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9116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223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6441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492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4071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6523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700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6082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5093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671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892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E7D7B-346A-4CCB-B661-974A9AA2AB7C}" type="datetimeFigureOut">
              <a:rPr lang="ca-ES" smtClean="0"/>
              <a:t>09/11/2015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8B4C-D0B2-4CFB-B572-D04E0A67CD2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0749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L’EXPRESSION DU FUTUR</a:t>
            </a:r>
            <a:endParaRPr lang="ca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err="1" smtClean="0"/>
              <a:t>Conjugaison</a:t>
            </a:r>
            <a:r>
              <a:rPr lang="ca-ES" dirty="0" smtClean="0"/>
              <a:t> du futur de </a:t>
            </a:r>
            <a:r>
              <a:rPr lang="ca-ES" dirty="0" err="1" smtClean="0"/>
              <a:t>l’indicatif</a:t>
            </a:r>
            <a:r>
              <a:rPr lang="ca-ES" dirty="0" smtClean="0"/>
              <a:t> et </a:t>
            </a:r>
            <a:r>
              <a:rPr lang="ca-ES" dirty="0" err="1" smtClean="0"/>
              <a:t>l’expression</a:t>
            </a:r>
            <a:r>
              <a:rPr lang="ca-ES" dirty="0" smtClean="0"/>
              <a:t> du futur </a:t>
            </a:r>
            <a:r>
              <a:rPr lang="ca-ES" dirty="0" err="1" smtClean="0"/>
              <a:t>dans</a:t>
            </a:r>
            <a:r>
              <a:rPr lang="ca-ES" dirty="0" smtClean="0"/>
              <a:t> les </a:t>
            </a:r>
            <a:r>
              <a:rPr lang="ca-ES" dirty="0" err="1" smtClean="0"/>
              <a:t>subordonnées</a:t>
            </a:r>
            <a:r>
              <a:rPr lang="ca-ES" dirty="0" smtClean="0"/>
              <a:t> </a:t>
            </a:r>
            <a:r>
              <a:rPr lang="ca-ES" dirty="0" err="1" smtClean="0"/>
              <a:t>temporelles</a:t>
            </a:r>
            <a:r>
              <a:rPr lang="ca-ES" dirty="0" smtClean="0"/>
              <a:t> et </a:t>
            </a:r>
            <a:r>
              <a:rPr lang="ca-ES" dirty="0" err="1" smtClean="0"/>
              <a:t>autres</a:t>
            </a:r>
            <a:r>
              <a:rPr lang="ca-ES" dirty="0" smtClean="0"/>
              <a:t> </a:t>
            </a:r>
            <a:r>
              <a:rPr lang="ca-ES" dirty="0" err="1" smtClean="0"/>
              <a:t>structures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3263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Idem</a:t>
            </a:r>
            <a:r>
              <a:rPr lang="ca-ES" dirty="0" smtClean="0"/>
              <a:t> </a:t>
            </a:r>
            <a:r>
              <a:rPr lang="ca-ES" dirty="0" err="1" smtClean="0"/>
              <a:t>avec</a:t>
            </a:r>
            <a:r>
              <a:rPr lang="ca-ES" dirty="0" smtClean="0"/>
              <a:t> les </a:t>
            </a:r>
            <a:r>
              <a:rPr lang="ca-ES" dirty="0" err="1" smtClean="0"/>
              <a:t>même</a:t>
            </a:r>
            <a:r>
              <a:rPr lang="ca-ES" dirty="0" smtClean="0"/>
              <a:t> </a:t>
            </a:r>
            <a:r>
              <a:rPr lang="ca-ES" dirty="0" err="1" smtClean="0"/>
              <a:t>locutions</a:t>
            </a:r>
            <a:r>
              <a:rPr lang="ca-ES" dirty="0" smtClean="0"/>
              <a:t> </a:t>
            </a:r>
            <a:r>
              <a:rPr lang="ca-ES" dirty="0" err="1" smtClean="0"/>
              <a:t>introduisant</a:t>
            </a:r>
            <a:r>
              <a:rPr lang="ca-ES" dirty="0" smtClean="0"/>
              <a:t> </a:t>
            </a:r>
            <a:r>
              <a:rPr lang="ca-ES" dirty="0" err="1" smtClean="0"/>
              <a:t>une</a:t>
            </a:r>
            <a:r>
              <a:rPr lang="ca-ES" dirty="0" smtClean="0"/>
              <a:t> </a:t>
            </a:r>
            <a:r>
              <a:rPr lang="ca-ES" dirty="0" err="1" smtClean="0"/>
              <a:t>subordonnée</a:t>
            </a:r>
            <a:r>
              <a:rPr lang="ca-ES" dirty="0" smtClean="0"/>
              <a:t> de temps:</a:t>
            </a:r>
            <a:endParaRPr lang="ca-ES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día que ven</a:t>
            </a:r>
            <a:r>
              <a:rPr lang="es-ES" b="1" dirty="0" smtClean="0"/>
              <a:t>gas</a:t>
            </a:r>
            <a:r>
              <a:rPr lang="es-ES" dirty="0" smtClean="0"/>
              <a:t>, te lo explicaré (Le </a:t>
            </a:r>
            <a:r>
              <a:rPr lang="es-ES" dirty="0" err="1" smtClean="0"/>
              <a:t>jour</a:t>
            </a:r>
            <a:r>
              <a:rPr lang="es-ES" dirty="0" smtClean="0"/>
              <a:t> </a:t>
            </a:r>
            <a:r>
              <a:rPr lang="es-ES" dirty="0" err="1" smtClean="0"/>
              <a:t>où</a:t>
            </a:r>
            <a:r>
              <a:rPr lang="es-ES" dirty="0" smtClean="0"/>
              <a:t> tu </a:t>
            </a:r>
            <a:r>
              <a:rPr lang="es-ES" dirty="0" err="1" smtClean="0"/>
              <a:t>viendras</a:t>
            </a:r>
            <a:r>
              <a:rPr lang="es-ES" dirty="0" smtClean="0"/>
              <a:t>...)</a:t>
            </a:r>
          </a:p>
          <a:p>
            <a:r>
              <a:rPr lang="es-ES" dirty="0" smtClean="0"/>
              <a:t>En cuanto llegu</a:t>
            </a:r>
            <a:r>
              <a:rPr lang="es-ES" b="1" dirty="0" smtClean="0"/>
              <a:t>es</a:t>
            </a:r>
            <a:r>
              <a:rPr lang="es-ES" dirty="0" smtClean="0"/>
              <a:t>, iremos a visitar el </a:t>
            </a:r>
            <a:r>
              <a:rPr lang="es-ES" dirty="0" err="1" smtClean="0"/>
              <a:t>museu</a:t>
            </a:r>
            <a:r>
              <a:rPr lang="es-ES" dirty="0" smtClean="0"/>
              <a:t> (</a:t>
            </a:r>
            <a:r>
              <a:rPr lang="es-ES" dirty="0" err="1" smtClean="0"/>
              <a:t>Dès</a:t>
            </a:r>
            <a:r>
              <a:rPr lang="es-ES" dirty="0" smtClean="0"/>
              <a:t> que tu </a:t>
            </a:r>
            <a:r>
              <a:rPr lang="es-ES" dirty="0" err="1" smtClean="0"/>
              <a:t>arriveras</a:t>
            </a:r>
            <a:r>
              <a:rPr lang="es-ES" dirty="0" smtClean="0"/>
              <a:t>...)</a:t>
            </a:r>
          </a:p>
          <a:p>
            <a:r>
              <a:rPr lang="es-ES" dirty="0" smtClean="0"/>
              <a:t>En el momento en que los ve</a:t>
            </a:r>
            <a:r>
              <a:rPr lang="es-ES" b="1" dirty="0" smtClean="0"/>
              <a:t>as</a:t>
            </a:r>
            <a:r>
              <a:rPr lang="es-ES" dirty="0" smtClean="0"/>
              <a:t>, los reconocerás (Au </a:t>
            </a:r>
            <a:r>
              <a:rPr lang="es-ES" dirty="0" err="1" smtClean="0"/>
              <a:t>moment</a:t>
            </a:r>
            <a:r>
              <a:rPr lang="es-ES" dirty="0" smtClean="0"/>
              <a:t> </a:t>
            </a:r>
            <a:r>
              <a:rPr lang="es-ES" dirty="0" err="1" smtClean="0"/>
              <a:t>où</a:t>
            </a:r>
            <a:r>
              <a:rPr lang="es-ES" dirty="0" smtClean="0"/>
              <a:t> tu les </a:t>
            </a:r>
            <a:r>
              <a:rPr lang="es-ES" dirty="0" err="1" smtClean="0"/>
              <a:t>verras</a:t>
            </a:r>
            <a:r>
              <a:rPr lang="es-ES" dirty="0" smtClean="0"/>
              <a:t>...)</a:t>
            </a:r>
          </a:p>
          <a:p>
            <a:r>
              <a:rPr lang="es-ES" dirty="0" smtClean="0"/>
              <a:t>Tan pronto como </a:t>
            </a:r>
            <a:r>
              <a:rPr lang="es-ES" b="1" dirty="0" smtClean="0"/>
              <a:t>sea</a:t>
            </a:r>
            <a:r>
              <a:rPr lang="es-ES" dirty="0" smtClean="0"/>
              <a:t> posible,  solucionaremos tu problema (</a:t>
            </a:r>
            <a:r>
              <a:rPr lang="es-ES" dirty="0" err="1" smtClean="0"/>
              <a:t>Aussitôt</a:t>
            </a:r>
            <a:r>
              <a:rPr lang="es-ES" dirty="0" smtClean="0"/>
              <a:t> que cela </a:t>
            </a:r>
            <a:r>
              <a:rPr lang="es-ES" dirty="0" err="1" smtClean="0"/>
              <a:t>sera</a:t>
            </a:r>
            <a:r>
              <a:rPr lang="es-ES" dirty="0" smtClean="0"/>
              <a:t> </a:t>
            </a:r>
            <a:r>
              <a:rPr lang="es-ES" dirty="0" err="1" smtClean="0"/>
              <a:t>possible</a:t>
            </a:r>
            <a:r>
              <a:rPr lang="es-ES" dirty="0" smtClean="0"/>
              <a:t>...)</a:t>
            </a:r>
          </a:p>
          <a:p>
            <a:r>
              <a:rPr lang="ca-ES" b="1" u="sng" dirty="0" err="1" smtClean="0"/>
              <a:t>Mais</a:t>
            </a:r>
            <a:r>
              <a:rPr lang="ca-ES" b="1" u="sng" dirty="0" smtClean="0"/>
              <a:t>: </a:t>
            </a:r>
            <a:r>
              <a:rPr lang="ca-ES" dirty="0" smtClean="0"/>
              <a:t>“El </a:t>
            </a:r>
            <a:r>
              <a:rPr lang="ca-ES" dirty="0" err="1" smtClean="0"/>
              <a:t>día</a:t>
            </a:r>
            <a:r>
              <a:rPr lang="ca-ES" dirty="0" smtClean="0"/>
              <a:t> que </a:t>
            </a:r>
            <a:r>
              <a:rPr lang="ca-ES" dirty="0" err="1" smtClean="0"/>
              <a:t>present</a:t>
            </a:r>
            <a:r>
              <a:rPr lang="ca-ES" b="1" dirty="0" err="1" smtClean="0"/>
              <a:t>aba</a:t>
            </a:r>
            <a:r>
              <a:rPr lang="ca-ES" dirty="0" smtClean="0"/>
              <a:t> </a:t>
            </a:r>
            <a:r>
              <a:rPr lang="ca-ES" dirty="0" err="1" smtClean="0"/>
              <a:t>su</a:t>
            </a:r>
            <a:r>
              <a:rPr lang="ca-ES" dirty="0" smtClean="0"/>
              <a:t> informe: </a:t>
            </a:r>
            <a:r>
              <a:rPr lang="ca-ES" dirty="0" err="1" smtClean="0"/>
              <a:t>le</a:t>
            </a:r>
            <a:r>
              <a:rPr lang="ca-ES" dirty="0" smtClean="0"/>
              <a:t> </a:t>
            </a:r>
            <a:r>
              <a:rPr lang="ca-ES" dirty="0" err="1" smtClean="0"/>
              <a:t>jour</a:t>
            </a:r>
            <a:r>
              <a:rPr lang="ca-ES" dirty="0" smtClean="0"/>
              <a:t> </a:t>
            </a:r>
            <a:r>
              <a:rPr lang="ca-ES" dirty="0" err="1" smtClean="0"/>
              <a:t>où</a:t>
            </a:r>
            <a:r>
              <a:rPr lang="ca-ES" dirty="0" smtClean="0"/>
              <a:t> </a:t>
            </a:r>
            <a:r>
              <a:rPr lang="ca-ES" dirty="0" err="1" smtClean="0"/>
              <a:t>il</a:t>
            </a:r>
            <a:r>
              <a:rPr lang="ca-ES" dirty="0" smtClean="0"/>
              <a:t> </a:t>
            </a:r>
            <a:r>
              <a:rPr lang="ca-ES" dirty="0" err="1" smtClean="0"/>
              <a:t>présent</a:t>
            </a:r>
            <a:r>
              <a:rPr lang="ca-ES" b="1" dirty="0" err="1" smtClean="0"/>
              <a:t>ait</a:t>
            </a:r>
            <a:r>
              <a:rPr lang="ca-ES" dirty="0" smtClean="0"/>
              <a:t> son </a:t>
            </a:r>
            <a:r>
              <a:rPr lang="ca-ES" dirty="0" err="1" smtClean="0"/>
              <a:t>rapport</a:t>
            </a:r>
            <a:r>
              <a:rPr lang="ca-ES" dirty="0" smtClean="0"/>
              <a:t>”, car on </a:t>
            </a:r>
            <a:r>
              <a:rPr lang="ca-ES" dirty="0" err="1" smtClean="0"/>
              <a:t>n’est</a:t>
            </a:r>
            <a:r>
              <a:rPr lang="ca-ES" dirty="0" smtClean="0"/>
              <a:t> pas au futur, </a:t>
            </a:r>
            <a:r>
              <a:rPr lang="ca-ES" dirty="0" err="1" smtClean="0"/>
              <a:t>mais</a:t>
            </a:r>
            <a:r>
              <a:rPr lang="ca-ES" dirty="0" smtClean="0"/>
              <a:t> à </a:t>
            </a:r>
            <a:r>
              <a:rPr lang="ca-ES" dirty="0" err="1" smtClean="0"/>
              <a:t>l’imparfait</a:t>
            </a:r>
            <a:r>
              <a:rPr lang="ca-ES" dirty="0"/>
              <a:t> </a:t>
            </a:r>
            <a:r>
              <a:rPr lang="ca-ES" dirty="0" smtClean="0"/>
              <a:t>de </a:t>
            </a:r>
            <a:r>
              <a:rPr lang="ca-ES" dirty="0" err="1" smtClean="0"/>
              <a:t>l’indicatif</a:t>
            </a:r>
            <a:r>
              <a:rPr lang="ca-ES" dirty="0" smtClean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0483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2) </a:t>
            </a:r>
            <a:r>
              <a:rPr lang="ca-ES" dirty="0" err="1" smtClean="0"/>
              <a:t>Subordonnées</a:t>
            </a:r>
            <a:r>
              <a:rPr lang="ca-ES" dirty="0" smtClean="0"/>
              <a:t> relatives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Ce </a:t>
            </a:r>
            <a:r>
              <a:rPr lang="ca-ES" dirty="0" err="1" smtClean="0"/>
              <a:t>sont</a:t>
            </a:r>
            <a:r>
              <a:rPr lang="ca-ES" dirty="0" smtClean="0"/>
              <a:t> celles qui, </a:t>
            </a:r>
            <a:r>
              <a:rPr lang="ca-ES" dirty="0" err="1" smtClean="0"/>
              <a:t>introduites</a:t>
            </a:r>
            <a:r>
              <a:rPr lang="ca-ES" dirty="0" smtClean="0"/>
              <a:t> par “qui” ou “que” en </a:t>
            </a:r>
            <a:r>
              <a:rPr lang="ca-ES" dirty="0" err="1" smtClean="0"/>
              <a:t>français</a:t>
            </a:r>
            <a:r>
              <a:rPr lang="ca-ES" dirty="0" smtClean="0"/>
              <a:t> (“QUE” en </a:t>
            </a:r>
            <a:r>
              <a:rPr lang="ca-ES" dirty="0" err="1" smtClean="0"/>
              <a:t>espagnol</a:t>
            </a:r>
            <a:r>
              <a:rPr lang="ca-ES" dirty="0" smtClean="0"/>
              <a:t>), </a:t>
            </a:r>
            <a:r>
              <a:rPr lang="ca-ES" dirty="0" err="1" smtClean="0"/>
              <a:t>complètent</a:t>
            </a:r>
            <a:r>
              <a:rPr lang="ca-ES" dirty="0" smtClean="0"/>
              <a:t> un nom:</a:t>
            </a:r>
          </a:p>
          <a:p>
            <a:endParaRPr lang="ca-ES" dirty="0"/>
          </a:p>
          <a:p>
            <a:r>
              <a:rPr lang="ca-ES" dirty="0" smtClean="0"/>
              <a:t>Le </a:t>
            </a:r>
            <a:r>
              <a:rPr lang="ca-ES" dirty="0" err="1" smtClean="0"/>
              <a:t>tableau</a:t>
            </a:r>
            <a:r>
              <a:rPr lang="ca-ES" dirty="0" smtClean="0"/>
              <a:t>                      QUE </a:t>
            </a:r>
            <a:r>
              <a:rPr lang="ca-ES" dirty="0" err="1" smtClean="0"/>
              <a:t>je</a:t>
            </a:r>
            <a:r>
              <a:rPr lang="ca-ES" dirty="0" smtClean="0"/>
              <a:t> </a:t>
            </a:r>
            <a:r>
              <a:rPr lang="ca-ES" dirty="0" err="1" smtClean="0"/>
              <a:t>regarde</a:t>
            </a:r>
            <a:r>
              <a:rPr lang="ca-ES" dirty="0" smtClean="0"/>
              <a:t>  (</a:t>
            </a:r>
            <a:r>
              <a:rPr lang="ca-ES" dirty="0" smtClean="0">
                <a:sym typeface="Wingdings" panose="05000000000000000000" pitchFamily="2" charset="2"/>
              </a:rPr>
              <a:t> El </a:t>
            </a:r>
            <a:r>
              <a:rPr lang="ca-ES" dirty="0" err="1" smtClean="0">
                <a:sym typeface="Wingdings" panose="05000000000000000000" pitchFamily="2" charset="2"/>
              </a:rPr>
              <a:t>cuadro</a:t>
            </a:r>
            <a:r>
              <a:rPr lang="ca-ES" dirty="0" smtClean="0">
                <a:sym typeface="Wingdings" panose="05000000000000000000" pitchFamily="2" charset="2"/>
              </a:rPr>
              <a:t> QUE miro)</a:t>
            </a:r>
            <a:endParaRPr lang="ca-ES" dirty="0" smtClean="0"/>
          </a:p>
          <a:p>
            <a:r>
              <a:rPr lang="ca-ES" dirty="0" smtClean="0"/>
              <a:t>Le </a:t>
            </a:r>
            <a:r>
              <a:rPr lang="ca-ES" dirty="0" err="1" smtClean="0"/>
              <a:t>bâteau</a:t>
            </a:r>
            <a:r>
              <a:rPr lang="ca-ES" dirty="0" smtClean="0"/>
              <a:t>                        QUI </a:t>
            </a:r>
            <a:r>
              <a:rPr lang="ca-ES" dirty="0" err="1" smtClean="0"/>
              <a:t>arrive</a:t>
            </a:r>
            <a:r>
              <a:rPr lang="ca-ES" dirty="0" smtClean="0"/>
              <a:t>          (</a:t>
            </a:r>
            <a:r>
              <a:rPr lang="ca-ES" dirty="0" smtClean="0">
                <a:sym typeface="Wingdings" panose="05000000000000000000" pitchFamily="2" charset="2"/>
              </a:rPr>
              <a:t> El </a:t>
            </a:r>
            <a:r>
              <a:rPr lang="ca-ES" dirty="0" err="1" smtClean="0">
                <a:sym typeface="Wingdings" panose="05000000000000000000" pitchFamily="2" charset="2"/>
              </a:rPr>
              <a:t>barco</a:t>
            </a:r>
            <a:r>
              <a:rPr lang="ca-ES" dirty="0" smtClean="0">
                <a:sym typeface="Wingdings" panose="05000000000000000000" pitchFamily="2" charset="2"/>
              </a:rPr>
              <a:t>   QUE llega)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4017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smtClean="0"/>
              <a:t>En </a:t>
            </a:r>
            <a:r>
              <a:rPr lang="ca-ES" sz="2800" dirty="0" err="1" smtClean="0"/>
              <a:t>espagnol</a:t>
            </a:r>
            <a:r>
              <a:rPr lang="ca-ES" sz="2800" dirty="0" smtClean="0"/>
              <a:t> on </a:t>
            </a:r>
            <a:r>
              <a:rPr lang="ca-ES" sz="2800" dirty="0" err="1" smtClean="0"/>
              <a:t>trouve</a:t>
            </a:r>
            <a:r>
              <a:rPr lang="ca-ES" sz="2800" dirty="0" smtClean="0"/>
              <a:t> </a:t>
            </a:r>
            <a:r>
              <a:rPr lang="ca-ES" sz="2800" dirty="0" err="1" smtClean="0"/>
              <a:t>fréquemment</a:t>
            </a:r>
            <a:r>
              <a:rPr lang="ca-ES" sz="2800" dirty="0" smtClean="0"/>
              <a:t> </a:t>
            </a:r>
            <a:r>
              <a:rPr lang="ca-ES" sz="2800" dirty="0" err="1" smtClean="0"/>
              <a:t>le</a:t>
            </a:r>
            <a:r>
              <a:rPr lang="ca-ES" sz="2800" dirty="0" smtClean="0"/>
              <a:t> </a:t>
            </a:r>
            <a:r>
              <a:rPr lang="ca-ES" sz="2800" dirty="0" err="1" smtClean="0"/>
              <a:t>subjonctif</a:t>
            </a:r>
            <a:r>
              <a:rPr lang="ca-ES" sz="2800" dirty="0" smtClean="0"/>
              <a:t> </a:t>
            </a:r>
            <a:r>
              <a:rPr lang="ca-ES" sz="2800" dirty="0" err="1" smtClean="0"/>
              <a:t>dans</a:t>
            </a:r>
            <a:r>
              <a:rPr lang="ca-ES" sz="2800" dirty="0" smtClean="0"/>
              <a:t> ces </a:t>
            </a:r>
            <a:r>
              <a:rPr lang="ca-ES" sz="2800" dirty="0" err="1" smtClean="0"/>
              <a:t>subordonnées</a:t>
            </a:r>
            <a:r>
              <a:rPr lang="ca-ES" sz="2800" dirty="0" smtClean="0"/>
              <a:t> (en </a:t>
            </a:r>
            <a:r>
              <a:rPr lang="ca-ES" sz="2800" dirty="0" err="1" smtClean="0"/>
              <a:t>particulier</a:t>
            </a:r>
            <a:r>
              <a:rPr lang="ca-ES" sz="2800" dirty="0" smtClean="0"/>
              <a:t> </a:t>
            </a:r>
            <a:r>
              <a:rPr lang="ca-ES" sz="2800" dirty="0" err="1" smtClean="0"/>
              <a:t>dans</a:t>
            </a:r>
            <a:r>
              <a:rPr lang="ca-ES" sz="2800" dirty="0" smtClean="0"/>
              <a:t> les document </a:t>
            </a:r>
            <a:r>
              <a:rPr lang="ca-ES" sz="2800" dirty="0" err="1" smtClean="0"/>
              <a:t>juridiques</a:t>
            </a:r>
            <a:r>
              <a:rPr lang="ca-ES" sz="2800" dirty="0" smtClean="0"/>
              <a:t>, </a:t>
            </a:r>
            <a:r>
              <a:rPr lang="ca-ES" sz="2800" dirty="0" err="1" smtClean="0"/>
              <a:t>d’ailleurs</a:t>
            </a:r>
            <a:r>
              <a:rPr lang="ca-ES" sz="2800" dirty="0" smtClean="0"/>
              <a:t>), </a:t>
            </a:r>
            <a:r>
              <a:rPr lang="ca-ES" sz="2800" dirty="0" err="1" smtClean="0"/>
              <a:t>quand</a:t>
            </a:r>
            <a:r>
              <a:rPr lang="ca-ES" sz="2800" dirty="0" smtClean="0"/>
              <a:t> </a:t>
            </a:r>
            <a:r>
              <a:rPr lang="ca-ES" sz="2800" dirty="0" err="1" smtClean="0"/>
              <a:t>il</a:t>
            </a:r>
            <a:r>
              <a:rPr lang="ca-ES" sz="2800" dirty="0" smtClean="0"/>
              <a:t> </a:t>
            </a:r>
            <a:r>
              <a:rPr lang="ca-ES" sz="2800" dirty="0" err="1" smtClean="0"/>
              <a:t>s’agit</a:t>
            </a:r>
            <a:r>
              <a:rPr lang="ca-ES" sz="2800" dirty="0" smtClean="0"/>
              <a:t> de </a:t>
            </a:r>
            <a:r>
              <a:rPr lang="ca-ES" sz="2800" dirty="0" err="1" smtClean="0"/>
              <a:t>situations</a:t>
            </a:r>
            <a:r>
              <a:rPr lang="ca-ES" sz="2800" dirty="0" smtClean="0"/>
              <a:t> </a:t>
            </a:r>
            <a:r>
              <a:rPr lang="ca-ES" sz="2800" dirty="0" err="1" smtClean="0"/>
              <a:t>éventuelles</a:t>
            </a:r>
            <a:r>
              <a:rPr lang="ca-ES" sz="2800" dirty="0" smtClean="0"/>
              <a:t> et non pas </a:t>
            </a:r>
            <a:r>
              <a:rPr lang="ca-ES" sz="2800" dirty="0" err="1" smtClean="0"/>
              <a:t>sûres</a:t>
            </a:r>
            <a:r>
              <a:rPr lang="ca-ES" sz="2800" dirty="0" smtClean="0"/>
              <a:t> et </a:t>
            </a:r>
            <a:r>
              <a:rPr lang="ca-ES" sz="2800" dirty="0" err="1" smtClean="0"/>
              <a:t>prévues</a:t>
            </a:r>
            <a:r>
              <a:rPr lang="ca-ES" sz="2800" dirty="0" smtClean="0"/>
              <a:t>.</a:t>
            </a:r>
            <a:endParaRPr lang="ca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Le </a:t>
            </a:r>
            <a:r>
              <a:rPr lang="ca-ES" dirty="0" err="1" smtClean="0"/>
              <a:t>bateau</a:t>
            </a:r>
            <a:r>
              <a:rPr lang="ca-ES" dirty="0" smtClean="0"/>
              <a:t> qui </a:t>
            </a:r>
            <a:r>
              <a:rPr lang="ca-ES" dirty="0" err="1" smtClean="0"/>
              <a:t>arrivera</a:t>
            </a:r>
            <a:r>
              <a:rPr lang="ca-ES" dirty="0" smtClean="0"/>
              <a:t> </a:t>
            </a:r>
            <a:r>
              <a:rPr lang="ca-ES" dirty="0" err="1" smtClean="0"/>
              <a:t>demain</a:t>
            </a:r>
            <a:r>
              <a:rPr lang="ca-ES" dirty="0" smtClean="0"/>
              <a:t> à 17h est </a:t>
            </a:r>
            <a:r>
              <a:rPr lang="ca-ES" dirty="0" err="1" smtClean="0"/>
              <a:t>connu</a:t>
            </a:r>
            <a:r>
              <a:rPr lang="ca-ES" dirty="0" smtClean="0"/>
              <a:t> </a:t>
            </a:r>
            <a:r>
              <a:rPr lang="ca-ES" dirty="0" err="1" smtClean="0"/>
              <a:t>pour</a:t>
            </a:r>
            <a:r>
              <a:rPr lang="ca-ES" dirty="0" smtClean="0"/>
              <a:t> </a:t>
            </a:r>
            <a:r>
              <a:rPr lang="ca-ES" dirty="0" err="1" smtClean="0"/>
              <a:t>appartenir</a:t>
            </a:r>
            <a:r>
              <a:rPr lang="ca-ES" dirty="0" smtClean="0"/>
              <a:t> à la </a:t>
            </a:r>
            <a:r>
              <a:rPr lang="ca-ES" dirty="0" err="1" smtClean="0"/>
              <a:t>reine</a:t>
            </a:r>
            <a:r>
              <a:rPr lang="ca-ES" dirty="0" smtClean="0"/>
              <a:t> </a:t>
            </a:r>
            <a:r>
              <a:rPr lang="ca-ES" dirty="0" err="1" smtClean="0"/>
              <a:t>d’angleterre</a:t>
            </a:r>
            <a:r>
              <a:rPr lang="ca-ES" dirty="0" smtClean="0"/>
              <a:t> [</a:t>
            </a:r>
            <a:r>
              <a:rPr lang="ca-ES" dirty="0" err="1" smtClean="0"/>
              <a:t>arrivée</a:t>
            </a:r>
            <a:r>
              <a:rPr lang="ca-ES" dirty="0" smtClean="0"/>
              <a:t> </a:t>
            </a:r>
            <a:r>
              <a:rPr lang="ca-ES" dirty="0" err="1" smtClean="0"/>
              <a:t>prévue</a:t>
            </a:r>
            <a:r>
              <a:rPr lang="ca-ES" dirty="0" smtClean="0"/>
              <a:t> d’un </a:t>
            </a:r>
            <a:r>
              <a:rPr lang="ca-ES" dirty="0" err="1" smtClean="0"/>
              <a:t>bâteau</a:t>
            </a:r>
            <a:r>
              <a:rPr lang="ca-ES" dirty="0" smtClean="0"/>
              <a:t> </a:t>
            </a:r>
            <a:r>
              <a:rPr lang="ca-ES" dirty="0" err="1" smtClean="0"/>
              <a:t>identifié</a:t>
            </a:r>
            <a:r>
              <a:rPr lang="ca-ES" dirty="0" smtClean="0"/>
              <a:t>]</a:t>
            </a:r>
          </a:p>
          <a:p>
            <a:r>
              <a:rPr lang="ca-ES" dirty="0" smtClean="0">
                <a:sym typeface="Wingdings" panose="05000000000000000000" pitchFamily="2" charset="2"/>
              </a:rPr>
              <a:t> El </a:t>
            </a:r>
            <a:r>
              <a:rPr lang="ca-ES" dirty="0" err="1" smtClean="0">
                <a:sym typeface="Wingdings" panose="05000000000000000000" pitchFamily="2" charset="2"/>
              </a:rPr>
              <a:t>barco</a:t>
            </a:r>
            <a:r>
              <a:rPr lang="ca-ES" dirty="0" smtClean="0">
                <a:sym typeface="Wingdings" panose="05000000000000000000" pitchFamily="2" charset="2"/>
              </a:rPr>
              <a:t> que </a:t>
            </a:r>
            <a:r>
              <a:rPr lang="ca-ES" dirty="0" err="1" smtClean="0">
                <a:sym typeface="Wingdings" panose="05000000000000000000" pitchFamily="2" charset="2"/>
              </a:rPr>
              <a:t>llegará</a:t>
            </a:r>
            <a:r>
              <a:rPr lang="ca-ES" dirty="0" smtClean="0">
                <a:sym typeface="Wingdings" panose="05000000000000000000" pitchFamily="2" charset="2"/>
              </a:rPr>
              <a:t> </a:t>
            </a:r>
            <a:r>
              <a:rPr lang="ca-ES" dirty="0" err="1" smtClean="0">
                <a:sym typeface="Wingdings" panose="05000000000000000000" pitchFamily="2" charset="2"/>
              </a:rPr>
              <a:t>mañana</a:t>
            </a:r>
            <a:r>
              <a:rPr lang="ca-ES" dirty="0" smtClean="0">
                <a:sym typeface="Wingdings" panose="05000000000000000000" pitchFamily="2" charset="2"/>
              </a:rPr>
              <a:t> a las 17 </a:t>
            </a:r>
            <a:r>
              <a:rPr lang="ca-ES" dirty="0" err="1" smtClean="0">
                <a:sym typeface="Wingdings" panose="05000000000000000000" pitchFamily="2" charset="2"/>
              </a:rPr>
              <a:t>horas</a:t>
            </a:r>
            <a:r>
              <a:rPr lang="ca-ES" dirty="0" smtClean="0">
                <a:sym typeface="Wingdings" panose="05000000000000000000" pitchFamily="2" charset="2"/>
              </a:rPr>
              <a:t> es famosos por </a:t>
            </a:r>
            <a:r>
              <a:rPr lang="ca-ES" dirty="0" err="1" smtClean="0">
                <a:sym typeface="Wingdings" panose="05000000000000000000" pitchFamily="2" charset="2"/>
              </a:rPr>
              <a:t>pertenecer</a:t>
            </a:r>
            <a:r>
              <a:rPr lang="ca-ES" dirty="0" smtClean="0">
                <a:sym typeface="Wingdings" panose="05000000000000000000" pitchFamily="2" charset="2"/>
              </a:rPr>
              <a:t> a la reina de </a:t>
            </a:r>
            <a:r>
              <a:rPr lang="ca-ES" dirty="0" err="1" smtClean="0">
                <a:sym typeface="Wingdings" panose="05000000000000000000" pitchFamily="2" charset="2"/>
              </a:rPr>
              <a:t>Inglaterra</a:t>
            </a:r>
            <a:endParaRPr lang="ca-ES" dirty="0" smtClean="0">
              <a:sym typeface="Wingdings" panose="05000000000000000000" pitchFamily="2" charset="2"/>
            </a:endParaRPr>
          </a:p>
          <a:p>
            <a:endParaRPr lang="ca-ES" dirty="0">
              <a:sym typeface="Wingdings" panose="05000000000000000000" pitchFamily="2" charset="2"/>
            </a:endParaRPr>
          </a:p>
          <a:p>
            <a:r>
              <a:rPr lang="ca-ES" dirty="0" smtClean="0">
                <a:sym typeface="Wingdings" panose="05000000000000000000" pitchFamily="2" charset="2"/>
              </a:rPr>
              <a:t>≠ Les </a:t>
            </a:r>
            <a:r>
              <a:rPr lang="ca-ES" dirty="0" err="1" smtClean="0">
                <a:sym typeface="Wingdings" panose="05000000000000000000" pitchFamily="2" charset="2"/>
              </a:rPr>
              <a:t>bateaux</a:t>
            </a:r>
            <a:r>
              <a:rPr lang="ca-ES" dirty="0" smtClean="0">
                <a:sym typeface="Wingdings" panose="05000000000000000000" pitchFamily="2" charset="2"/>
              </a:rPr>
              <a:t> qui </a:t>
            </a:r>
            <a:r>
              <a:rPr lang="ca-ES" dirty="0" err="1" smtClean="0">
                <a:sym typeface="Wingdings" panose="05000000000000000000" pitchFamily="2" charset="2"/>
              </a:rPr>
              <a:t>désormais</a:t>
            </a:r>
            <a:r>
              <a:rPr lang="ca-ES" dirty="0">
                <a:sym typeface="Wingdings" panose="05000000000000000000" pitchFamily="2" charset="2"/>
              </a:rPr>
              <a:t> </a:t>
            </a:r>
            <a:r>
              <a:rPr lang="ca-ES" dirty="0" err="1" smtClean="0">
                <a:sym typeface="Wingdings" panose="05000000000000000000" pitchFamily="2" charset="2"/>
              </a:rPr>
              <a:t>arriveront</a:t>
            </a:r>
            <a:r>
              <a:rPr lang="ca-ES" dirty="0" smtClean="0">
                <a:sym typeface="Wingdings" panose="05000000000000000000" pitchFamily="2" charset="2"/>
              </a:rPr>
              <a:t> par </a:t>
            </a:r>
            <a:r>
              <a:rPr lang="ca-ES" dirty="0" err="1" smtClean="0">
                <a:sym typeface="Wingdings" panose="05000000000000000000" pitchFamily="2" charset="2"/>
              </a:rPr>
              <a:t>le</a:t>
            </a:r>
            <a:r>
              <a:rPr lang="ca-ES" dirty="0" smtClean="0">
                <a:sym typeface="Wingdings" panose="05000000000000000000" pitchFamily="2" charset="2"/>
              </a:rPr>
              <a:t> canal de </a:t>
            </a:r>
            <a:r>
              <a:rPr lang="ca-ES" dirty="0" err="1" smtClean="0">
                <a:sym typeface="Wingdings" panose="05000000000000000000" pitchFamily="2" charset="2"/>
              </a:rPr>
              <a:t>Panamá</a:t>
            </a:r>
            <a:r>
              <a:rPr lang="ca-ES" dirty="0" smtClean="0">
                <a:sym typeface="Wingdings" panose="05000000000000000000" pitchFamily="2" charset="2"/>
              </a:rPr>
              <a:t> </a:t>
            </a:r>
            <a:r>
              <a:rPr lang="ca-ES" dirty="0" err="1" smtClean="0">
                <a:sym typeface="Wingdings" panose="05000000000000000000" pitchFamily="2" charset="2"/>
              </a:rPr>
              <a:t>seront</a:t>
            </a:r>
            <a:r>
              <a:rPr lang="ca-ES" dirty="0" smtClean="0">
                <a:sym typeface="Wingdings" panose="05000000000000000000" pitchFamily="2" charset="2"/>
              </a:rPr>
              <a:t> exemptés de taxes [cas general </a:t>
            </a:r>
            <a:r>
              <a:rPr lang="ca-ES" dirty="0" err="1" smtClean="0">
                <a:sym typeface="Wingdings" panose="05000000000000000000" pitchFamily="2" charset="2"/>
              </a:rPr>
              <a:t>pour</a:t>
            </a:r>
            <a:r>
              <a:rPr lang="ca-ES" dirty="0">
                <a:sym typeface="Wingdings" panose="05000000000000000000" pitchFamily="2" charset="2"/>
              </a:rPr>
              <a:t> </a:t>
            </a:r>
            <a:r>
              <a:rPr lang="ca-ES" dirty="0" smtClean="0">
                <a:sym typeface="Wingdings" panose="05000000000000000000" pitchFamily="2" charset="2"/>
              </a:rPr>
              <a:t>des cas possibles à l’avenir]</a:t>
            </a:r>
          </a:p>
          <a:p>
            <a:r>
              <a:rPr lang="ca-ES" dirty="0" smtClean="0">
                <a:sym typeface="Wingdings" panose="05000000000000000000" pitchFamily="2" charset="2"/>
              </a:rPr>
              <a:t> Los </a:t>
            </a:r>
            <a:r>
              <a:rPr lang="ca-ES" dirty="0" err="1" smtClean="0">
                <a:sym typeface="Wingdings" panose="05000000000000000000" pitchFamily="2" charset="2"/>
              </a:rPr>
              <a:t>barcos</a:t>
            </a:r>
            <a:r>
              <a:rPr lang="ca-ES" dirty="0" smtClean="0">
                <a:sym typeface="Wingdings" panose="05000000000000000000" pitchFamily="2" charset="2"/>
              </a:rPr>
              <a:t> que en </a:t>
            </a:r>
            <a:r>
              <a:rPr lang="ca-ES" dirty="0" err="1" smtClean="0">
                <a:sym typeface="Wingdings" panose="05000000000000000000" pitchFamily="2" charset="2"/>
              </a:rPr>
              <a:t>adelante</a:t>
            </a:r>
            <a:r>
              <a:rPr lang="ca-ES" dirty="0" smtClean="0">
                <a:sym typeface="Wingdings" panose="05000000000000000000" pitchFamily="2" charset="2"/>
              </a:rPr>
              <a:t> LLEGUEN por el canal de </a:t>
            </a:r>
            <a:r>
              <a:rPr lang="ca-ES" dirty="0" err="1" smtClean="0">
                <a:sym typeface="Wingdings" panose="05000000000000000000" pitchFamily="2" charset="2"/>
              </a:rPr>
              <a:t>Panamá</a:t>
            </a:r>
            <a:r>
              <a:rPr lang="ca-ES" dirty="0" smtClean="0">
                <a:sym typeface="Wingdings" panose="05000000000000000000" pitchFamily="2" charset="2"/>
              </a:rPr>
              <a:t> quedaran </a:t>
            </a:r>
            <a:r>
              <a:rPr lang="ca-ES" dirty="0" err="1" smtClean="0">
                <a:sym typeface="Wingdings" panose="05000000000000000000" pitchFamily="2" charset="2"/>
              </a:rPr>
              <a:t>exentos</a:t>
            </a:r>
            <a:r>
              <a:rPr lang="ca-ES" dirty="0" smtClean="0">
                <a:sym typeface="Wingdings" panose="05000000000000000000" pitchFamily="2" charset="2"/>
              </a:rPr>
              <a:t> de </a:t>
            </a:r>
            <a:r>
              <a:rPr lang="ca-ES" dirty="0" err="1" smtClean="0">
                <a:sym typeface="Wingdings" panose="05000000000000000000" pitchFamily="2" charset="2"/>
              </a:rPr>
              <a:t>tasas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5315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dirty="0" err="1" smtClean="0"/>
              <a:t>Conocí</a:t>
            </a:r>
            <a:r>
              <a:rPr lang="ca-ES" b="1" dirty="0" smtClean="0"/>
              <a:t> a los </a:t>
            </a:r>
            <a:r>
              <a:rPr lang="ca-ES" b="1" dirty="0" err="1" smtClean="0"/>
              <a:t>amigos</a:t>
            </a:r>
            <a:r>
              <a:rPr lang="ca-ES" b="1" dirty="0" smtClean="0"/>
              <a:t> que </a:t>
            </a:r>
            <a:r>
              <a:rPr lang="ca-ES" b="1" u="sng" dirty="0" err="1" smtClean="0"/>
              <a:t>vendrán</a:t>
            </a:r>
            <a:r>
              <a:rPr lang="ca-ES" b="1" dirty="0" smtClean="0"/>
              <a:t> </a:t>
            </a:r>
            <a:r>
              <a:rPr lang="ca-ES" b="1" dirty="0" err="1" smtClean="0"/>
              <a:t>mañana</a:t>
            </a:r>
            <a:r>
              <a:rPr lang="ca-ES" b="1" dirty="0" smtClean="0"/>
              <a:t> </a:t>
            </a:r>
            <a:r>
              <a:rPr lang="ca-ES" b="1" dirty="0" err="1" smtClean="0"/>
              <a:t>durante</a:t>
            </a:r>
            <a:r>
              <a:rPr lang="ca-ES" b="1" dirty="0" smtClean="0"/>
              <a:t> un </a:t>
            </a:r>
            <a:r>
              <a:rPr lang="ca-ES" b="1" dirty="0" err="1" smtClean="0"/>
              <a:t>viaje</a:t>
            </a:r>
            <a:r>
              <a:rPr lang="ca-ES" b="1" dirty="0" smtClean="0"/>
              <a:t> a La Habana </a:t>
            </a:r>
            <a:r>
              <a:rPr lang="ca-ES" dirty="0" smtClean="0"/>
              <a:t>[</a:t>
            </a:r>
            <a:r>
              <a:rPr lang="ca-ES" dirty="0" err="1" smtClean="0"/>
              <a:t>ils</a:t>
            </a:r>
            <a:r>
              <a:rPr lang="ca-ES" dirty="0" smtClean="0"/>
              <a:t> </a:t>
            </a:r>
            <a:r>
              <a:rPr lang="ca-ES" dirty="0" err="1" smtClean="0"/>
              <a:t>viennent</a:t>
            </a:r>
            <a:r>
              <a:rPr lang="ca-ES" dirty="0" smtClean="0"/>
              <a:t> </a:t>
            </a:r>
            <a:r>
              <a:rPr lang="ca-ES" dirty="0" err="1" smtClean="0"/>
              <a:t>c’est</a:t>
            </a:r>
            <a:r>
              <a:rPr lang="ca-ES" dirty="0" smtClean="0"/>
              <a:t> </a:t>
            </a:r>
            <a:r>
              <a:rPr lang="ca-ES" dirty="0" err="1" smtClean="0"/>
              <a:t>sûr</a:t>
            </a:r>
            <a:r>
              <a:rPr lang="ca-ES" dirty="0" smtClean="0"/>
              <a:t> et </a:t>
            </a:r>
            <a:r>
              <a:rPr lang="ca-ES" dirty="0" err="1" smtClean="0"/>
              <a:t>j’ai</a:t>
            </a:r>
            <a:r>
              <a:rPr lang="ca-ES" dirty="0" smtClean="0"/>
              <a:t> </a:t>
            </a:r>
            <a:r>
              <a:rPr lang="ca-ES" dirty="0" err="1" smtClean="0"/>
              <a:t>leurs</a:t>
            </a:r>
            <a:r>
              <a:rPr lang="ca-ES" dirty="0" smtClean="0"/>
              <a:t> noms]</a:t>
            </a:r>
          </a:p>
          <a:p>
            <a:endParaRPr lang="ca-ES" dirty="0"/>
          </a:p>
          <a:p>
            <a:endParaRPr lang="ca-ES" dirty="0" smtClean="0"/>
          </a:p>
          <a:p>
            <a:r>
              <a:rPr lang="ca-ES" b="1" dirty="0" smtClean="0"/>
              <a:t>Los </a:t>
            </a:r>
            <a:r>
              <a:rPr lang="ca-ES" b="1" dirty="0" err="1" smtClean="0"/>
              <a:t>amigos</a:t>
            </a:r>
            <a:r>
              <a:rPr lang="ca-ES" b="1" dirty="0" smtClean="0"/>
              <a:t> que </a:t>
            </a:r>
            <a:r>
              <a:rPr lang="ca-ES" b="1" u="sng" dirty="0" err="1" smtClean="0"/>
              <a:t>vengan</a:t>
            </a:r>
            <a:r>
              <a:rPr lang="ca-ES" b="1" dirty="0" smtClean="0"/>
              <a:t> a la </a:t>
            </a:r>
            <a:r>
              <a:rPr lang="ca-ES" b="1" dirty="0" err="1" smtClean="0"/>
              <a:t>fiesta</a:t>
            </a:r>
            <a:r>
              <a:rPr lang="ca-ES" b="1" dirty="0" smtClean="0"/>
              <a:t> de </a:t>
            </a:r>
            <a:r>
              <a:rPr lang="ca-ES" b="1" dirty="0" err="1" smtClean="0"/>
              <a:t>inauguración</a:t>
            </a:r>
            <a:r>
              <a:rPr lang="ca-ES" b="1" dirty="0" smtClean="0"/>
              <a:t> de mi piso </a:t>
            </a:r>
            <a:r>
              <a:rPr lang="ca-ES" b="1" dirty="0" err="1" smtClean="0"/>
              <a:t>podrán</a:t>
            </a:r>
            <a:r>
              <a:rPr lang="ca-ES" b="1" dirty="0" smtClean="0"/>
              <a:t> </a:t>
            </a:r>
            <a:r>
              <a:rPr lang="ca-ES" b="1" dirty="0" err="1" smtClean="0"/>
              <a:t>probar</a:t>
            </a:r>
            <a:r>
              <a:rPr lang="ca-ES" b="1" dirty="0" smtClean="0"/>
              <a:t> mi suculenta </a:t>
            </a:r>
            <a:r>
              <a:rPr lang="ca-ES" b="1" dirty="0" err="1" smtClean="0"/>
              <a:t>tortilla</a:t>
            </a:r>
            <a:r>
              <a:rPr lang="ca-ES" b="1" dirty="0" smtClean="0"/>
              <a:t> </a:t>
            </a:r>
            <a:r>
              <a:rPr lang="ca-ES" b="1" dirty="0" err="1" smtClean="0"/>
              <a:t>española</a:t>
            </a:r>
            <a:r>
              <a:rPr lang="ca-ES" b="1" dirty="0" smtClean="0"/>
              <a:t> </a:t>
            </a:r>
            <a:r>
              <a:rPr lang="ca-ES" dirty="0" smtClean="0"/>
              <a:t>[</a:t>
            </a:r>
            <a:r>
              <a:rPr lang="fr-FR" dirty="0" smtClean="0"/>
              <a:t>j’ai lancé l’invitation mais je ne peux pas dire combien vont venir ni qui ça sera, juste qu’il y en aura]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9259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Cas de </a:t>
            </a:r>
            <a:r>
              <a:rPr lang="ca-ES" dirty="0" err="1" smtClean="0"/>
              <a:t>Quizás</a:t>
            </a:r>
            <a:r>
              <a:rPr lang="ca-ES" dirty="0"/>
              <a:t> </a:t>
            </a:r>
            <a:r>
              <a:rPr lang="ca-ES" dirty="0" smtClean="0"/>
              <a:t>/ Tal </a:t>
            </a:r>
            <a:r>
              <a:rPr lang="ca-ES" dirty="0" err="1" smtClean="0"/>
              <a:t>vez</a:t>
            </a:r>
            <a:r>
              <a:rPr lang="ca-ES" dirty="0" smtClean="0"/>
              <a:t> / </a:t>
            </a:r>
            <a:r>
              <a:rPr lang="ca-ES" dirty="0" err="1" smtClean="0"/>
              <a:t>Acaso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err="1" smtClean="0"/>
              <a:t>Ils</a:t>
            </a:r>
            <a:r>
              <a:rPr lang="ca-ES" dirty="0" smtClean="0"/>
              <a:t> </a:t>
            </a:r>
            <a:r>
              <a:rPr lang="ca-ES" dirty="0" err="1" smtClean="0"/>
              <a:t>signifient</a:t>
            </a:r>
            <a:r>
              <a:rPr lang="ca-ES" dirty="0" smtClean="0"/>
              <a:t> “</a:t>
            </a:r>
            <a:r>
              <a:rPr lang="ca-ES" dirty="0" err="1" smtClean="0"/>
              <a:t>peut-être</a:t>
            </a:r>
            <a:r>
              <a:rPr lang="ca-ES" dirty="0" smtClean="0"/>
              <a:t>”</a:t>
            </a:r>
          </a:p>
          <a:p>
            <a:r>
              <a:rPr lang="ca-ES" dirty="0" smtClean="0"/>
              <a:t>Placés après </a:t>
            </a:r>
            <a:r>
              <a:rPr lang="ca-ES" dirty="0" err="1" smtClean="0"/>
              <a:t>le</a:t>
            </a:r>
            <a:r>
              <a:rPr lang="ca-ES" dirty="0" smtClean="0"/>
              <a:t> </a:t>
            </a:r>
            <a:r>
              <a:rPr lang="ca-ES" dirty="0" err="1" smtClean="0"/>
              <a:t>verbe</a:t>
            </a:r>
            <a:r>
              <a:rPr lang="ca-ES" dirty="0" smtClean="0"/>
              <a:t>, ce </a:t>
            </a:r>
            <a:r>
              <a:rPr lang="ca-ES" dirty="0" err="1" smtClean="0"/>
              <a:t>dernier</a:t>
            </a:r>
            <a:r>
              <a:rPr lang="ca-ES" dirty="0" smtClean="0"/>
              <a:t> est à </a:t>
            </a:r>
            <a:r>
              <a:rPr lang="ca-ES" dirty="0" err="1" smtClean="0"/>
              <a:t>l’indicatif</a:t>
            </a:r>
            <a:r>
              <a:rPr lang="ca-ES" dirty="0" smtClean="0"/>
              <a:t>:</a:t>
            </a:r>
          </a:p>
          <a:p>
            <a:r>
              <a:rPr lang="ca-ES" dirty="0" smtClean="0">
                <a:sym typeface="Wingdings" panose="05000000000000000000" pitchFamily="2" charset="2"/>
              </a:rPr>
              <a:t> Lo </a:t>
            </a:r>
            <a:r>
              <a:rPr lang="ca-ES" dirty="0" err="1" smtClean="0">
                <a:sym typeface="Wingdings" panose="05000000000000000000" pitchFamily="2" charset="2"/>
              </a:rPr>
              <a:t>sabe</a:t>
            </a:r>
            <a:r>
              <a:rPr lang="ca-ES" dirty="0" smtClean="0">
                <a:sym typeface="Wingdings" panose="05000000000000000000" pitchFamily="2" charset="2"/>
              </a:rPr>
              <a:t>, </a:t>
            </a:r>
            <a:r>
              <a:rPr lang="ca-ES" dirty="0" err="1" smtClean="0">
                <a:sym typeface="Wingdings" panose="05000000000000000000" pitchFamily="2" charset="2"/>
              </a:rPr>
              <a:t>quizás</a:t>
            </a:r>
            <a:endParaRPr lang="ca-ES" dirty="0" smtClean="0">
              <a:sym typeface="Wingdings" panose="05000000000000000000" pitchFamily="2" charset="2"/>
            </a:endParaRPr>
          </a:p>
          <a:p>
            <a:r>
              <a:rPr lang="ca-ES" dirty="0" smtClean="0">
                <a:sym typeface="Wingdings" panose="05000000000000000000" pitchFamily="2" charset="2"/>
              </a:rPr>
              <a:t> </a:t>
            </a:r>
            <a:r>
              <a:rPr lang="ca-ES" dirty="0" err="1" smtClean="0">
                <a:sym typeface="Wingdings" panose="05000000000000000000" pitchFamily="2" charset="2"/>
              </a:rPr>
              <a:t>Vendrá</a:t>
            </a:r>
            <a:r>
              <a:rPr lang="ca-ES" dirty="0" smtClean="0">
                <a:sym typeface="Wingdings" panose="05000000000000000000" pitchFamily="2" charset="2"/>
              </a:rPr>
              <a:t>, </a:t>
            </a:r>
            <a:r>
              <a:rPr lang="ca-ES" dirty="0" err="1" smtClean="0">
                <a:sym typeface="Wingdings" panose="05000000000000000000" pitchFamily="2" charset="2"/>
              </a:rPr>
              <a:t>quizás</a:t>
            </a:r>
            <a:endParaRPr lang="ca-ES" dirty="0" smtClean="0">
              <a:sym typeface="Wingdings" panose="05000000000000000000" pitchFamily="2" charset="2"/>
            </a:endParaRPr>
          </a:p>
          <a:p>
            <a:endParaRPr lang="ca-ES" dirty="0">
              <a:sym typeface="Wingdings" panose="05000000000000000000" pitchFamily="2" charset="2"/>
            </a:endParaRPr>
          </a:p>
          <a:p>
            <a:r>
              <a:rPr lang="fr-FR" dirty="0" smtClean="0">
                <a:sym typeface="Wingdings" panose="05000000000000000000" pitchFamily="2" charset="2"/>
              </a:rPr>
              <a:t>Placés devant le verbe, ce dernier se met en général au subjonctif, que ce soit pour une possibilité au présent ou au futur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Quizás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sepáis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ya</a:t>
            </a:r>
            <a:r>
              <a:rPr lang="fr-FR" dirty="0" smtClean="0">
                <a:sym typeface="Wingdings" panose="05000000000000000000" pitchFamily="2" charset="2"/>
              </a:rPr>
              <a:t> los </a:t>
            </a:r>
            <a:r>
              <a:rPr lang="fr-FR" dirty="0" err="1" smtClean="0">
                <a:sym typeface="Wingdings" panose="05000000000000000000" pitchFamily="2" charset="2"/>
              </a:rPr>
              <a:t>resultados</a:t>
            </a:r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Quizás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venga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mañana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81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Uno</a:t>
            </a:r>
            <a:r>
              <a:rPr lang="ca-ES" dirty="0" smtClean="0"/>
              <a:t> de los </a:t>
            </a:r>
            <a:r>
              <a:rPr lang="ca-ES" dirty="0" err="1" smtClean="0"/>
              <a:t>tiempos</a:t>
            </a:r>
            <a:r>
              <a:rPr lang="ca-ES" dirty="0" smtClean="0"/>
              <a:t> </a:t>
            </a:r>
            <a:r>
              <a:rPr lang="ca-ES" dirty="0" err="1" smtClean="0"/>
              <a:t>más</a:t>
            </a:r>
            <a:r>
              <a:rPr lang="ca-ES" dirty="0" smtClean="0"/>
              <a:t> </a:t>
            </a:r>
            <a:r>
              <a:rPr lang="ca-ES" dirty="0" err="1" smtClean="0"/>
              <a:t>fáciles</a:t>
            </a:r>
            <a:r>
              <a:rPr lang="ca-ES" dirty="0" smtClean="0"/>
              <a:t> de conjugar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Se </a:t>
            </a:r>
            <a:r>
              <a:rPr lang="ca-ES" dirty="0" err="1" smtClean="0"/>
              <a:t>parte</a:t>
            </a:r>
            <a:r>
              <a:rPr lang="ca-ES" dirty="0" smtClean="0"/>
              <a:t> del </a:t>
            </a:r>
            <a:r>
              <a:rPr lang="ca-ES" dirty="0" err="1" smtClean="0"/>
              <a:t>infinitivo</a:t>
            </a:r>
            <a:r>
              <a:rPr lang="ca-ES" dirty="0" smtClean="0"/>
              <a:t> COMPLETO y se </a:t>
            </a:r>
            <a:r>
              <a:rPr lang="ca-ES" dirty="0" err="1" smtClean="0"/>
              <a:t>añaden</a:t>
            </a:r>
            <a:r>
              <a:rPr lang="ca-ES" dirty="0" smtClean="0"/>
              <a:t> las </a:t>
            </a:r>
            <a:r>
              <a:rPr lang="ca-ES" dirty="0" err="1" smtClean="0"/>
              <a:t>terminaciones</a:t>
            </a:r>
            <a:r>
              <a:rPr lang="ca-ES" dirty="0" smtClean="0"/>
              <a:t> (que </a:t>
            </a:r>
            <a:r>
              <a:rPr lang="ca-ES" dirty="0" err="1" smtClean="0"/>
              <a:t>también</a:t>
            </a:r>
            <a:r>
              <a:rPr lang="ca-ES" dirty="0" smtClean="0"/>
              <a:t> son las del </a:t>
            </a:r>
            <a:r>
              <a:rPr lang="ca-ES" dirty="0" err="1" smtClean="0"/>
              <a:t>presente</a:t>
            </a:r>
            <a:r>
              <a:rPr lang="ca-ES" dirty="0" smtClean="0"/>
              <a:t> del </a:t>
            </a:r>
            <a:r>
              <a:rPr lang="ca-ES" dirty="0" err="1" smtClean="0"/>
              <a:t>verbo</a:t>
            </a:r>
            <a:r>
              <a:rPr lang="ca-ES" dirty="0" smtClean="0"/>
              <a:t> “</a:t>
            </a:r>
            <a:r>
              <a:rPr lang="ca-ES" dirty="0" err="1" smtClean="0"/>
              <a:t>Haber</a:t>
            </a:r>
            <a:r>
              <a:rPr lang="ca-ES" dirty="0" smtClean="0"/>
              <a:t>”)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9993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VERBOS REGULARES (la gran </a:t>
            </a:r>
            <a:r>
              <a:rPr lang="ca-ES" dirty="0" err="1" smtClean="0"/>
              <a:t>mayoría</a:t>
            </a:r>
            <a:r>
              <a:rPr lang="ca-ES" dirty="0" smtClean="0"/>
              <a:t>)</a:t>
            </a:r>
            <a:endParaRPr lang="ca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err="1"/>
              <a:t>I</a:t>
            </a:r>
            <a:r>
              <a:rPr lang="ca-ES" dirty="0" err="1" smtClean="0"/>
              <a:t>nfinitivo</a:t>
            </a:r>
            <a:endParaRPr lang="ca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a-ES" dirty="0" smtClean="0"/>
              <a:t>HABLAR</a:t>
            </a:r>
          </a:p>
          <a:p>
            <a:r>
              <a:rPr lang="ca-ES" dirty="0" smtClean="0"/>
              <a:t>COMER                      </a:t>
            </a:r>
            <a:r>
              <a:rPr lang="ca-ES" sz="5400" b="1" dirty="0" smtClean="0"/>
              <a:t>+</a:t>
            </a:r>
          </a:p>
          <a:p>
            <a:r>
              <a:rPr lang="ca-ES" dirty="0" smtClean="0"/>
              <a:t>PEDIR</a:t>
            </a:r>
            <a:endParaRPr lang="ca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dirty="0" err="1"/>
              <a:t>T</a:t>
            </a:r>
            <a:r>
              <a:rPr lang="ca-ES" dirty="0" err="1" smtClean="0"/>
              <a:t>erminaciones</a:t>
            </a:r>
            <a:endParaRPr lang="ca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a-ES" dirty="0" smtClean="0"/>
              <a:t>-É</a:t>
            </a:r>
          </a:p>
          <a:p>
            <a:r>
              <a:rPr lang="ca-ES" dirty="0" smtClean="0"/>
              <a:t>ÁS</a:t>
            </a:r>
          </a:p>
          <a:p>
            <a:r>
              <a:rPr lang="ca-ES" dirty="0" smtClean="0"/>
              <a:t>Á</a:t>
            </a:r>
          </a:p>
          <a:p>
            <a:r>
              <a:rPr lang="ca-ES" dirty="0" smtClean="0"/>
              <a:t>EMOS</a:t>
            </a:r>
          </a:p>
          <a:p>
            <a:r>
              <a:rPr lang="ca-ES" dirty="0" smtClean="0"/>
              <a:t>ÉIS</a:t>
            </a:r>
          </a:p>
          <a:p>
            <a:r>
              <a:rPr lang="ca-ES" dirty="0" smtClean="0"/>
              <a:t>ÁN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8353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DIFICULTADES:</a:t>
            </a:r>
            <a:endParaRPr lang="ca-ES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HAY UNA ALTERNACIA E/A (y causa </a:t>
            </a:r>
            <a:r>
              <a:rPr lang="ca-ES" dirty="0" err="1" smtClean="0"/>
              <a:t>errores</a:t>
            </a:r>
            <a:r>
              <a:rPr lang="ca-ES" dirty="0" smtClean="0"/>
              <a:t>): </a:t>
            </a:r>
            <a:r>
              <a:rPr lang="ca-ES" dirty="0" err="1" smtClean="0"/>
              <a:t>hablará</a:t>
            </a:r>
            <a:r>
              <a:rPr lang="ca-ES" dirty="0" smtClean="0"/>
              <a:t>/</a:t>
            </a:r>
            <a:r>
              <a:rPr lang="ca-ES" dirty="0" err="1" smtClean="0"/>
              <a:t>hablaremos</a:t>
            </a:r>
            <a:endParaRPr lang="ca-ES" dirty="0"/>
          </a:p>
          <a:p>
            <a:r>
              <a:rPr lang="ca-ES" dirty="0" smtClean="0"/>
              <a:t>Presencia de un </a:t>
            </a:r>
            <a:r>
              <a:rPr lang="ca-ES" dirty="0" err="1" smtClean="0"/>
              <a:t>acento</a:t>
            </a:r>
            <a:r>
              <a:rPr lang="ca-ES" dirty="0" smtClean="0"/>
              <a:t>, </a:t>
            </a:r>
            <a:r>
              <a:rPr lang="ca-ES" dirty="0" err="1" smtClean="0"/>
              <a:t>excepto</a:t>
            </a:r>
            <a:r>
              <a:rPr lang="ca-ES" dirty="0" smtClean="0"/>
              <a:t> en “</a:t>
            </a:r>
            <a:r>
              <a:rPr lang="ca-ES" dirty="0" err="1" smtClean="0"/>
              <a:t>nosotros</a:t>
            </a:r>
            <a:r>
              <a:rPr lang="ca-ES" dirty="0" smtClean="0"/>
              <a:t>”</a:t>
            </a:r>
          </a:p>
          <a:p>
            <a:r>
              <a:rPr lang="ca-ES" dirty="0" smtClean="0"/>
              <a:t>No </a:t>
            </a:r>
            <a:r>
              <a:rPr lang="ca-ES" dirty="0" err="1" smtClean="0"/>
              <a:t>poner</a:t>
            </a:r>
            <a:r>
              <a:rPr lang="ca-ES" dirty="0" smtClean="0"/>
              <a:t> el </a:t>
            </a:r>
            <a:r>
              <a:rPr lang="ca-ES" dirty="0" err="1" smtClean="0"/>
              <a:t>acento</a:t>
            </a:r>
            <a:r>
              <a:rPr lang="ca-ES" dirty="0" smtClean="0"/>
              <a:t> es un </a:t>
            </a:r>
            <a:r>
              <a:rPr lang="ca-ES" sz="3600" b="1" u="sng" dirty="0" err="1" smtClean="0"/>
              <a:t>grave</a:t>
            </a:r>
            <a:r>
              <a:rPr lang="ca-ES" sz="3600" b="1" u="sng" dirty="0" smtClean="0"/>
              <a:t> error</a:t>
            </a:r>
            <a:r>
              <a:rPr lang="ca-ES" dirty="0" smtClean="0"/>
              <a:t>, </a:t>
            </a:r>
            <a:r>
              <a:rPr lang="ca-ES" dirty="0" err="1" smtClean="0"/>
              <a:t>éste</a:t>
            </a:r>
            <a:r>
              <a:rPr lang="ca-ES" dirty="0" smtClean="0"/>
              <a:t> </a:t>
            </a:r>
            <a:r>
              <a:rPr lang="ca-ES" dirty="0" err="1" smtClean="0"/>
              <a:t>permite</a:t>
            </a:r>
            <a:r>
              <a:rPr lang="ca-ES" dirty="0" smtClean="0"/>
              <a:t> diferenciar el </a:t>
            </a:r>
            <a:r>
              <a:rPr lang="ca-ES" dirty="0" err="1" smtClean="0"/>
              <a:t>Futuro</a:t>
            </a:r>
            <a:r>
              <a:rPr lang="ca-ES" dirty="0" smtClean="0"/>
              <a:t> del </a:t>
            </a:r>
            <a:r>
              <a:rPr lang="ca-ES" dirty="0" err="1"/>
              <a:t>I</a:t>
            </a:r>
            <a:r>
              <a:rPr lang="ca-ES" dirty="0" err="1" smtClean="0"/>
              <a:t>mperfecto</a:t>
            </a:r>
            <a:r>
              <a:rPr lang="ca-ES" dirty="0" smtClean="0"/>
              <a:t> de </a:t>
            </a:r>
            <a:r>
              <a:rPr lang="ca-ES" dirty="0" err="1" smtClean="0"/>
              <a:t>subjuntivo</a:t>
            </a:r>
            <a:r>
              <a:rPr lang="ca-ES" dirty="0" smtClean="0"/>
              <a:t>: </a:t>
            </a:r>
            <a:r>
              <a:rPr lang="ca-ES" dirty="0" err="1" smtClean="0"/>
              <a:t>Hablará</a:t>
            </a:r>
            <a:r>
              <a:rPr lang="ca-ES" dirty="0" smtClean="0"/>
              <a:t> (</a:t>
            </a:r>
            <a:r>
              <a:rPr lang="ca-ES" dirty="0" err="1" smtClean="0"/>
              <a:t>fut</a:t>
            </a:r>
            <a:r>
              <a:rPr lang="ca-ES" dirty="0" smtClean="0"/>
              <a:t>.) ≠ </a:t>
            </a:r>
            <a:r>
              <a:rPr lang="ca-ES" dirty="0" err="1" smtClean="0"/>
              <a:t>Hablara</a:t>
            </a:r>
            <a:r>
              <a:rPr lang="ca-ES" dirty="0" smtClean="0"/>
              <a:t> (</a:t>
            </a:r>
            <a:r>
              <a:rPr lang="ca-ES" dirty="0" err="1" smtClean="0"/>
              <a:t>subj</a:t>
            </a:r>
            <a:r>
              <a:rPr lang="ca-ES" dirty="0" smtClean="0"/>
              <a:t>. Imp.)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6271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r>
              <a:rPr lang="ca-ES" dirty="0" smtClean="0"/>
              <a:t>VERBOS IRREGULARES: Son </a:t>
            </a:r>
            <a:r>
              <a:rPr lang="ca-ES" dirty="0" err="1" smtClean="0"/>
              <a:t>muy</a:t>
            </a:r>
            <a:r>
              <a:rPr lang="ca-ES" dirty="0" smtClean="0"/>
              <a:t> </a:t>
            </a:r>
            <a:r>
              <a:rPr lang="ca-ES" dirty="0" err="1" smtClean="0"/>
              <a:t>pocos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 fontScale="92500" lnSpcReduction="20000"/>
          </a:bodyPr>
          <a:lstStyle/>
          <a:p>
            <a:r>
              <a:rPr lang="ca-ES" dirty="0" smtClean="0"/>
              <a:t>CABER: Cabré, </a:t>
            </a:r>
            <a:r>
              <a:rPr lang="ca-ES" dirty="0" err="1" smtClean="0"/>
              <a:t>cabrás</a:t>
            </a:r>
            <a:r>
              <a:rPr lang="ca-ES" dirty="0" smtClean="0"/>
              <a:t>, </a:t>
            </a:r>
            <a:r>
              <a:rPr lang="ca-ES" dirty="0" err="1" smtClean="0"/>
              <a:t>cabrá</a:t>
            </a:r>
            <a:r>
              <a:rPr lang="ca-ES" dirty="0" smtClean="0"/>
              <a:t>, </a:t>
            </a:r>
            <a:r>
              <a:rPr lang="ca-ES" dirty="0" err="1" smtClean="0"/>
              <a:t>cabremos</a:t>
            </a:r>
            <a:r>
              <a:rPr lang="ca-ES" dirty="0" smtClean="0"/>
              <a:t>, </a:t>
            </a:r>
            <a:r>
              <a:rPr lang="ca-ES" dirty="0" err="1" smtClean="0"/>
              <a:t>cabréis</a:t>
            </a:r>
            <a:r>
              <a:rPr lang="ca-ES" dirty="0" smtClean="0"/>
              <a:t>, cabran</a:t>
            </a:r>
          </a:p>
          <a:p>
            <a:r>
              <a:rPr lang="ca-ES" dirty="0" smtClean="0"/>
              <a:t>DECIR: Diré...</a:t>
            </a:r>
          </a:p>
          <a:p>
            <a:r>
              <a:rPr lang="ca-ES" dirty="0" smtClean="0"/>
              <a:t>HABER: </a:t>
            </a:r>
            <a:r>
              <a:rPr lang="ca-ES" dirty="0" err="1" smtClean="0"/>
              <a:t>Habré</a:t>
            </a:r>
            <a:r>
              <a:rPr lang="ca-ES" dirty="0" smtClean="0"/>
              <a:t>...</a:t>
            </a:r>
          </a:p>
          <a:p>
            <a:r>
              <a:rPr lang="ca-ES" dirty="0" smtClean="0"/>
              <a:t>HACER: </a:t>
            </a:r>
            <a:r>
              <a:rPr lang="ca-ES" dirty="0" err="1" smtClean="0"/>
              <a:t>Haré</a:t>
            </a:r>
            <a:r>
              <a:rPr lang="ca-ES" dirty="0" smtClean="0"/>
              <a:t>...</a:t>
            </a:r>
          </a:p>
          <a:p>
            <a:r>
              <a:rPr lang="ca-ES" dirty="0" smtClean="0"/>
              <a:t>PODER: Podré...</a:t>
            </a:r>
          </a:p>
          <a:p>
            <a:r>
              <a:rPr lang="ca-ES" dirty="0" smtClean="0"/>
              <a:t>PONER: </a:t>
            </a:r>
            <a:r>
              <a:rPr lang="ca-ES" dirty="0" err="1" smtClean="0"/>
              <a:t>PoNdré</a:t>
            </a:r>
            <a:r>
              <a:rPr lang="ca-ES" dirty="0" smtClean="0"/>
              <a:t>...</a:t>
            </a:r>
          </a:p>
          <a:p>
            <a:r>
              <a:rPr lang="ca-ES" dirty="0" smtClean="0"/>
              <a:t>QUERER: </a:t>
            </a:r>
            <a:r>
              <a:rPr lang="ca-ES" dirty="0" err="1" smtClean="0"/>
              <a:t>Querré</a:t>
            </a:r>
            <a:endParaRPr lang="ca-ES" dirty="0" smtClean="0"/>
          </a:p>
          <a:p>
            <a:r>
              <a:rPr lang="ca-ES" dirty="0" smtClean="0"/>
              <a:t>SABER: Sabré...</a:t>
            </a:r>
          </a:p>
          <a:p>
            <a:r>
              <a:rPr lang="ca-ES" dirty="0" smtClean="0"/>
              <a:t>SALIR: </a:t>
            </a:r>
            <a:r>
              <a:rPr lang="ca-ES" dirty="0" err="1" smtClean="0"/>
              <a:t>Saldré</a:t>
            </a:r>
            <a:r>
              <a:rPr lang="ca-ES" dirty="0" smtClean="0"/>
              <a:t>...</a:t>
            </a:r>
          </a:p>
          <a:p>
            <a:r>
              <a:rPr lang="ca-ES" dirty="0" smtClean="0"/>
              <a:t>TENER: </a:t>
            </a:r>
            <a:r>
              <a:rPr lang="ca-ES" dirty="0" err="1"/>
              <a:t>T</a:t>
            </a:r>
            <a:r>
              <a:rPr lang="ca-ES" dirty="0" err="1" smtClean="0"/>
              <a:t>endré</a:t>
            </a:r>
            <a:endParaRPr lang="ca-ES" dirty="0" smtClean="0"/>
          </a:p>
          <a:p>
            <a:r>
              <a:rPr lang="ca-ES" dirty="0" smtClean="0"/>
              <a:t>VALER: Valdré</a:t>
            </a:r>
          </a:p>
          <a:p>
            <a:r>
              <a:rPr lang="ca-ES" dirty="0" smtClean="0"/>
              <a:t>VENIR: Vendré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3400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FUTUR DE POSSIBILITÉ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err="1" smtClean="0"/>
              <a:t>Il</a:t>
            </a:r>
            <a:r>
              <a:rPr lang="ca-ES" dirty="0" smtClean="0"/>
              <a:t> </a:t>
            </a:r>
            <a:r>
              <a:rPr lang="ca-ES" dirty="0" err="1" smtClean="0"/>
              <a:t>équivaut</a:t>
            </a:r>
            <a:r>
              <a:rPr lang="ca-ES" dirty="0" smtClean="0"/>
              <a:t> a “</a:t>
            </a:r>
            <a:r>
              <a:rPr lang="ca-ES" dirty="0" err="1" smtClean="0"/>
              <a:t>deber</a:t>
            </a:r>
            <a:r>
              <a:rPr lang="ca-ES" dirty="0" smtClean="0"/>
              <a:t> de”, “es possible que”:</a:t>
            </a:r>
          </a:p>
          <a:p>
            <a:r>
              <a:rPr lang="ca-ES" dirty="0" err="1" smtClean="0"/>
              <a:t>Deben</a:t>
            </a:r>
            <a:r>
              <a:rPr lang="ca-ES" dirty="0" smtClean="0"/>
              <a:t> de ser las 11 = SERÁN las 11: </a:t>
            </a:r>
            <a:r>
              <a:rPr lang="ca-ES" dirty="0" err="1" smtClean="0"/>
              <a:t>Il</a:t>
            </a:r>
            <a:r>
              <a:rPr lang="ca-ES" dirty="0" smtClean="0"/>
              <a:t> </a:t>
            </a:r>
            <a:r>
              <a:rPr lang="ca-ES" dirty="0" err="1" smtClean="0"/>
              <a:t>doit</a:t>
            </a:r>
            <a:r>
              <a:rPr lang="ca-ES" dirty="0" smtClean="0"/>
              <a:t> </a:t>
            </a:r>
            <a:r>
              <a:rPr lang="ca-ES" dirty="0" err="1" smtClean="0"/>
              <a:t>être</a:t>
            </a:r>
            <a:r>
              <a:rPr lang="ca-ES" dirty="0" smtClean="0"/>
              <a:t> 11h.</a:t>
            </a:r>
          </a:p>
          <a:p>
            <a:r>
              <a:rPr lang="ca-ES" dirty="0" err="1" smtClean="0"/>
              <a:t>Ya</a:t>
            </a:r>
            <a:r>
              <a:rPr lang="ca-ES" dirty="0" smtClean="0"/>
              <a:t> son las 2 de la </a:t>
            </a:r>
            <a:r>
              <a:rPr lang="ca-ES" dirty="0" err="1" smtClean="0"/>
              <a:t>tarde</a:t>
            </a:r>
            <a:r>
              <a:rPr lang="ca-ES" dirty="0" smtClean="0"/>
              <a:t>, TENDRÁS </a:t>
            </a:r>
            <a:r>
              <a:rPr lang="ca-ES" dirty="0" err="1" smtClean="0"/>
              <a:t>hambre</a:t>
            </a:r>
            <a:r>
              <a:rPr lang="ca-ES" dirty="0" smtClean="0"/>
              <a:t>, </a:t>
            </a:r>
            <a:r>
              <a:rPr lang="ca-ES" dirty="0" err="1" smtClean="0"/>
              <a:t>probablemente</a:t>
            </a:r>
            <a:r>
              <a:rPr lang="ca-ES" dirty="0" smtClean="0"/>
              <a:t> (Tu dois </a:t>
            </a:r>
            <a:r>
              <a:rPr lang="ca-ES" dirty="0" err="1" smtClean="0"/>
              <a:t>avoir</a:t>
            </a:r>
            <a:r>
              <a:rPr lang="ca-ES" dirty="0" smtClean="0"/>
              <a:t> </a:t>
            </a:r>
            <a:r>
              <a:rPr lang="ca-ES" dirty="0" err="1" smtClean="0"/>
              <a:t>faim</a:t>
            </a:r>
            <a:r>
              <a:rPr lang="ca-ES" dirty="0" smtClean="0"/>
              <a:t>, </a:t>
            </a:r>
            <a:r>
              <a:rPr lang="ca-ES" dirty="0" err="1" smtClean="0"/>
              <a:t>je</a:t>
            </a:r>
            <a:r>
              <a:rPr lang="ca-ES" dirty="0" smtClean="0"/>
              <a:t> </a:t>
            </a:r>
            <a:r>
              <a:rPr lang="ca-ES" dirty="0" err="1" smtClean="0"/>
              <a:t>suppose</a:t>
            </a:r>
            <a:r>
              <a:rPr lang="ca-ES" dirty="0" smtClean="0"/>
              <a:t>).</a:t>
            </a:r>
          </a:p>
          <a:p>
            <a:r>
              <a:rPr lang="ca-ES" dirty="0" smtClean="0"/>
              <a:t>No sé lo que </a:t>
            </a:r>
            <a:r>
              <a:rPr lang="ca-ES" dirty="0" err="1" smtClean="0"/>
              <a:t>pensaréis</a:t>
            </a:r>
            <a:r>
              <a:rPr lang="ca-ES" dirty="0" smtClean="0"/>
              <a:t> </a:t>
            </a:r>
            <a:r>
              <a:rPr lang="ca-ES" dirty="0" err="1" smtClean="0"/>
              <a:t>vosotros</a:t>
            </a:r>
            <a:r>
              <a:rPr lang="ca-ES" dirty="0" smtClean="0"/>
              <a:t> sobre esta </a:t>
            </a:r>
            <a:r>
              <a:rPr lang="ca-ES" dirty="0" err="1" smtClean="0"/>
              <a:t>cuestión</a:t>
            </a:r>
            <a:r>
              <a:rPr lang="ca-ES" dirty="0" smtClean="0"/>
              <a:t> : </a:t>
            </a:r>
            <a:r>
              <a:rPr lang="ca-ES" dirty="0" err="1" smtClean="0"/>
              <a:t>je</a:t>
            </a:r>
            <a:r>
              <a:rPr lang="ca-ES" dirty="0" smtClean="0"/>
              <a:t> ne </a:t>
            </a:r>
            <a:r>
              <a:rPr lang="ca-ES" dirty="0" err="1" smtClean="0"/>
              <a:t>sais</a:t>
            </a:r>
            <a:r>
              <a:rPr lang="ca-ES" dirty="0" smtClean="0"/>
              <a:t> ce que </a:t>
            </a:r>
            <a:r>
              <a:rPr lang="ca-ES" dirty="0" err="1" smtClean="0"/>
              <a:t>vous</a:t>
            </a:r>
            <a:r>
              <a:rPr lang="ca-ES" dirty="0" smtClean="0"/>
              <a:t> </a:t>
            </a:r>
            <a:r>
              <a:rPr lang="ca-ES" dirty="0" err="1" smtClean="0"/>
              <a:t>pouvez</a:t>
            </a:r>
            <a:r>
              <a:rPr lang="ca-ES" dirty="0" smtClean="0"/>
              <a:t> </a:t>
            </a:r>
            <a:r>
              <a:rPr lang="ca-ES" dirty="0" err="1" smtClean="0"/>
              <a:t>bien</a:t>
            </a:r>
            <a:r>
              <a:rPr lang="ca-ES" dirty="0" smtClean="0"/>
              <a:t> </a:t>
            </a:r>
            <a:r>
              <a:rPr lang="ca-ES" dirty="0" err="1" smtClean="0"/>
              <a:t>penser</a:t>
            </a:r>
            <a:r>
              <a:rPr lang="ca-ES" dirty="0" smtClean="0"/>
              <a:t> à ce </a:t>
            </a:r>
            <a:r>
              <a:rPr lang="ca-ES" dirty="0" err="1" smtClean="0"/>
              <a:t>sujet</a:t>
            </a:r>
            <a:r>
              <a:rPr lang="ca-ES" dirty="0" smtClean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1705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LE SUBJONCTIF À VALEUR DE FUTUR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1) Les </a:t>
            </a:r>
            <a:r>
              <a:rPr lang="ca-ES" dirty="0" err="1" smtClean="0"/>
              <a:t>subordonnées</a:t>
            </a:r>
            <a:r>
              <a:rPr lang="ca-ES" dirty="0" smtClean="0"/>
              <a:t> </a:t>
            </a:r>
            <a:r>
              <a:rPr lang="ca-ES" dirty="0" err="1" smtClean="0"/>
              <a:t>circonstancielles</a:t>
            </a:r>
            <a:r>
              <a:rPr lang="ca-ES" dirty="0" smtClean="0"/>
              <a:t> de temps</a:t>
            </a:r>
          </a:p>
          <a:p>
            <a:endParaRPr lang="ca-ES" dirty="0"/>
          </a:p>
          <a:p>
            <a:endParaRPr lang="ca-ES" dirty="0" smtClean="0"/>
          </a:p>
          <a:p>
            <a:pPr marL="0" indent="0">
              <a:buNone/>
            </a:pPr>
            <a:endParaRPr lang="ca-ES" dirty="0" smtClean="0"/>
          </a:p>
          <a:p>
            <a:r>
              <a:rPr lang="ca-ES" dirty="0" smtClean="0"/>
              <a:t>2) Les relatives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319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1) </a:t>
            </a:r>
            <a:r>
              <a:rPr lang="ca-ES" dirty="0" err="1" smtClean="0"/>
              <a:t>Subordonnées</a:t>
            </a:r>
            <a:r>
              <a:rPr lang="ca-ES" dirty="0" smtClean="0"/>
              <a:t> de temps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ELLES SONT INTRODUITES PAR LES EXPRESSIONS SUIVANTES:</a:t>
            </a:r>
          </a:p>
          <a:p>
            <a:r>
              <a:rPr lang="ca-ES" dirty="0" err="1"/>
              <a:t>C</a:t>
            </a:r>
            <a:r>
              <a:rPr lang="ca-ES" dirty="0" err="1" smtClean="0"/>
              <a:t>uando</a:t>
            </a:r>
            <a:r>
              <a:rPr lang="ca-ES" dirty="0" smtClean="0"/>
              <a:t> (</a:t>
            </a:r>
            <a:r>
              <a:rPr lang="ca-ES" dirty="0" err="1" smtClean="0"/>
              <a:t>Quand</a:t>
            </a:r>
            <a:r>
              <a:rPr lang="ca-ES" dirty="0" smtClean="0"/>
              <a:t>, </a:t>
            </a:r>
            <a:r>
              <a:rPr lang="ca-ES" dirty="0" err="1" smtClean="0"/>
              <a:t>lorsque</a:t>
            </a:r>
            <a:r>
              <a:rPr lang="ca-ES" dirty="0" smtClean="0"/>
              <a:t>)</a:t>
            </a:r>
          </a:p>
          <a:p>
            <a:r>
              <a:rPr lang="ca-ES" dirty="0" smtClean="0"/>
              <a:t>El </a:t>
            </a:r>
            <a:r>
              <a:rPr lang="ca-ES" dirty="0" err="1" smtClean="0"/>
              <a:t>día</a:t>
            </a:r>
            <a:r>
              <a:rPr lang="ca-ES" dirty="0" smtClean="0"/>
              <a:t> que (Le </a:t>
            </a:r>
            <a:r>
              <a:rPr lang="ca-ES" dirty="0" err="1" smtClean="0"/>
              <a:t>jour</a:t>
            </a:r>
            <a:r>
              <a:rPr lang="ca-ES" dirty="0" smtClean="0"/>
              <a:t> </a:t>
            </a:r>
            <a:r>
              <a:rPr lang="ca-ES" dirty="0" err="1" smtClean="0"/>
              <a:t>où</a:t>
            </a:r>
            <a:r>
              <a:rPr lang="ca-ES" dirty="0" smtClean="0"/>
              <a:t>)</a:t>
            </a:r>
          </a:p>
          <a:p>
            <a:r>
              <a:rPr lang="ca-ES" dirty="0" smtClean="0"/>
              <a:t>En el </a:t>
            </a:r>
            <a:r>
              <a:rPr lang="ca-ES" dirty="0" err="1" smtClean="0"/>
              <a:t>momento</a:t>
            </a:r>
            <a:r>
              <a:rPr lang="ca-ES" dirty="0" smtClean="0"/>
              <a:t> en que (Au moment </a:t>
            </a:r>
            <a:r>
              <a:rPr lang="ca-ES" dirty="0" err="1" smtClean="0"/>
              <a:t>où</a:t>
            </a:r>
            <a:r>
              <a:rPr lang="ca-ES" dirty="0" smtClean="0"/>
              <a:t>)</a:t>
            </a:r>
          </a:p>
          <a:p>
            <a:r>
              <a:rPr lang="ca-ES" dirty="0" smtClean="0"/>
              <a:t>EN CUANTO (</a:t>
            </a:r>
            <a:r>
              <a:rPr lang="ca-ES" dirty="0" err="1" smtClean="0"/>
              <a:t>Dès</a:t>
            </a:r>
            <a:r>
              <a:rPr lang="ca-ES" dirty="0" smtClean="0"/>
              <a:t> que)</a:t>
            </a:r>
          </a:p>
          <a:p>
            <a:r>
              <a:rPr lang="ca-ES" dirty="0" smtClean="0"/>
              <a:t>Tan </a:t>
            </a:r>
            <a:r>
              <a:rPr lang="ca-ES" dirty="0" err="1" smtClean="0"/>
              <a:t>pronto</a:t>
            </a:r>
            <a:r>
              <a:rPr lang="ca-ES" dirty="0" smtClean="0"/>
              <a:t> como (</a:t>
            </a:r>
            <a:r>
              <a:rPr lang="ca-ES" dirty="0" err="1" smtClean="0"/>
              <a:t>Aussitôt</a:t>
            </a:r>
            <a:r>
              <a:rPr lang="ca-ES" dirty="0" smtClean="0"/>
              <a:t> que)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0435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/>
              <a:t>Elles </a:t>
            </a:r>
            <a:r>
              <a:rPr lang="ca-ES" sz="3600" dirty="0" err="1" smtClean="0"/>
              <a:t>sont</a:t>
            </a:r>
            <a:r>
              <a:rPr lang="ca-ES" sz="3600" dirty="0" smtClean="0"/>
              <a:t> </a:t>
            </a:r>
            <a:r>
              <a:rPr lang="ca-ES" sz="3600" dirty="0" err="1" smtClean="0"/>
              <a:t>suivies</a:t>
            </a:r>
            <a:r>
              <a:rPr lang="ca-ES" sz="3600" dirty="0" smtClean="0"/>
              <a:t> du </a:t>
            </a:r>
            <a:r>
              <a:rPr lang="ca-ES" sz="3600" dirty="0" err="1" smtClean="0"/>
              <a:t>même</a:t>
            </a:r>
            <a:r>
              <a:rPr lang="ca-ES" sz="3600" dirty="0" smtClean="0"/>
              <a:t> temps </a:t>
            </a:r>
            <a:r>
              <a:rPr lang="ca-ES" sz="3600" dirty="0" err="1" smtClean="0"/>
              <a:t>qu’en</a:t>
            </a:r>
            <a:r>
              <a:rPr lang="ca-ES" sz="3600" dirty="0" smtClean="0"/>
              <a:t> </a:t>
            </a:r>
            <a:r>
              <a:rPr lang="ca-ES" sz="3600" dirty="0" err="1" smtClean="0"/>
              <a:t>français</a:t>
            </a:r>
            <a:r>
              <a:rPr lang="ca-ES" sz="3600" dirty="0" smtClean="0"/>
              <a:t> </a:t>
            </a:r>
            <a:r>
              <a:rPr lang="ca-ES" sz="3600" b="1" u="sng" dirty="0" smtClean="0"/>
              <a:t>SAUF</a:t>
            </a:r>
            <a:r>
              <a:rPr lang="ca-ES" sz="3600" dirty="0" smtClean="0"/>
              <a:t> au futur, </a:t>
            </a:r>
            <a:r>
              <a:rPr lang="ca-ES" sz="3600" dirty="0" err="1" smtClean="0"/>
              <a:t>où</a:t>
            </a:r>
            <a:r>
              <a:rPr lang="ca-ES" sz="3600" dirty="0" smtClean="0"/>
              <a:t> </a:t>
            </a:r>
            <a:r>
              <a:rPr lang="ca-ES" sz="3600" dirty="0" err="1" smtClean="0"/>
              <a:t>il</a:t>
            </a:r>
            <a:r>
              <a:rPr lang="ca-ES" sz="3600" dirty="0" smtClean="0"/>
              <a:t> </a:t>
            </a:r>
            <a:r>
              <a:rPr lang="ca-ES" sz="3600" dirty="0" err="1" smtClean="0"/>
              <a:t>faut</a:t>
            </a:r>
            <a:r>
              <a:rPr lang="ca-ES" sz="3600" dirty="0" smtClean="0"/>
              <a:t> </a:t>
            </a:r>
            <a:r>
              <a:rPr lang="ca-ES" sz="3600" dirty="0" err="1" smtClean="0"/>
              <a:t>mettre</a:t>
            </a:r>
            <a:r>
              <a:rPr lang="ca-ES" sz="3600" dirty="0" smtClean="0"/>
              <a:t> </a:t>
            </a:r>
            <a:r>
              <a:rPr lang="ca-ES" sz="3600" dirty="0" err="1" smtClean="0"/>
              <a:t>le</a:t>
            </a:r>
            <a:r>
              <a:rPr lang="ca-ES" sz="3600" dirty="0" smtClean="0"/>
              <a:t> </a:t>
            </a:r>
            <a:r>
              <a:rPr lang="ca-ES" sz="3600" dirty="0" err="1" smtClean="0"/>
              <a:t>subjonctif</a:t>
            </a:r>
            <a:r>
              <a:rPr lang="ca-ES" sz="3600" dirty="0" smtClean="0"/>
              <a:t> </a:t>
            </a:r>
            <a:r>
              <a:rPr lang="ca-ES" sz="3600" dirty="0" err="1" smtClean="0"/>
              <a:t>présent</a:t>
            </a:r>
            <a:endParaRPr lang="ca-ES" sz="36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Cas </a:t>
            </a:r>
            <a:r>
              <a:rPr lang="ca-ES" dirty="0" err="1" smtClean="0"/>
              <a:t>général</a:t>
            </a:r>
            <a:r>
              <a:rPr lang="ca-ES" dirty="0" smtClean="0"/>
              <a:t> (</a:t>
            </a:r>
            <a:r>
              <a:rPr lang="ca-ES" dirty="0" err="1" smtClean="0"/>
              <a:t>présent</a:t>
            </a:r>
            <a:r>
              <a:rPr lang="ca-ES" dirty="0" smtClean="0"/>
              <a:t>, </a:t>
            </a:r>
            <a:r>
              <a:rPr lang="ca-ES" dirty="0" err="1" smtClean="0"/>
              <a:t>imparfait</a:t>
            </a:r>
            <a:r>
              <a:rPr lang="ca-ES" dirty="0" smtClean="0"/>
              <a:t>, </a:t>
            </a:r>
            <a:r>
              <a:rPr lang="ca-ES" dirty="0" err="1" smtClean="0"/>
              <a:t>passé</a:t>
            </a:r>
            <a:r>
              <a:rPr lang="ca-ES" dirty="0" smtClean="0"/>
              <a:t>..)</a:t>
            </a:r>
            <a:endParaRPr lang="ca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a-ES" dirty="0" err="1" smtClean="0"/>
              <a:t>Cuando</a:t>
            </a:r>
            <a:r>
              <a:rPr lang="ca-ES" dirty="0" smtClean="0"/>
              <a:t> </a:t>
            </a:r>
            <a:r>
              <a:rPr lang="ca-ES" dirty="0" err="1" smtClean="0"/>
              <a:t>habla</a:t>
            </a:r>
            <a:r>
              <a:rPr lang="ca-ES" dirty="0" smtClean="0"/>
              <a:t>, </a:t>
            </a:r>
            <a:r>
              <a:rPr lang="ca-ES" dirty="0" err="1" smtClean="0"/>
              <a:t>le</a:t>
            </a:r>
            <a:r>
              <a:rPr lang="ca-ES" dirty="0" smtClean="0"/>
              <a:t> </a:t>
            </a:r>
            <a:r>
              <a:rPr lang="ca-ES" dirty="0" err="1" smtClean="0"/>
              <a:t>escuchas</a:t>
            </a:r>
            <a:r>
              <a:rPr lang="ca-ES" dirty="0" smtClean="0"/>
              <a:t> (</a:t>
            </a:r>
            <a:r>
              <a:rPr lang="ca-ES" dirty="0" err="1" smtClean="0"/>
              <a:t>Quand</a:t>
            </a:r>
            <a:r>
              <a:rPr lang="ca-ES" dirty="0" smtClean="0"/>
              <a:t> </a:t>
            </a:r>
            <a:r>
              <a:rPr lang="ca-ES" dirty="0" err="1" smtClean="0"/>
              <a:t>il</a:t>
            </a:r>
            <a:r>
              <a:rPr lang="ca-ES" dirty="0" smtClean="0"/>
              <a:t> </a:t>
            </a:r>
            <a:r>
              <a:rPr lang="ca-ES" dirty="0" err="1" smtClean="0"/>
              <a:t>parle</a:t>
            </a:r>
            <a:r>
              <a:rPr lang="ca-ES" dirty="0" smtClean="0"/>
              <a:t>, tu </a:t>
            </a:r>
            <a:r>
              <a:rPr lang="ca-ES" dirty="0" err="1" smtClean="0"/>
              <a:t>l’écoutes</a:t>
            </a:r>
            <a:r>
              <a:rPr lang="ca-ES" dirty="0" smtClean="0"/>
              <a:t>)</a:t>
            </a:r>
          </a:p>
          <a:p>
            <a:r>
              <a:rPr lang="ca-ES" dirty="0" err="1" smtClean="0"/>
              <a:t>Cuando</a:t>
            </a:r>
            <a:r>
              <a:rPr lang="ca-ES" dirty="0" smtClean="0"/>
              <a:t> </a:t>
            </a:r>
            <a:r>
              <a:rPr lang="ca-ES" dirty="0" err="1" smtClean="0"/>
              <a:t>hablaba</a:t>
            </a:r>
            <a:r>
              <a:rPr lang="ca-ES" dirty="0" smtClean="0"/>
              <a:t>, </a:t>
            </a:r>
            <a:r>
              <a:rPr lang="ca-ES" dirty="0" err="1" smtClean="0"/>
              <a:t>le</a:t>
            </a:r>
            <a:r>
              <a:rPr lang="ca-ES" dirty="0" smtClean="0"/>
              <a:t> </a:t>
            </a:r>
            <a:r>
              <a:rPr lang="ca-ES" dirty="0" err="1" smtClean="0"/>
              <a:t>escuchabas</a:t>
            </a:r>
            <a:r>
              <a:rPr lang="ca-ES" dirty="0" smtClean="0"/>
              <a:t> (</a:t>
            </a:r>
            <a:r>
              <a:rPr lang="ca-ES" dirty="0" err="1" smtClean="0"/>
              <a:t>Quand</a:t>
            </a:r>
            <a:r>
              <a:rPr lang="ca-ES" dirty="0" smtClean="0"/>
              <a:t> </a:t>
            </a:r>
            <a:r>
              <a:rPr lang="ca-ES" dirty="0" err="1" smtClean="0"/>
              <a:t>il</a:t>
            </a:r>
            <a:r>
              <a:rPr lang="ca-ES" dirty="0" smtClean="0"/>
              <a:t> </a:t>
            </a:r>
            <a:r>
              <a:rPr lang="ca-ES" dirty="0" err="1" smtClean="0"/>
              <a:t>parlait</a:t>
            </a:r>
            <a:r>
              <a:rPr lang="ca-ES" dirty="0" smtClean="0"/>
              <a:t> tu </a:t>
            </a:r>
            <a:r>
              <a:rPr lang="ca-ES" dirty="0" err="1" smtClean="0"/>
              <a:t>l’écoutais</a:t>
            </a:r>
            <a:r>
              <a:rPr lang="ca-ES" dirty="0" smtClean="0"/>
              <a:t>)</a:t>
            </a:r>
          </a:p>
          <a:p>
            <a:r>
              <a:rPr lang="ca-ES" dirty="0" err="1" smtClean="0"/>
              <a:t>Cuando</a:t>
            </a:r>
            <a:r>
              <a:rPr lang="ca-ES" dirty="0" smtClean="0"/>
              <a:t> </a:t>
            </a:r>
            <a:r>
              <a:rPr lang="ca-ES" dirty="0" err="1" smtClean="0"/>
              <a:t>habló</a:t>
            </a:r>
            <a:r>
              <a:rPr lang="ca-ES" dirty="0" smtClean="0"/>
              <a:t>, lo </a:t>
            </a:r>
            <a:r>
              <a:rPr lang="ca-ES" dirty="0" err="1" smtClean="0"/>
              <a:t>escuchaste</a:t>
            </a:r>
            <a:r>
              <a:rPr lang="ca-ES" dirty="0" smtClean="0"/>
              <a:t> (</a:t>
            </a:r>
            <a:r>
              <a:rPr lang="ca-ES" dirty="0" err="1" smtClean="0"/>
              <a:t>Quand</a:t>
            </a:r>
            <a:r>
              <a:rPr lang="ca-ES" dirty="0" smtClean="0"/>
              <a:t> </a:t>
            </a:r>
            <a:r>
              <a:rPr lang="ca-ES" dirty="0" err="1" smtClean="0"/>
              <a:t>il</a:t>
            </a:r>
            <a:r>
              <a:rPr lang="ca-ES" dirty="0" smtClean="0"/>
              <a:t> a </a:t>
            </a:r>
            <a:r>
              <a:rPr lang="ca-ES" dirty="0" err="1" smtClean="0"/>
              <a:t>parlé</a:t>
            </a:r>
            <a:r>
              <a:rPr lang="ca-ES" dirty="0" smtClean="0"/>
              <a:t>, tu l’as </a:t>
            </a:r>
            <a:r>
              <a:rPr lang="ca-ES" dirty="0" err="1" smtClean="0"/>
              <a:t>écouté</a:t>
            </a:r>
            <a:r>
              <a:rPr lang="ca-ES" dirty="0" smtClean="0"/>
              <a:t>)</a:t>
            </a:r>
            <a:endParaRPr lang="ca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dirty="0" smtClean="0"/>
              <a:t>Au futur, </a:t>
            </a:r>
            <a:r>
              <a:rPr lang="ca-ES" dirty="0" err="1" smtClean="0"/>
              <a:t>le</a:t>
            </a:r>
            <a:r>
              <a:rPr lang="ca-ES" dirty="0" smtClean="0"/>
              <a:t> </a:t>
            </a:r>
            <a:r>
              <a:rPr lang="ca-ES" dirty="0" err="1" smtClean="0"/>
              <a:t>verbe</a:t>
            </a:r>
            <a:r>
              <a:rPr lang="ca-ES" dirty="0" smtClean="0"/>
              <a:t> </a:t>
            </a:r>
            <a:r>
              <a:rPr lang="ca-ES" u="sng" dirty="0" smtClean="0"/>
              <a:t>DE LA SUBORDONNÉE</a:t>
            </a:r>
            <a:r>
              <a:rPr lang="ca-ES" dirty="0" smtClean="0"/>
              <a:t> est au </a:t>
            </a:r>
            <a:r>
              <a:rPr lang="ca-ES" dirty="0" err="1" smtClean="0"/>
              <a:t>subj</a:t>
            </a:r>
            <a:r>
              <a:rPr lang="ca-ES" dirty="0" smtClean="0"/>
              <a:t>. </a:t>
            </a:r>
            <a:r>
              <a:rPr lang="ca-ES" dirty="0" err="1" smtClean="0"/>
              <a:t>présent</a:t>
            </a:r>
            <a:endParaRPr lang="ca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a-ES" dirty="0" smtClean="0"/>
          </a:p>
          <a:p>
            <a:endParaRPr lang="ca-ES" dirty="0"/>
          </a:p>
          <a:p>
            <a:r>
              <a:rPr lang="ca-ES" dirty="0" err="1" smtClean="0"/>
              <a:t>Cuando</a:t>
            </a:r>
            <a:r>
              <a:rPr lang="ca-ES" dirty="0" smtClean="0"/>
              <a:t> </a:t>
            </a:r>
            <a:r>
              <a:rPr lang="ca-ES" dirty="0" err="1" smtClean="0"/>
              <a:t>habl</a:t>
            </a:r>
            <a:r>
              <a:rPr lang="ca-ES" sz="3200" b="1" u="sng" dirty="0" err="1" smtClean="0"/>
              <a:t>e</a:t>
            </a:r>
            <a:r>
              <a:rPr lang="ca-ES" dirty="0" smtClean="0"/>
              <a:t>, lo </a:t>
            </a:r>
            <a:r>
              <a:rPr lang="ca-ES" dirty="0" err="1" smtClean="0"/>
              <a:t>escucharás</a:t>
            </a:r>
            <a:r>
              <a:rPr lang="ca-ES" dirty="0"/>
              <a:t> </a:t>
            </a:r>
            <a:r>
              <a:rPr lang="ca-ES" dirty="0" smtClean="0"/>
              <a:t>(</a:t>
            </a:r>
            <a:r>
              <a:rPr lang="ca-ES" dirty="0" err="1" smtClean="0"/>
              <a:t>Quand</a:t>
            </a:r>
            <a:r>
              <a:rPr lang="ca-ES" dirty="0" smtClean="0"/>
              <a:t> </a:t>
            </a:r>
            <a:r>
              <a:rPr lang="ca-ES" dirty="0" err="1" smtClean="0"/>
              <a:t>il</a:t>
            </a:r>
            <a:r>
              <a:rPr lang="ca-ES" dirty="0" smtClean="0"/>
              <a:t> parlera, tu </a:t>
            </a:r>
            <a:r>
              <a:rPr lang="ca-ES" dirty="0" err="1" smtClean="0"/>
              <a:t>l’écouteras</a:t>
            </a:r>
            <a:r>
              <a:rPr lang="ca-ES" dirty="0" smtClean="0"/>
              <a:t>)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6719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822</Words>
  <Application>Microsoft Office PowerPoint</Application>
  <PresentationFormat>Panorámica</PresentationFormat>
  <Paragraphs>90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de Office</vt:lpstr>
      <vt:lpstr>L’EXPRESSION DU FUTUR</vt:lpstr>
      <vt:lpstr>Uno de los tiempos más fáciles de conjugar</vt:lpstr>
      <vt:lpstr>VERBOS REGULARES (la gran mayoría)</vt:lpstr>
      <vt:lpstr>DIFICULTADES:</vt:lpstr>
      <vt:lpstr>VERBOS IRREGULARES: Son muy pocos</vt:lpstr>
      <vt:lpstr>FUTUR DE POSSIBILITÉ</vt:lpstr>
      <vt:lpstr>LE SUBJONCTIF À VALEUR DE FUTUR</vt:lpstr>
      <vt:lpstr>1) Subordonnées de temps</vt:lpstr>
      <vt:lpstr>Elles sont suivies du même temps qu’en français SAUF au futur, où il faut mettre le subjonctif présent</vt:lpstr>
      <vt:lpstr>Idem avec les même locutions introduisant une subordonnée de temps:</vt:lpstr>
      <vt:lpstr>2) Subordonnées relatives</vt:lpstr>
      <vt:lpstr>En espagnol on trouve fréquemment le subjonctif dans ces subordonnées (en particulier dans les document juridiques, d’ailleurs), quand il s’agit de situations éventuelles et non pas sûres et prévues.</vt:lpstr>
      <vt:lpstr>Presentación de PowerPoint</vt:lpstr>
      <vt:lpstr>Cas de Quizás / Tal vez / Acaso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L’EXPRESSION DU FUTUR</dc:title>
  <dc:creator>jl ml</dc:creator>
  <cp:lastModifiedBy>jl ml</cp:lastModifiedBy>
  <cp:revision>17</cp:revision>
  <dcterms:created xsi:type="dcterms:W3CDTF">2015-11-04T09:23:20Z</dcterms:created>
  <dcterms:modified xsi:type="dcterms:W3CDTF">2015-11-09T09:33:56Z</dcterms:modified>
</cp:coreProperties>
</file>