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2" r:id="rId18"/>
    <p:sldId id="273" r:id="rId19"/>
  </p:sldIdLst>
  <p:sldSz cx="9144000" cy="6858000" type="screen4x3"/>
  <p:notesSz cx="6799263"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292"/>
  </p:normalViewPr>
  <p:slideViewPr>
    <p:cSldViewPr>
      <p:cViewPr varScale="1">
        <p:scale>
          <a:sx n="75" d="100"/>
          <a:sy n="75" d="100"/>
        </p:scale>
        <p:origin x="1944"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7088" cy="497047"/>
          </a:xfrm>
          <a:prstGeom prst="rect">
            <a:avLst/>
          </a:prstGeom>
        </p:spPr>
        <p:txBody>
          <a:bodyPr vert="horz" lIns="91450" tIns="45725" rIns="91450" bIns="45725" rtlCol="0"/>
          <a:lstStyle>
            <a:lvl1pPr algn="l">
              <a:defRPr sz="1200"/>
            </a:lvl1pPr>
          </a:lstStyle>
          <a:p>
            <a:endParaRPr lang="fr-FR"/>
          </a:p>
        </p:txBody>
      </p:sp>
      <p:sp>
        <p:nvSpPr>
          <p:cNvPr id="3" name="Espace réservé de la date 2"/>
          <p:cNvSpPr>
            <a:spLocks noGrp="1"/>
          </p:cNvSpPr>
          <p:nvPr>
            <p:ph type="dt" sz="quarter" idx="1"/>
          </p:nvPr>
        </p:nvSpPr>
        <p:spPr>
          <a:xfrm>
            <a:off x="3850588" y="0"/>
            <a:ext cx="2947088" cy="497047"/>
          </a:xfrm>
          <a:prstGeom prst="rect">
            <a:avLst/>
          </a:prstGeom>
        </p:spPr>
        <p:txBody>
          <a:bodyPr vert="horz" lIns="91450" tIns="45725" rIns="91450" bIns="45725" rtlCol="0"/>
          <a:lstStyle>
            <a:lvl1pPr algn="r">
              <a:defRPr sz="1200"/>
            </a:lvl1pPr>
          </a:lstStyle>
          <a:p>
            <a:fld id="{8E297478-D8FB-4DBF-82E3-BFA73EEAC2AA}" type="datetimeFigureOut">
              <a:rPr lang="fr-FR" smtClean="0"/>
              <a:t>05/10/2022</a:t>
            </a:fld>
            <a:endParaRPr lang="fr-FR"/>
          </a:p>
        </p:txBody>
      </p:sp>
      <p:sp>
        <p:nvSpPr>
          <p:cNvPr id="4" name="Espace réservé du pied de page 3"/>
          <p:cNvSpPr>
            <a:spLocks noGrp="1"/>
          </p:cNvSpPr>
          <p:nvPr>
            <p:ph type="ftr" sz="quarter" idx="2"/>
          </p:nvPr>
        </p:nvSpPr>
        <p:spPr>
          <a:xfrm>
            <a:off x="0" y="9431180"/>
            <a:ext cx="2947088" cy="497046"/>
          </a:xfrm>
          <a:prstGeom prst="rect">
            <a:avLst/>
          </a:prstGeom>
        </p:spPr>
        <p:txBody>
          <a:bodyPr vert="horz" lIns="91450" tIns="45725" rIns="91450" bIns="45725"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588" y="9431180"/>
            <a:ext cx="2947088" cy="497046"/>
          </a:xfrm>
          <a:prstGeom prst="rect">
            <a:avLst/>
          </a:prstGeom>
        </p:spPr>
        <p:txBody>
          <a:bodyPr vert="horz" lIns="91450" tIns="45725" rIns="91450" bIns="45725" rtlCol="0" anchor="b"/>
          <a:lstStyle>
            <a:lvl1pPr algn="r">
              <a:defRPr sz="1200"/>
            </a:lvl1pPr>
          </a:lstStyle>
          <a:p>
            <a:fld id="{2C3BA8F8-7F62-4858-9E48-D78027038DD6}" type="slidenum">
              <a:rPr lang="fr-FR" smtClean="0"/>
              <a:t>‹N°›</a:t>
            </a:fld>
            <a:endParaRPr lang="fr-FR"/>
          </a:p>
        </p:txBody>
      </p:sp>
    </p:spTree>
    <p:extLst>
      <p:ext uri="{BB962C8B-B14F-4D97-AF65-F5344CB8AC3E}">
        <p14:creationId xmlns:p14="http://schemas.microsoft.com/office/powerpoint/2010/main" val="42380176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1"/>
            <a:ext cx="2946347" cy="496491"/>
          </a:xfrm>
          <a:prstGeom prst="rect">
            <a:avLst/>
          </a:prstGeom>
        </p:spPr>
        <p:txBody>
          <a:bodyPr vert="horz" lIns="91450" tIns="45725" rIns="91450" bIns="45725" rtlCol="0"/>
          <a:lstStyle>
            <a:lvl1pPr algn="l">
              <a:defRPr sz="1200"/>
            </a:lvl1pPr>
          </a:lstStyle>
          <a:p>
            <a:endParaRPr lang="fr-FR"/>
          </a:p>
        </p:txBody>
      </p:sp>
      <p:sp>
        <p:nvSpPr>
          <p:cNvPr id="3" name="Espace réservé de la date 2"/>
          <p:cNvSpPr>
            <a:spLocks noGrp="1"/>
          </p:cNvSpPr>
          <p:nvPr>
            <p:ph type="dt" idx="1"/>
          </p:nvPr>
        </p:nvSpPr>
        <p:spPr>
          <a:xfrm>
            <a:off x="3851344" y="1"/>
            <a:ext cx="2946347" cy="496491"/>
          </a:xfrm>
          <a:prstGeom prst="rect">
            <a:avLst/>
          </a:prstGeom>
        </p:spPr>
        <p:txBody>
          <a:bodyPr vert="horz" lIns="91450" tIns="45725" rIns="91450" bIns="45725" rtlCol="0"/>
          <a:lstStyle>
            <a:lvl1pPr algn="r">
              <a:defRPr sz="1200"/>
            </a:lvl1pPr>
          </a:lstStyle>
          <a:p>
            <a:fld id="{6ED56A63-7016-42F0-AD59-E8251CA7FEA7}" type="datetimeFigureOut">
              <a:rPr lang="fr-FR" smtClean="0"/>
              <a:t>05/10/2022</a:t>
            </a:fld>
            <a:endParaRPr lang="fr-FR"/>
          </a:p>
        </p:txBody>
      </p:sp>
      <p:sp>
        <p:nvSpPr>
          <p:cNvPr id="4" name="Espace réservé de l'image des diapositives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50" tIns="45725" rIns="91450" bIns="45725" rtlCol="0" anchor="ctr"/>
          <a:lstStyle/>
          <a:p>
            <a:endParaRPr lang="fr-FR"/>
          </a:p>
        </p:txBody>
      </p:sp>
      <p:sp>
        <p:nvSpPr>
          <p:cNvPr id="5" name="Espace réservé des commentaires 4"/>
          <p:cNvSpPr>
            <a:spLocks noGrp="1"/>
          </p:cNvSpPr>
          <p:nvPr>
            <p:ph type="body" sz="quarter" idx="3"/>
          </p:nvPr>
        </p:nvSpPr>
        <p:spPr>
          <a:xfrm>
            <a:off x="679927" y="4716663"/>
            <a:ext cx="5439410" cy="4468416"/>
          </a:xfrm>
          <a:prstGeom prst="rect">
            <a:avLst/>
          </a:prstGeom>
        </p:spPr>
        <p:txBody>
          <a:bodyPr vert="horz" lIns="91450" tIns="45725" rIns="91450" bIns="45725"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2" y="9431600"/>
            <a:ext cx="2946347" cy="496491"/>
          </a:xfrm>
          <a:prstGeom prst="rect">
            <a:avLst/>
          </a:prstGeom>
        </p:spPr>
        <p:txBody>
          <a:bodyPr vert="horz" lIns="91450" tIns="45725" rIns="91450" bIns="45725"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1344" y="9431600"/>
            <a:ext cx="2946347" cy="496491"/>
          </a:xfrm>
          <a:prstGeom prst="rect">
            <a:avLst/>
          </a:prstGeom>
        </p:spPr>
        <p:txBody>
          <a:bodyPr vert="horz" lIns="91450" tIns="45725" rIns="91450" bIns="45725" rtlCol="0" anchor="b"/>
          <a:lstStyle>
            <a:lvl1pPr algn="r">
              <a:defRPr sz="1200"/>
            </a:lvl1pPr>
          </a:lstStyle>
          <a:p>
            <a:fld id="{C2C03735-9F0E-49A7-A1CF-7B63A8F0B669}" type="slidenum">
              <a:rPr lang="fr-FR" smtClean="0"/>
              <a:t>‹N°›</a:t>
            </a:fld>
            <a:endParaRPr lang="fr-FR"/>
          </a:p>
        </p:txBody>
      </p:sp>
    </p:spTree>
    <p:extLst>
      <p:ext uri="{BB962C8B-B14F-4D97-AF65-F5344CB8AC3E}">
        <p14:creationId xmlns:p14="http://schemas.microsoft.com/office/powerpoint/2010/main" val="1836240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Modifiez le style des sous-titres du masque</a:t>
            </a:r>
            <a:endParaRPr kumimoji="0" lang="en-US"/>
          </a:p>
        </p:txBody>
      </p:sp>
      <p:sp>
        <p:nvSpPr>
          <p:cNvPr id="28" name="Espace réservé de la date 27"/>
          <p:cNvSpPr>
            <a:spLocks noGrp="1"/>
          </p:cNvSpPr>
          <p:nvPr>
            <p:ph type="dt" sz="half" idx="10"/>
          </p:nvPr>
        </p:nvSpPr>
        <p:spPr/>
        <p:txBody>
          <a:bodyPr/>
          <a:lstStyle/>
          <a:p>
            <a:fld id="{EC8594F0-BC95-4C97-9237-E90204E27FB4}" type="datetimeFigureOut">
              <a:rPr lang="fr-FR" smtClean="0"/>
              <a:t>05/10/2022</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B129A61E-D49D-4B8E-9808-DCC91C2F8225}" type="slidenum">
              <a:rPr lang="fr-FR" smtClean="0"/>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EC8594F0-BC95-4C97-9237-E90204E27FB4}" type="datetimeFigureOut">
              <a:rPr lang="fr-FR" smtClean="0"/>
              <a:t>05/10/2022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29A61E-D49D-4B8E-9808-DCC91C2F8225}"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a:t>Modifiez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EC8594F0-BC95-4C97-9237-E90204E27FB4}" type="datetimeFigureOut">
              <a:rPr lang="fr-FR" smtClean="0"/>
              <a:t>05/10/2022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29A61E-D49D-4B8E-9808-DCC91C2F8225}"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4" name="Espace réservé de la date 3"/>
          <p:cNvSpPr>
            <a:spLocks noGrp="1"/>
          </p:cNvSpPr>
          <p:nvPr>
            <p:ph type="dt" sz="half" idx="10"/>
          </p:nvPr>
        </p:nvSpPr>
        <p:spPr/>
        <p:txBody>
          <a:bodyPr/>
          <a:lstStyle/>
          <a:p>
            <a:fld id="{EC8594F0-BC95-4C97-9237-E90204E27FB4}" type="datetimeFigureOut">
              <a:rPr lang="fr-FR" smtClean="0"/>
              <a:t>05/10/2022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29A61E-D49D-4B8E-9808-DCC91C2F8225}" type="slidenum">
              <a:rPr lang="fr-FR" smtClean="0"/>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a:t>Modifiez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Modifiez les styles du texte du masque</a:t>
            </a:r>
          </a:p>
        </p:txBody>
      </p:sp>
      <p:sp>
        <p:nvSpPr>
          <p:cNvPr id="4" name="Espace réservé de la date 3"/>
          <p:cNvSpPr>
            <a:spLocks noGrp="1"/>
          </p:cNvSpPr>
          <p:nvPr>
            <p:ph type="dt" sz="half" idx="10"/>
          </p:nvPr>
        </p:nvSpPr>
        <p:spPr/>
        <p:txBody>
          <a:bodyPr/>
          <a:lstStyle/>
          <a:p>
            <a:fld id="{EC8594F0-BC95-4C97-9237-E90204E27FB4}" type="datetimeFigureOut">
              <a:rPr lang="fr-FR" smtClean="0"/>
              <a:t>05/10/2022</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B129A61E-D49D-4B8E-9808-DCC91C2F8225}"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5" name="Espace réservé de la date 4"/>
          <p:cNvSpPr>
            <a:spLocks noGrp="1"/>
          </p:cNvSpPr>
          <p:nvPr>
            <p:ph type="dt" sz="half" idx="10"/>
          </p:nvPr>
        </p:nvSpPr>
        <p:spPr/>
        <p:txBody>
          <a:bodyPr/>
          <a:lstStyle/>
          <a:p>
            <a:fld id="{EC8594F0-BC95-4C97-9237-E90204E27FB4}" type="datetimeFigureOut">
              <a:rPr lang="fr-FR" smtClean="0"/>
              <a:t>05/10/2022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129A61E-D49D-4B8E-9808-DCC91C2F8225}" type="slidenum">
              <a:rPr lang="fr-FR" smtClean="0"/>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a:t>Modifiez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Modifiez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Modifiez les styles du texte du masque</a:t>
            </a:r>
          </a:p>
        </p:txBody>
      </p:sp>
      <p:sp>
        <p:nvSpPr>
          <p:cNvPr id="7" name="Espace réservé de la date 6"/>
          <p:cNvSpPr>
            <a:spLocks noGrp="1"/>
          </p:cNvSpPr>
          <p:nvPr>
            <p:ph type="dt" sz="half" idx="10"/>
          </p:nvPr>
        </p:nvSpPr>
        <p:spPr/>
        <p:txBody>
          <a:bodyPr/>
          <a:lstStyle/>
          <a:p>
            <a:fld id="{EC8594F0-BC95-4C97-9237-E90204E27FB4}" type="datetimeFigureOut">
              <a:rPr lang="fr-FR" smtClean="0"/>
              <a:t>05/10/2022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129A61E-D49D-4B8E-9808-DCC91C2F8225}" type="slidenum">
              <a:rPr lang="fr-FR" smtClean="0"/>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e la date 2"/>
          <p:cNvSpPr>
            <a:spLocks noGrp="1"/>
          </p:cNvSpPr>
          <p:nvPr>
            <p:ph type="dt" sz="half" idx="10"/>
          </p:nvPr>
        </p:nvSpPr>
        <p:spPr/>
        <p:txBody>
          <a:bodyPr/>
          <a:lstStyle/>
          <a:p>
            <a:fld id="{EC8594F0-BC95-4C97-9237-E90204E27FB4}" type="datetimeFigureOut">
              <a:rPr lang="fr-FR" smtClean="0"/>
              <a:t>05/10/2022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129A61E-D49D-4B8E-9808-DCC91C2F8225}"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C8594F0-BC95-4C97-9237-E90204E27FB4}" type="datetimeFigureOut">
              <a:rPr lang="fr-FR" smtClean="0"/>
              <a:t>05/10/2022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129A61E-D49D-4B8E-9808-DCC91C2F8225}"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a:t>Modifiez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a:t>Modifiez les styles du texte du masque</a:t>
            </a:r>
          </a:p>
        </p:txBody>
      </p:sp>
      <p:sp>
        <p:nvSpPr>
          <p:cNvPr id="5" name="Espace réservé de la date 4"/>
          <p:cNvSpPr>
            <a:spLocks noGrp="1"/>
          </p:cNvSpPr>
          <p:nvPr>
            <p:ph type="dt" sz="half" idx="10"/>
          </p:nvPr>
        </p:nvSpPr>
        <p:spPr/>
        <p:txBody>
          <a:bodyPr/>
          <a:lstStyle/>
          <a:p>
            <a:fld id="{EC8594F0-BC95-4C97-9237-E90204E27FB4}" type="datetimeFigureOut">
              <a:rPr lang="fr-FR" smtClean="0"/>
              <a:t>05/10/2022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129A61E-D49D-4B8E-9808-DCC91C2F8225}" type="slidenum">
              <a:rPr lang="fr-FR" smtClean="0"/>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a:t>Modifiez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a:t>Modifiez les styles du texte du masque</a:t>
            </a:r>
          </a:p>
        </p:txBody>
      </p:sp>
      <p:sp>
        <p:nvSpPr>
          <p:cNvPr id="5" name="Espace réservé de la date 4"/>
          <p:cNvSpPr>
            <a:spLocks noGrp="1"/>
          </p:cNvSpPr>
          <p:nvPr>
            <p:ph type="dt" sz="half" idx="10"/>
          </p:nvPr>
        </p:nvSpPr>
        <p:spPr/>
        <p:txBody>
          <a:bodyPr/>
          <a:lstStyle/>
          <a:p>
            <a:fld id="{EC8594F0-BC95-4C97-9237-E90204E27FB4}" type="datetimeFigureOut">
              <a:rPr lang="fr-FR" smtClean="0"/>
              <a:t>05/10/2022</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B129A61E-D49D-4B8E-9808-DCC91C2F8225}" type="slidenum">
              <a:rPr lang="fr-FR" smtClean="0"/>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a:t>Modifiez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a:t>Modifiez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C8594F0-BC95-4C97-9237-E90204E27FB4}" type="datetimeFigureOut">
              <a:rPr lang="fr-FR" smtClean="0"/>
              <a:t>05/10/2022</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129A61E-D49D-4B8E-9808-DCC91C2F8225}"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www.youtube.com/watch?v=3w5o4qw8L_w" TargetMode="External"/><Relationship Id="rId2" Type="http://schemas.openxmlformats.org/officeDocument/2006/relationships/hyperlink" Target="http://www.youtube.com/watch?v=Inrvw2ahKD8"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dailymotion.com/video/xah1m2_les-principes-tayloriens_school" TargetMode="External"/><Relationship Id="rId2" Type="http://schemas.openxmlformats.org/officeDocument/2006/relationships/hyperlink" Target="http://www.dailymotion.com/video/xah1h0_le-travail-industriel-avant-taylor_school" TargetMode="External"/><Relationship Id="rId1" Type="http://schemas.openxmlformats.org/officeDocument/2006/relationships/slideLayout" Target="../slideLayouts/slideLayout2.xml"/><Relationship Id="rId4" Type="http://schemas.openxmlformats.org/officeDocument/2006/relationships/hyperlink" Target="http://www.youtube.com/watch?v=Pxp_YTuNFZU"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31640" y="3573016"/>
            <a:ext cx="6400800" cy="1600200"/>
          </a:xfrm>
          <a:ln>
            <a:solidFill>
              <a:schemeClr val="accent1"/>
            </a:solidFill>
          </a:ln>
        </p:spPr>
        <p:txBody>
          <a:bodyPr/>
          <a:lstStyle/>
          <a:p>
            <a:r>
              <a:rPr lang="fr-FR" b="1" dirty="0"/>
              <a:t>PARTIE 1 :</a:t>
            </a:r>
          </a:p>
          <a:p>
            <a:r>
              <a:rPr lang="fr-FR" b="1" dirty="0">
                <a:solidFill>
                  <a:schemeClr val="tx1"/>
                </a:solidFill>
              </a:rPr>
              <a:t>Les principales approches en sociologie des organisations</a:t>
            </a:r>
          </a:p>
          <a:p>
            <a:endParaRPr lang="fr-FR" dirty="0"/>
          </a:p>
        </p:txBody>
      </p:sp>
      <p:sp>
        <p:nvSpPr>
          <p:cNvPr id="2" name="Titre 1"/>
          <p:cNvSpPr>
            <a:spLocks noGrp="1"/>
          </p:cNvSpPr>
          <p:nvPr>
            <p:ph type="ctrTitle"/>
          </p:nvPr>
        </p:nvSpPr>
        <p:spPr/>
        <p:txBody>
          <a:bodyPr/>
          <a:lstStyle/>
          <a:p>
            <a:r>
              <a:rPr lang="fr-FR" dirty="0"/>
              <a:t>Fondements des organisations</a:t>
            </a:r>
          </a:p>
        </p:txBody>
      </p:sp>
    </p:spTree>
    <p:extLst>
      <p:ext uri="{BB962C8B-B14F-4D97-AF65-F5344CB8AC3E}">
        <p14:creationId xmlns:p14="http://schemas.microsoft.com/office/powerpoint/2010/main" val="1270021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260648"/>
            <a:ext cx="7772400" cy="706090"/>
          </a:xfrm>
        </p:spPr>
        <p:txBody>
          <a:bodyPr>
            <a:noAutofit/>
          </a:bodyPr>
          <a:lstStyle/>
          <a:p>
            <a:pPr lvl="1" algn="ctr"/>
            <a:r>
              <a:rPr lang="fr-FR" sz="2400" b="1" dirty="0">
                <a:solidFill>
                  <a:schemeClr val="tx1">
                    <a:lumMod val="50000"/>
                    <a:lumOff val="50000"/>
                  </a:schemeClr>
                </a:solidFill>
              </a:rPr>
              <a:t>C. La décomposition des tâches et la spécialisation</a:t>
            </a:r>
          </a:p>
        </p:txBody>
      </p:sp>
      <p:sp>
        <p:nvSpPr>
          <p:cNvPr id="3" name="Espace réservé du contenu 2"/>
          <p:cNvSpPr>
            <a:spLocks noGrp="1"/>
          </p:cNvSpPr>
          <p:nvPr>
            <p:ph sz="quarter" idx="1"/>
          </p:nvPr>
        </p:nvSpPr>
        <p:spPr>
          <a:xfrm>
            <a:off x="914400" y="1268760"/>
            <a:ext cx="7772400" cy="5184576"/>
          </a:xfrm>
        </p:spPr>
        <p:txBody>
          <a:bodyPr>
            <a:normAutofit fontScale="92500" lnSpcReduction="10000"/>
          </a:bodyPr>
          <a:lstStyle/>
          <a:p>
            <a:r>
              <a:rPr lang="fr-FR" dirty="0"/>
              <a:t>Détermination de la meilleur façon de travailler =</a:t>
            </a:r>
            <a:r>
              <a:rPr lang="fr-FR" dirty="0">
                <a:solidFill>
                  <a:schemeClr val="accent2"/>
                </a:solidFill>
              </a:rPr>
              <a:t> décomposition maximale du travail en gestes élémentaires   </a:t>
            </a:r>
            <a:r>
              <a:rPr lang="fr-FR" dirty="0"/>
              <a:t>+</a:t>
            </a:r>
            <a:r>
              <a:rPr lang="fr-FR" dirty="0">
                <a:solidFill>
                  <a:schemeClr val="accent2"/>
                </a:solidFill>
              </a:rPr>
              <a:t> recomposition des gestes en séquences courtes et répétitives de tâches identiques</a:t>
            </a:r>
          </a:p>
          <a:p>
            <a:pPr>
              <a:buFont typeface="Symbol"/>
              <a:buChar char="Þ"/>
            </a:pPr>
            <a:r>
              <a:rPr lang="fr-FR" dirty="0"/>
              <a:t>Fragmentation du travail et spécialisation des postes = </a:t>
            </a:r>
            <a:r>
              <a:rPr lang="fr-FR" dirty="0">
                <a:solidFill>
                  <a:schemeClr val="accent2"/>
                </a:solidFill>
              </a:rPr>
              <a:t>division horizontale du travail</a:t>
            </a:r>
          </a:p>
          <a:p>
            <a:pPr>
              <a:buFont typeface="Symbol"/>
              <a:buChar char="Þ"/>
            </a:pPr>
            <a:r>
              <a:rPr lang="fr-FR" dirty="0">
                <a:solidFill>
                  <a:schemeClr val="accent2"/>
                </a:solidFill>
              </a:rPr>
              <a:t>Spécialisation </a:t>
            </a:r>
            <a:r>
              <a:rPr lang="fr-FR" dirty="0"/>
              <a:t>: caractérise le développement du fordisme</a:t>
            </a:r>
          </a:p>
          <a:p>
            <a:pPr lvl="1"/>
            <a:r>
              <a:rPr lang="fr-FR" dirty="0"/>
              <a:t>Les tâches accomplies précédemment réalisées par un seul ouvrier sont, avec l’OST, attribuées à autant d’ouvrier spécialisés</a:t>
            </a:r>
          </a:p>
          <a:p>
            <a:pPr lvl="1"/>
            <a:r>
              <a:rPr lang="fr-FR" dirty="0"/>
              <a:t>Apparition d’un nouveau type d’ouvrier : l’ouvrier spécialisé</a:t>
            </a:r>
          </a:p>
          <a:p>
            <a:pPr lvl="2"/>
            <a:r>
              <a:rPr lang="fr-FR" dirty="0"/>
              <a:t>Aucune expérience spécifique, aucune autonomie, aucune chance de promotion, OS interchangeables</a:t>
            </a:r>
          </a:p>
          <a:p>
            <a:pPr lvl="2"/>
            <a:r>
              <a:rPr lang="fr-FR" dirty="0"/>
              <a:t>Développement de la proportion de mo non qualifiée.</a:t>
            </a:r>
          </a:p>
          <a:p>
            <a:pPr lvl="3"/>
            <a:r>
              <a:rPr lang="fr-FR" dirty="0"/>
              <a:t>Ex. Renault : 4% en 1906, 54% en 1925, 75% en 1970</a:t>
            </a:r>
          </a:p>
          <a:p>
            <a:pPr lvl="2"/>
            <a:r>
              <a:rPr lang="fr-FR" dirty="0"/>
              <a:t>L’ouvrier ne doit jamais ni contester ni contredire l’instructeur qui lui donne des ordres sur les gestes à accomplir</a:t>
            </a:r>
          </a:p>
          <a:p>
            <a:pPr lvl="2"/>
            <a:endParaRPr lang="fr-FR" dirty="0"/>
          </a:p>
          <a:p>
            <a:pPr marL="0" indent="0">
              <a:buNone/>
            </a:pPr>
            <a:endParaRPr lang="fr-FR" dirty="0"/>
          </a:p>
          <a:p>
            <a:pPr lvl="1">
              <a:buFont typeface="Symbol"/>
              <a:buChar char="Þ"/>
            </a:pPr>
            <a:endParaRPr lang="fr-FR" dirty="0">
              <a:solidFill>
                <a:schemeClr val="accent2"/>
              </a:solidFill>
            </a:endParaRPr>
          </a:p>
          <a:p>
            <a:pPr lvl="1"/>
            <a:endParaRPr lang="fr-FR" dirty="0"/>
          </a:p>
          <a:p>
            <a:pPr lvl="2"/>
            <a:endParaRPr lang="fr-FR" dirty="0"/>
          </a:p>
          <a:p>
            <a:pPr lvl="1"/>
            <a:endParaRPr lang="fr-FR" dirty="0"/>
          </a:p>
          <a:p>
            <a:pPr marL="320040" lvl="1" indent="0">
              <a:buNone/>
            </a:pPr>
            <a:endParaRPr lang="fr-FR" dirty="0"/>
          </a:p>
          <a:p>
            <a:pPr marL="0" indent="0">
              <a:buNone/>
            </a:pPr>
            <a:endParaRPr lang="fr-FR" dirty="0"/>
          </a:p>
        </p:txBody>
      </p:sp>
    </p:spTree>
    <p:extLst>
      <p:ext uri="{BB962C8B-B14F-4D97-AF65-F5344CB8AC3E}">
        <p14:creationId xmlns:p14="http://schemas.microsoft.com/office/powerpoint/2010/main" val="1759282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260648"/>
            <a:ext cx="7772400" cy="706090"/>
          </a:xfrm>
        </p:spPr>
        <p:txBody>
          <a:bodyPr>
            <a:noAutofit/>
          </a:bodyPr>
          <a:lstStyle/>
          <a:p>
            <a:pPr lvl="1" algn="ctr"/>
            <a:r>
              <a:rPr lang="fr-FR" sz="2400" b="1" dirty="0">
                <a:solidFill>
                  <a:schemeClr val="tx1">
                    <a:lumMod val="50000"/>
                    <a:lumOff val="50000"/>
                  </a:schemeClr>
                </a:solidFill>
              </a:rPr>
              <a:t>D. La dichotomie entre conception et exécution du travail</a:t>
            </a:r>
          </a:p>
        </p:txBody>
      </p:sp>
      <p:sp>
        <p:nvSpPr>
          <p:cNvPr id="3" name="Espace réservé du contenu 2"/>
          <p:cNvSpPr>
            <a:spLocks noGrp="1"/>
          </p:cNvSpPr>
          <p:nvPr>
            <p:ph sz="quarter" idx="1"/>
          </p:nvPr>
        </p:nvSpPr>
        <p:spPr>
          <a:xfrm>
            <a:off x="914400" y="1268760"/>
            <a:ext cx="7772400" cy="5184576"/>
          </a:xfrm>
        </p:spPr>
        <p:txBody>
          <a:bodyPr>
            <a:normAutofit fontScale="85000" lnSpcReduction="20000"/>
          </a:bodyPr>
          <a:lstStyle/>
          <a:p>
            <a:r>
              <a:rPr lang="fr-FR" dirty="0">
                <a:solidFill>
                  <a:schemeClr val="accent2"/>
                </a:solidFill>
              </a:rPr>
              <a:t>Division verticale du travail</a:t>
            </a:r>
          </a:p>
          <a:p>
            <a:r>
              <a:rPr lang="fr-FR" dirty="0"/>
              <a:t>Conséquence du principe de détermination de la meilleure méthode à l’aide de la méthode scientifique</a:t>
            </a:r>
          </a:p>
          <a:p>
            <a:pPr lvl="1"/>
            <a:endParaRPr lang="fr-FR" dirty="0"/>
          </a:p>
          <a:p>
            <a:pPr lvl="1"/>
            <a:r>
              <a:rPr lang="fr-FR" dirty="0"/>
              <a:t>Taylor : les ouvriers ne sont pas qualifiés pour trouver la meilleure solution et ils ne peuvent pas l’atteindre par hasard</a:t>
            </a:r>
          </a:p>
          <a:p>
            <a:pPr lvl="1"/>
            <a:r>
              <a:rPr lang="fr-FR" dirty="0"/>
              <a:t>Taylorisme : opposition de deux activités, la </a:t>
            </a:r>
            <a:r>
              <a:rPr lang="fr-FR" dirty="0">
                <a:solidFill>
                  <a:schemeClr val="accent2"/>
                </a:solidFill>
              </a:rPr>
              <a:t>conception</a:t>
            </a:r>
            <a:r>
              <a:rPr lang="fr-FR" dirty="0"/>
              <a:t> du travail et l’</a:t>
            </a:r>
            <a:r>
              <a:rPr lang="fr-FR" dirty="0">
                <a:solidFill>
                  <a:schemeClr val="accent2"/>
                </a:solidFill>
              </a:rPr>
              <a:t>exécution</a:t>
            </a:r>
            <a:r>
              <a:rPr lang="fr-FR" dirty="0"/>
              <a:t> du travail.</a:t>
            </a:r>
          </a:p>
          <a:p>
            <a:pPr lvl="1"/>
            <a:r>
              <a:rPr lang="fr-FR" dirty="0"/>
              <a:t>Caractéristique fondamentale du taylorisme</a:t>
            </a:r>
          </a:p>
          <a:p>
            <a:pPr lvl="1"/>
            <a:r>
              <a:rPr lang="fr-FR" dirty="0"/>
              <a:t>Opposition classique entre les « cols blancs » (les ingénieurs) et les « cols bleus » (les ouvriers).</a:t>
            </a:r>
          </a:p>
          <a:p>
            <a:pPr lvl="1"/>
            <a:r>
              <a:rPr lang="fr-FR" dirty="0"/>
              <a:t>Ingénieur = figure emblématique du mouvement de la rationalisation</a:t>
            </a:r>
          </a:p>
          <a:p>
            <a:pPr lvl="1"/>
            <a:r>
              <a:rPr lang="fr-FR" dirty="0"/>
              <a:t>« Bureau des méthodes » : définition des méthodes de travail, des postes, des tâches, de l’organisation de la production</a:t>
            </a:r>
          </a:p>
          <a:p>
            <a:pPr lvl="1">
              <a:buFont typeface="Symbol"/>
              <a:buChar char="Þ"/>
            </a:pPr>
            <a:endParaRPr lang="fr-FR" dirty="0"/>
          </a:p>
          <a:p>
            <a:pPr lvl="1">
              <a:buFont typeface="Symbol"/>
              <a:buChar char="Þ"/>
            </a:pPr>
            <a:r>
              <a:rPr lang="fr-FR" dirty="0"/>
              <a:t>Développement de la hiérarchie intermédiaire et de la direction fonctionnelle</a:t>
            </a:r>
          </a:p>
          <a:p>
            <a:pPr lvl="1">
              <a:buFont typeface="Symbol"/>
              <a:buChar char="Þ"/>
            </a:pPr>
            <a:r>
              <a:rPr lang="fr-FR" dirty="0"/>
              <a:t>Accroissement du rôle des experts</a:t>
            </a:r>
          </a:p>
          <a:p>
            <a:pPr lvl="1">
              <a:buFont typeface="Symbol"/>
              <a:buChar char="Þ"/>
            </a:pPr>
            <a:endParaRPr lang="fr-FR" dirty="0"/>
          </a:p>
          <a:p>
            <a:pPr lvl="2"/>
            <a:endParaRPr lang="fr-FR" dirty="0"/>
          </a:p>
          <a:p>
            <a:pPr lvl="2">
              <a:buFont typeface="Symbol"/>
              <a:buChar char="Þ"/>
            </a:pPr>
            <a:endParaRPr lang="fr-FR" dirty="0"/>
          </a:p>
          <a:p>
            <a:pPr lvl="1"/>
            <a:endParaRPr lang="fr-FR" dirty="0"/>
          </a:p>
          <a:p>
            <a:pPr marL="0" indent="0">
              <a:buNone/>
            </a:pPr>
            <a:endParaRPr lang="fr-FR" dirty="0"/>
          </a:p>
          <a:p>
            <a:pPr lvl="1">
              <a:buFont typeface="Symbol"/>
              <a:buChar char="Þ"/>
            </a:pPr>
            <a:endParaRPr lang="fr-FR" dirty="0">
              <a:solidFill>
                <a:schemeClr val="accent2"/>
              </a:solidFill>
            </a:endParaRPr>
          </a:p>
          <a:p>
            <a:pPr lvl="1"/>
            <a:endParaRPr lang="fr-FR" dirty="0"/>
          </a:p>
          <a:p>
            <a:pPr lvl="2"/>
            <a:endParaRPr lang="fr-FR" dirty="0"/>
          </a:p>
          <a:p>
            <a:pPr lvl="1"/>
            <a:endParaRPr lang="fr-FR" dirty="0"/>
          </a:p>
          <a:p>
            <a:pPr marL="320040" lvl="1" indent="0">
              <a:buNone/>
            </a:pPr>
            <a:endParaRPr lang="fr-FR" dirty="0"/>
          </a:p>
          <a:p>
            <a:pPr marL="0" indent="0">
              <a:buNone/>
            </a:pPr>
            <a:endParaRPr lang="fr-FR" dirty="0"/>
          </a:p>
        </p:txBody>
      </p:sp>
    </p:spTree>
    <p:extLst>
      <p:ext uri="{BB962C8B-B14F-4D97-AF65-F5344CB8AC3E}">
        <p14:creationId xmlns:p14="http://schemas.microsoft.com/office/powerpoint/2010/main" val="2371862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260648"/>
            <a:ext cx="7772400" cy="706090"/>
          </a:xfrm>
        </p:spPr>
        <p:txBody>
          <a:bodyPr>
            <a:noAutofit/>
          </a:bodyPr>
          <a:lstStyle/>
          <a:p>
            <a:pPr lvl="1" algn="ctr"/>
            <a:r>
              <a:rPr lang="fr-FR" sz="2400" b="1" dirty="0">
                <a:solidFill>
                  <a:schemeClr val="tx1">
                    <a:lumMod val="50000"/>
                    <a:lumOff val="50000"/>
                  </a:schemeClr>
                </a:solidFill>
              </a:rPr>
              <a:t>E. La sélection scientifique</a:t>
            </a:r>
          </a:p>
        </p:txBody>
      </p:sp>
      <p:sp>
        <p:nvSpPr>
          <p:cNvPr id="3" name="Espace réservé du contenu 2"/>
          <p:cNvSpPr>
            <a:spLocks noGrp="1"/>
          </p:cNvSpPr>
          <p:nvPr>
            <p:ph sz="quarter" idx="1"/>
          </p:nvPr>
        </p:nvSpPr>
        <p:spPr>
          <a:xfrm>
            <a:off x="914400" y="1268760"/>
            <a:ext cx="7772400" cy="5184576"/>
          </a:xfrm>
        </p:spPr>
        <p:txBody>
          <a:bodyPr>
            <a:normAutofit fontScale="92500" lnSpcReduction="20000"/>
          </a:bodyPr>
          <a:lstStyle/>
          <a:p>
            <a:r>
              <a:rPr lang="fr-FR" dirty="0"/>
              <a:t>Principe :</a:t>
            </a:r>
          </a:p>
          <a:p>
            <a:pPr lvl="1"/>
            <a:r>
              <a:rPr lang="fr-FR" dirty="0"/>
              <a:t>Une fois déterminés les gestes, les méthodes de travail pour une tâche donnée, il est nécessaire de définir quel type d’individus il faut affecter à cette tâche</a:t>
            </a:r>
          </a:p>
          <a:p>
            <a:pPr lvl="1"/>
            <a:r>
              <a:rPr lang="fr-FR" dirty="0"/>
              <a:t>Etudes scientifiques des compétences, des aptitudes, du caractère, etc.</a:t>
            </a:r>
          </a:p>
          <a:p>
            <a:pPr lvl="1">
              <a:buFont typeface="Symbol"/>
              <a:buChar char="Þ"/>
            </a:pPr>
            <a:r>
              <a:rPr lang="fr-FR" dirty="0"/>
              <a:t>Division du travail : affectation des individus selon leurs aptitudes aux différents postes de travail (développement de tests de plus en plus sophistiqués).</a:t>
            </a:r>
          </a:p>
          <a:p>
            <a:pPr marL="320040" lvl="1" indent="0">
              <a:buNone/>
            </a:pPr>
            <a:r>
              <a:rPr lang="fr-FR" dirty="0"/>
              <a:t>	« </a:t>
            </a:r>
            <a:r>
              <a:rPr lang="fr-FR" i="1" dirty="0">
                <a:solidFill>
                  <a:schemeClr val="accent2"/>
                </a:solidFill>
              </a:rPr>
              <a:t>The right man </a:t>
            </a:r>
            <a:r>
              <a:rPr lang="fr-FR" i="1" dirty="0" err="1">
                <a:solidFill>
                  <a:schemeClr val="accent2"/>
                </a:solidFill>
              </a:rPr>
              <a:t>at</a:t>
            </a:r>
            <a:r>
              <a:rPr lang="fr-FR" i="1" dirty="0">
                <a:solidFill>
                  <a:schemeClr val="accent2"/>
                </a:solidFill>
              </a:rPr>
              <a:t> the right place</a:t>
            </a:r>
            <a:r>
              <a:rPr lang="fr-FR" dirty="0"/>
              <a:t> » </a:t>
            </a:r>
          </a:p>
          <a:p>
            <a:pPr lvl="1"/>
            <a:r>
              <a:rPr lang="fr-FR" dirty="0"/>
              <a:t>Le profil du manutentionnaire des gueuses de fonte selon Taylor  </a:t>
            </a:r>
          </a:p>
          <a:p>
            <a:pPr marL="320040" lvl="1" indent="0">
              <a:buNone/>
            </a:pPr>
            <a:endParaRPr lang="fr-FR" dirty="0">
              <a:solidFill>
                <a:schemeClr val="accent2"/>
              </a:solidFill>
            </a:endParaRPr>
          </a:p>
          <a:p>
            <a:pPr marL="320040" lvl="1" indent="0">
              <a:buNone/>
            </a:pPr>
            <a:r>
              <a:rPr lang="fr-FR" dirty="0">
                <a:solidFill>
                  <a:schemeClr val="accent2"/>
                </a:solidFill>
              </a:rPr>
              <a:t>« </a:t>
            </a:r>
            <a:r>
              <a:rPr lang="fr-FR" i="1" dirty="0">
                <a:solidFill>
                  <a:schemeClr val="accent2"/>
                </a:solidFill>
              </a:rPr>
              <a:t>Une des premières qualités que doit posséder un homme qui veut faire son métier de la manutention de la fonte est d’avoir l’esprit si lourd et si obtus qu’il ressemble intellectuellement plutôt à un bœuf qu’à n’importe quel autre type. L’homme dont l’esprit est alerte et aiguisé est, pour cette seule raison, impropre à un travail aussi monotone que celui-ci ».</a:t>
            </a:r>
            <a:endParaRPr lang="fr-FR" dirty="0">
              <a:solidFill>
                <a:schemeClr val="accent2"/>
              </a:solidFill>
            </a:endParaRPr>
          </a:p>
          <a:p>
            <a:pPr lvl="2"/>
            <a:endParaRPr lang="fr-FR" dirty="0"/>
          </a:p>
          <a:p>
            <a:pPr lvl="2">
              <a:buFont typeface="Symbol"/>
              <a:buChar char="Þ"/>
            </a:pPr>
            <a:endParaRPr lang="fr-FR" dirty="0"/>
          </a:p>
          <a:p>
            <a:pPr lvl="1"/>
            <a:endParaRPr lang="fr-FR" dirty="0"/>
          </a:p>
          <a:p>
            <a:pPr marL="0" indent="0">
              <a:buNone/>
            </a:pPr>
            <a:endParaRPr lang="fr-FR" dirty="0"/>
          </a:p>
          <a:p>
            <a:pPr lvl="1">
              <a:buFont typeface="Symbol"/>
              <a:buChar char="Þ"/>
            </a:pPr>
            <a:endParaRPr lang="fr-FR" dirty="0">
              <a:solidFill>
                <a:schemeClr val="accent2"/>
              </a:solidFill>
            </a:endParaRPr>
          </a:p>
          <a:p>
            <a:pPr lvl="1"/>
            <a:endParaRPr lang="fr-FR" dirty="0"/>
          </a:p>
          <a:p>
            <a:pPr lvl="2"/>
            <a:endParaRPr lang="fr-FR" dirty="0"/>
          </a:p>
          <a:p>
            <a:pPr lvl="1"/>
            <a:endParaRPr lang="fr-FR" dirty="0"/>
          </a:p>
          <a:p>
            <a:pPr marL="320040" lvl="1" indent="0">
              <a:buNone/>
            </a:pPr>
            <a:endParaRPr lang="fr-FR" dirty="0"/>
          </a:p>
          <a:p>
            <a:pPr marL="0" indent="0">
              <a:buNone/>
            </a:pPr>
            <a:endParaRPr lang="fr-FR" dirty="0"/>
          </a:p>
        </p:txBody>
      </p:sp>
    </p:spTree>
    <p:extLst>
      <p:ext uri="{BB962C8B-B14F-4D97-AF65-F5344CB8AC3E}">
        <p14:creationId xmlns:p14="http://schemas.microsoft.com/office/powerpoint/2010/main" val="1471672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260648"/>
            <a:ext cx="7772400" cy="706090"/>
          </a:xfrm>
        </p:spPr>
        <p:txBody>
          <a:bodyPr>
            <a:noAutofit/>
          </a:bodyPr>
          <a:lstStyle/>
          <a:p>
            <a:pPr lvl="1" algn="ctr"/>
            <a:r>
              <a:rPr lang="fr-FR" sz="2400" b="1" dirty="0">
                <a:solidFill>
                  <a:schemeClr val="tx1">
                    <a:lumMod val="50000"/>
                    <a:lumOff val="50000"/>
                  </a:schemeClr>
                </a:solidFill>
              </a:rPr>
              <a:t>F. La rémunération et la conception économique de la motivation au travail</a:t>
            </a:r>
          </a:p>
        </p:txBody>
      </p:sp>
      <p:sp>
        <p:nvSpPr>
          <p:cNvPr id="3" name="Espace réservé du contenu 2"/>
          <p:cNvSpPr>
            <a:spLocks noGrp="1"/>
          </p:cNvSpPr>
          <p:nvPr>
            <p:ph sz="quarter" idx="1"/>
          </p:nvPr>
        </p:nvSpPr>
        <p:spPr>
          <a:xfrm>
            <a:off x="914400" y="1268760"/>
            <a:ext cx="7772400" cy="5184576"/>
          </a:xfrm>
        </p:spPr>
        <p:txBody>
          <a:bodyPr>
            <a:normAutofit fontScale="85000" lnSpcReduction="20000"/>
          </a:bodyPr>
          <a:lstStyle/>
          <a:p>
            <a:r>
              <a:rPr lang="fr-FR" dirty="0"/>
              <a:t>Avant Taylor : paiement des ouvriers à la tâche (tarif conventionnel, rémunération proportionnelle au nombre de pièces produites)</a:t>
            </a:r>
          </a:p>
          <a:p>
            <a:r>
              <a:rPr lang="fr-FR" dirty="0"/>
              <a:t>Tendance à la « flânerie » </a:t>
            </a:r>
          </a:p>
          <a:p>
            <a:pPr>
              <a:buFont typeface="Symbol"/>
              <a:buChar char="Þ"/>
            </a:pPr>
            <a:endParaRPr lang="fr-FR" dirty="0"/>
          </a:p>
          <a:p>
            <a:pPr>
              <a:buFont typeface="Symbol"/>
              <a:buChar char="Þ"/>
            </a:pPr>
            <a:r>
              <a:rPr lang="fr-FR" dirty="0"/>
              <a:t>Taylor : explication par le système de rémunération et par la tendance naturelle de l’homme à la paresse</a:t>
            </a:r>
          </a:p>
          <a:p>
            <a:pPr>
              <a:buFont typeface="Symbol"/>
              <a:buChar char="Þ"/>
            </a:pPr>
            <a:endParaRPr lang="fr-FR" dirty="0"/>
          </a:p>
          <a:p>
            <a:pPr>
              <a:buFont typeface="Symbol"/>
              <a:buChar char="Þ"/>
            </a:pPr>
            <a:r>
              <a:rPr lang="fr-FR" dirty="0"/>
              <a:t>Nouveau système de rémunération basée sur l’analyse des temps optimaux : </a:t>
            </a:r>
            <a:r>
              <a:rPr lang="fr-FR" dirty="0">
                <a:solidFill>
                  <a:schemeClr val="accent2"/>
                </a:solidFill>
              </a:rPr>
              <a:t>le salaire différentiel</a:t>
            </a:r>
          </a:p>
          <a:p>
            <a:pPr lvl="1"/>
            <a:r>
              <a:rPr lang="fr-FR" dirty="0"/>
              <a:t>Amplification de l’écart pour toute production supérieure à la norme et pour toute production inférieure à la norme + seuil limite que les ouvriers ne doivent pas dépasser sous peine d’être renvoyés (schéma diapo suivante)</a:t>
            </a:r>
          </a:p>
          <a:p>
            <a:pPr lvl="1"/>
            <a:r>
              <a:rPr lang="fr-FR" dirty="0"/>
              <a:t>Défense par Taylor du salaire élevé : les gains de productivité réalisés par l’OST permet pour l’entreprise une baisse du prix de revient donc du prix de vente donc une augmentation des volumes de ventes et des bénéfices (résistance des managers…)</a:t>
            </a:r>
          </a:p>
          <a:p>
            <a:pPr lvl="2"/>
            <a:endParaRPr lang="fr-FR" dirty="0"/>
          </a:p>
          <a:p>
            <a:pPr lvl="2">
              <a:buFont typeface="Symbol"/>
              <a:buChar char="Þ"/>
            </a:pPr>
            <a:endParaRPr lang="fr-FR" dirty="0"/>
          </a:p>
          <a:p>
            <a:pPr lvl="1"/>
            <a:endParaRPr lang="fr-FR" dirty="0"/>
          </a:p>
          <a:p>
            <a:pPr marL="0" indent="0">
              <a:buNone/>
            </a:pPr>
            <a:endParaRPr lang="fr-FR" dirty="0"/>
          </a:p>
          <a:p>
            <a:pPr lvl="1">
              <a:buFont typeface="Symbol"/>
              <a:buChar char="Þ"/>
            </a:pPr>
            <a:endParaRPr lang="fr-FR" dirty="0">
              <a:solidFill>
                <a:schemeClr val="accent2"/>
              </a:solidFill>
            </a:endParaRPr>
          </a:p>
          <a:p>
            <a:pPr lvl="1"/>
            <a:endParaRPr lang="fr-FR" dirty="0"/>
          </a:p>
          <a:p>
            <a:pPr lvl="2"/>
            <a:endParaRPr lang="fr-FR" dirty="0"/>
          </a:p>
          <a:p>
            <a:pPr lvl="1"/>
            <a:endParaRPr lang="fr-FR" dirty="0"/>
          </a:p>
          <a:p>
            <a:pPr marL="320040" lvl="1" indent="0">
              <a:buNone/>
            </a:pPr>
            <a:endParaRPr lang="fr-FR" dirty="0"/>
          </a:p>
          <a:p>
            <a:pPr marL="0" indent="0">
              <a:buNone/>
            </a:pPr>
            <a:endParaRPr lang="fr-FR" dirty="0"/>
          </a:p>
        </p:txBody>
      </p:sp>
    </p:spTree>
    <p:extLst>
      <p:ext uri="{BB962C8B-B14F-4D97-AF65-F5344CB8AC3E}">
        <p14:creationId xmlns:p14="http://schemas.microsoft.com/office/powerpoint/2010/main" val="729142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043608" y="476672"/>
            <a:ext cx="7128792" cy="369332"/>
          </a:xfrm>
          <a:prstGeom prst="rect">
            <a:avLst/>
          </a:prstGeom>
          <a:noFill/>
        </p:spPr>
        <p:txBody>
          <a:bodyPr wrap="square" rtlCol="0">
            <a:spAutoFit/>
          </a:bodyPr>
          <a:lstStyle/>
          <a:p>
            <a:pPr algn="ctr"/>
            <a:r>
              <a:rPr lang="fr-FR" dirty="0"/>
              <a:t>Salaire différentiel et salaire proportionnel</a:t>
            </a:r>
          </a:p>
        </p:txBody>
      </p:sp>
      <p:cxnSp>
        <p:nvCxnSpPr>
          <p:cNvPr id="4" name="Connecteur droit avec flèche 3"/>
          <p:cNvCxnSpPr/>
          <p:nvPr/>
        </p:nvCxnSpPr>
        <p:spPr>
          <a:xfrm>
            <a:off x="1475656" y="5589240"/>
            <a:ext cx="6696744" cy="0"/>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6" name="Connecteur droit avec flèche 5"/>
          <p:cNvCxnSpPr/>
          <p:nvPr/>
        </p:nvCxnSpPr>
        <p:spPr>
          <a:xfrm flipV="1">
            <a:off x="1475656" y="1268760"/>
            <a:ext cx="0" cy="4320480"/>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251520" y="1196752"/>
            <a:ext cx="1080120" cy="584775"/>
          </a:xfrm>
          <a:prstGeom prst="rect">
            <a:avLst/>
          </a:prstGeom>
          <a:noFill/>
        </p:spPr>
        <p:txBody>
          <a:bodyPr wrap="square" rtlCol="0">
            <a:spAutoFit/>
          </a:bodyPr>
          <a:lstStyle/>
          <a:p>
            <a:r>
              <a:rPr lang="fr-FR" sz="1600" dirty="0"/>
              <a:t>Salaire journalier</a:t>
            </a:r>
          </a:p>
        </p:txBody>
      </p:sp>
      <p:sp>
        <p:nvSpPr>
          <p:cNvPr id="8" name="ZoneTexte 7"/>
          <p:cNvSpPr txBox="1"/>
          <p:nvPr/>
        </p:nvSpPr>
        <p:spPr>
          <a:xfrm>
            <a:off x="6804248" y="5683711"/>
            <a:ext cx="1728192" cy="584775"/>
          </a:xfrm>
          <a:prstGeom prst="rect">
            <a:avLst/>
          </a:prstGeom>
          <a:noFill/>
        </p:spPr>
        <p:txBody>
          <a:bodyPr wrap="square" rtlCol="0">
            <a:spAutoFit/>
          </a:bodyPr>
          <a:lstStyle/>
          <a:p>
            <a:r>
              <a:rPr lang="fr-FR" sz="1600" dirty="0"/>
              <a:t>Nombre de pièces produites par jour</a:t>
            </a:r>
          </a:p>
        </p:txBody>
      </p:sp>
      <p:cxnSp>
        <p:nvCxnSpPr>
          <p:cNvPr id="10" name="Connecteur droit 9"/>
          <p:cNvCxnSpPr/>
          <p:nvPr/>
        </p:nvCxnSpPr>
        <p:spPr>
          <a:xfrm flipV="1">
            <a:off x="1475656" y="1700808"/>
            <a:ext cx="6192688" cy="3888432"/>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a:off x="5076056" y="3356992"/>
            <a:ext cx="0" cy="2232248"/>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4608004" y="5683711"/>
            <a:ext cx="972108" cy="738664"/>
          </a:xfrm>
          <a:prstGeom prst="rect">
            <a:avLst/>
          </a:prstGeom>
          <a:noFill/>
        </p:spPr>
        <p:txBody>
          <a:bodyPr wrap="square" rtlCol="0">
            <a:spAutoFit/>
          </a:bodyPr>
          <a:lstStyle/>
          <a:p>
            <a:pPr algn="ctr"/>
            <a:r>
              <a:rPr lang="fr-FR" sz="1400" dirty="0"/>
              <a:t>Norme fixant la cadence</a:t>
            </a:r>
          </a:p>
        </p:txBody>
      </p:sp>
      <p:cxnSp>
        <p:nvCxnSpPr>
          <p:cNvPr id="25" name="Connecteur droit 24"/>
          <p:cNvCxnSpPr/>
          <p:nvPr/>
        </p:nvCxnSpPr>
        <p:spPr>
          <a:xfrm>
            <a:off x="3995936" y="4293096"/>
            <a:ext cx="72008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Connecteur droit 26"/>
          <p:cNvCxnSpPr/>
          <p:nvPr/>
        </p:nvCxnSpPr>
        <p:spPr>
          <a:xfrm flipV="1">
            <a:off x="4716016" y="2132856"/>
            <a:ext cx="792088" cy="21602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ZoneTexte 28"/>
          <p:cNvSpPr txBox="1"/>
          <p:nvPr/>
        </p:nvSpPr>
        <p:spPr>
          <a:xfrm>
            <a:off x="5724128" y="3356992"/>
            <a:ext cx="1944216" cy="307777"/>
          </a:xfrm>
          <a:prstGeom prst="rect">
            <a:avLst/>
          </a:prstGeom>
          <a:noFill/>
        </p:spPr>
        <p:txBody>
          <a:bodyPr wrap="square" rtlCol="0">
            <a:spAutoFit/>
          </a:bodyPr>
          <a:lstStyle/>
          <a:p>
            <a:r>
              <a:rPr lang="fr-FR" sz="1400" i="1" dirty="0"/>
              <a:t>Salaire proportionnel</a:t>
            </a:r>
          </a:p>
        </p:txBody>
      </p:sp>
      <p:sp>
        <p:nvSpPr>
          <p:cNvPr id="30" name="ZoneTexte 29"/>
          <p:cNvSpPr txBox="1"/>
          <p:nvPr/>
        </p:nvSpPr>
        <p:spPr>
          <a:xfrm>
            <a:off x="2627784" y="2564904"/>
            <a:ext cx="1944216" cy="307777"/>
          </a:xfrm>
          <a:prstGeom prst="rect">
            <a:avLst/>
          </a:prstGeom>
          <a:noFill/>
        </p:spPr>
        <p:txBody>
          <a:bodyPr wrap="square" rtlCol="0">
            <a:spAutoFit/>
          </a:bodyPr>
          <a:lstStyle/>
          <a:p>
            <a:r>
              <a:rPr lang="fr-FR" sz="1400" i="1" dirty="0"/>
              <a:t>Salaire différentiel</a:t>
            </a:r>
          </a:p>
        </p:txBody>
      </p:sp>
    </p:spTree>
    <p:extLst>
      <p:ext uri="{BB962C8B-B14F-4D97-AF65-F5344CB8AC3E}">
        <p14:creationId xmlns:p14="http://schemas.microsoft.com/office/powerpoint/2010/main" val="1177075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260648"/>
            <a:ext cx="7772400" cy="706090"/>
          </a:xfrm>
        </p:spPr>
        <p:txBody>
          <a:bodyPr>
            <a:noAutofit/>
          </a:bodyPr>
          <a:lstStyle/>
          <a:p>
            <a:pPr lvl="1" algn="ctr"/>
            <a:r>
              <a:rPr lang="fr-FR" sz="2400" b="1" dirty="0">
                <a:solidFill>
                  <a:schemeClr val="tx1">
                    <a:lumMod val="50000"/>
                    <a:lumOff val="50000"/>
                  </a:schemeClr>
                </a:solidFill>
              </a:rPr>
              <a:t>1.2. Le développement du fordisme et du taylorisme</a:t>
            </a:r>
          </a:p>
        </p:txBody>
      </p:sp>
      <p:sp>
        <p:nvSpPr>
          <p:cNvPr id="3" name="Espace réservé du contenu 2"/>
          <p:cNvSpPr>
            <a:spLocks noGrp="1"/>
          </p:cNvSpPr>
          <p:nvPr>
            <p:ph sz="quarter" idx="1"/>
          </p:nvPr>
        </p:nvSpPr>
        <p:spPr>
          <a:xfrm>
            <a:off x="914400" y="1268760"/>
            <a:ext cx="7772400" cy="5184576"/>
          </a:xfrm>
        </p:spPr>
        <p:txBody>
          <a:bodyPr>
            <a:normAutofit fontScale="70000" lnSpcReduction="20000"/>
          </a:bodyPr>
          <a:lstStyle/>
          <a:p>
            <a:r>
              <a:rPr lang="fr-FR" dirty="0"/>
              <a:t>Confusion habituelle entre les deux et assimilation du travail à la chaîne au taylorisme</a:t>
            </a:r>
          </a:p>
          <a:p>
            <a:r>
              <a:rPr lang="fr-FR" dirty="0">
                <a:solidFill>
                  <a:schemeClr val="accent2"/>
                </a:solidFill>
              </a:rPr>
              <a:t>Taylorisme</a:t>
            </a:r>
            <a:r>
              <a:rPr lang="fr-FR" dirty="0"/>
              <a:t> : application aux tâches individualisées. Pose les principes de l’OST</a:t>
            </a:r>
          </a:p>
          <a:p>
            <a:endParaRPr lang="fr-FR" dirty="0">
              <a:solidFill>
                <a:schemeClr val="accent2"/>
              </a:solidFill>
            </a:endParaRPr>
          </a:p>
          <a:p>
            <a:r>
              <a:rPr lang="fr-FR" dirty="0">
                <a:solidFill>
                  <a:schemeClr val="accent2"/>
                </a:solidFill>
              </a:rPr>
              <a:t>Fordisme</a:t>
            </a:r>
            <a:r>
              <a:rPr lang="fr-FR" dirty="0"/>
              <a:t> : application de l’OST + introduction du travail à la chaîne</a:t>
            </a:r>
          </a:p>
          <a:p>
            <a:pPr lvl="1"/>
            <a:r>
              <a:rPr lang="fr-FR" dirty="0"/>
              <a:t>Henri Ford (1863-1947) =&gt; fabrication de voitures = production en continu </a:t>
            </a:r>
          </a:p>
          <a:p>
            <a:pPr lvl="1">
              <a:buFont typeface="Symbol"/>
              <a:buChar char="Þ"/>
            </a:pPr>
            <a:r>
              <a:rPr lang="fr-FR" dirty="0"/>
              <a:t>Processus complexe dont l’un des principaux problèmes = manutention des pièces, de leur circulation et de leur assemblage</a:t>
            </a:r>
          </a:p>
          <a:p>
            <a:pPr lvl="1">
              <a:buFont typeface="Symbol"/>
              <a:buChar char="Þ"/>
            </a:pPr>
            <a:r>
              <a:rPr lang="fr-FR" dirty="0">
                <a:solidFill>
                  <a:schemeClr val="accent2"/>
                </a:solidFill>
              </a:rPr>
              <a:t>Travail à la chaîne </a:t>
            </a:r>
            <a:r>
              <a:rPr lang="fr-FR" dirty="0"/>
              <a:t>: la chaîne est une organisation qui conserve l’assemblage par pièces successives, mais un convoyeur passe devant les ouvriers à un rythme fixé par le bureau des méthodes.</a:t>
            </a:r>
          </a:p>
          <a:p>
            <a:pPr lvl="1">
              <a:buFont typeface="Symbol"/>
              <a:buChar char="Þ"/>
            </a:pPr>
            <a:r>
              <a:rPr lang="fr-FR" dirty="0"/>
              <a:t>Forme de sophistication du Taylorisme, cas particulier</a:t>
            </a:r>
          </a:p>
          <a:p>
            <a:pPr lvl="1"/>
            <a:endParaRPr lang="fr-FR" dirty="0"/>
          </a:p>
          <a:p>
            <a:pPr lvl="1"/>
            <a:endParaRPr lang="fr-FR" dirty="0"/>
          </a:p>
          <a:p>
            <a:pPr lvl="1"/>
            <a:r>
              <a:rPr lang="fr-FR" dirty="0"/>
              <a:t>Fordisme : « </a:t>
            </a:r>
            <a:r>
              <a:rPr lang="fr-FR" i="1" dirty="0">
                <a:solidFill>
                  <a:schemeClr val="accent2"/>
                </a:solidFill>
              </a:rPr>
              <a:t>il ne sert à rien de produire en masse si personne ne peut acquérir les biens fabriqués</a:t>
            </a:r>
            <a:r>
              <a:rPr lang="fr-FR" dirty="0"/>
              <a:t> »</a:t>
            </a:r>
          </a:p>
          <a:p>
            <a:pPr lvl="2"/>
            <a:r>
              <a:rPr lang="fr-FR" dirty="0"/>
              <a:t>Développement d’une politique destinée à favoriser la consommation ouvrière</a:t>
            </a:r>
          </a:p>
          <a:p>
            <a:pPr lvl="2"/>
            <a:r>
              <a:rPr lang="fr-FR" dirty="0"/>
              <a:t>« Five dollars a </a:t>
            </a:r>
            <a:r>
              <a:rPr lang="fr-FR" dirty="0" err="1"/>
              <a:t>day</a:t>
            </a:r>
            <a:r>
              <a:rPr lang="fr-FR" dirty="0"/>
              <a:t> » : pas de philanthropie!</a:t>
            </a:r>
          </a:p>
          <a:p>
            <a:pPr lvl="2"/>
            <a:r>
              <a:rPr lang="fr-FR" dirty="0"/>
              <a:t>Ford T : extrait documentaire vidéo à voir (9 min) : </a:t>
            </a:r>
            <a:r>
              <a:rPr lang="fr-FR" dirty="0">
                <a:hlinkClick r:id="rId2"/>
              </a:rPr>
              <a:t>http://www.youtube.com/watch?v=Inrvw2ahKD8</a:t>
            </a:r>
            <a:r>
              <a:rPr lang="fr-FR" dirty="0"/>
              <a:t> </a:t>
            </a:r>
          </a:p>
          <a:p>
            <a:pPr lvl="2"/>
            <a:r>
              <a:rPr lang="fr-FR" dirty="0"/>
              <a:t>Le travail à la chaîne (extrait documentaire) :</a:t>
            </a:r>
          </a:p>
          <a:p>
            <a:pPr lvl="2"/>
            <a:r>
              <a:rPr lang="fr-FR" dirty="0">
                <a:hlinkClick r:id="rId3"/>
              </a:rPr>
              <a:t>http://www.youtube.com/watch?v=3w5o4qw8L_w</a:t>
            </a:r>
            <a:r>
              <a:rPr lang="fr-FR" dirty="0"/>
              <a:t> </a:t>
            </a:r>
          </a:p>
          <a:p>
            <a:pPr lvl="2"/>
            <a:endParaRPr lang="fr-FR" dirty="0"/>
          </a:p>
          <a:p>
            <a:pPr lvl="2">
              <a:buFont typeface="Symbol"/>
              <a:buChar char="Þ"/>
            </a:pPr>
            <a:endParaRPr lang="fr-FR" dirty="0"/>
          </a:p>
          <a:p>
            <a:pPr lvl="1"/>
            <a:endParaRPr lang="fr-FR" dirty="0"/>
          </a:p>
          <a:p>
            <a:pPr marL="0" indent="0">
              <a:buNone/>
            </a:pPr>
            <a:endParaRPr lang="fr-FR" dirty="0"/>
          </a:p>
          <a:p>
            <a:pPr lvl="1">
              <a:buFont typeface="Symbol"/>
              <a:buChar char="Þ"/>
            </a:pPr>
            <a:endParaRPr lang="fr-FR" dirty="0">
              <a:solidFill>
                <a:schemeClr val="accent2"/>
              </a:solidFill>
            </a:endParaRPr>
          </a:p>
          <a:p>
            <a:pPr lvl="1"/>
            <a:endParaRPr lang="fr-FR" dirty="0"/>
          </a:p>
          <a:p>
            <a:pPr lvl="2"/>
            <a:endParaRPr lang="fr-FR" dirty="0"/>
          </a:p>
          <a:p>
            <a:pPr lvl="1"/>
            <a:endParaRPr lang="fr-FR" dirty="0"/>
          </a:p>
          <a:p>
            <a:pPr marL="320040" lvl="1" indent="0">
              <a:buNone/>
            </a:pPr>
            <a:endParaRPr lang="fr-FR" dirty="0"/>
          </a:p>
          <a:p>
            <a:pPr marL="0" indent="0">
              <a:buNone/>
            </a:pPr>
            <a:endParaRPr lang="fr-FR" dirty="0"/>
          </a:p>
        </p:txBody>
      </p:sp>
    </p:spTree>
    <p:extLst>
      <p:ext uri="{BB962C8B-B14F-4D97-AF65-F5344CB8AC3E}">
        <p14:creationId xmlns:p14="http://schemas.microsoft.com/office/powerpoint/2010/main" val="1682871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260648"/>
            <a:ext cx="7772400" cy="706090"/>
          </a:xfrm>
        </p:spPr>
        <p:txBody>
          <a:bodyPr>
            <a:noAutofit/>
          </a:bodyPr>
          <a:lstStyle/>
          <a:p>
            <a:pPr lvl="1" algn="ctr"/>
            <a:r>
              <a:rPr lang="fr-FR" sz="2400" b="1" dirty="0">
                <a:solidFill>
                  <a:schemeClr val="tx1">
                    <a:lumMod val="50000"/>
                    <a:lumOff val="50000"/>
                  </a:schemeClr>
                </a:solidFill>
              </a:rPr>
              <a:t>1.2. Le développement du fordisme et du taylorisme</a:t>
            </a:r>
          </a:p>
        </p:txBody>
      </p:sp>
      <p:sp>
        <p:nvSpPr>
          <p:cNvPr id="3" name="Espace réservé du contenu 2"/>
          <p:cNvSpPr>
            <a:spLocks noGrp="1"/>
          </p:cNvSpPr>
          <p:nvPr>
            <p:ph sz="quarter" idx="1"/>
          </p:nvPr>
        </p:nvSpPr>
        <p:spPr>
          <a:xfrm>
            <a:off x="914400" y="1268760"/>
            <a:ext cx="7772400" cy="5184576"/>
          </a:xfrm>
        </p:spPr>
        <p:txBody>
          <a:bodyPr>
            <a:normAutofit fontScale="55000" lnSpcReduction="20000"/>
          </a:bodyPr>
          <a:lstStyle/>
          <a:p>
            <a:r>
              <a:rPr lang="fr-FR" dirty="0"/>
              <a:t>Le contexte socio-économique favorable du développement du taylorisme aux Etats-Unis fin 19</a:t>
            </a:r>
            <a:r>
              <a:rPr lang="fr-FR" baseline="30000" dirty="0"/>
              <a:t>ème</a:t>
            </a:r>
            <a:r>
              <a:rPr lang="fr-FR" dirty="0"/>
              <a:t>-début 20</a:t>
            </a:r>
            <a:r>
              <a:rPr lang="fr-FR" baseline="30000" dirty="0"/>
              <a:t>ème</a:t>
            </a:r>
            <a:endParaRPr lang="fr-FR" dirty="0"/>
          </a:p>
          <a:p>
            <a:pPr lvl="1"/>
            <a:r>
              <a:rPr lang="fr-FR" dirty="0"/>
              <a:t>Développement des luttes ouvrières et naissance du syndicalisme (syndicalisation importante chez les ouvriers qualifiés)</a:t>
            </a:r>
          </a:p>
          <a:p>
            <a:pPr lvl="1"/>
            <a:r>
              <a:rPr lang="fr-FR" dirty="0"/>
              <a:t>Forte immigration : main-d’œuvre massive et non qualifiée</a:t>
            </a:r>
          </a:p>
          <a:p>
            <a:pPr lvl="1">
              <a:buFont typeface="Symbol"/>
              <a:buChar char="Þ"/>
            </a:pPr>
            <a:r>
              <a:rPr lang="fr-FR" dirty="0"/>
              <a:t>Mécanisation et rationalisation = un moyen de réduire la pressions des syndicats et le poids de revendications</a:t>
            </a:r>
          </a:p>
          <a:p>
            <a:pPr marL="502920" indent="-457200"/>
            <a:r>
              <a:rPr lang="fr-FR" dirty="0"/>
              <a:t>Les conséquences économiques du taylorisme :</a:t>
            </a:r>
          </a:p>
          <a:p>
            <a:pPr marL="777240" lvl="1" indent="-457200"/>
            <a:r>
              <a:rPr lang="fr-FR" dirty="0"/>
              <a:t>Accroissement de la productivité du travail (spécialisation des tâches)</a:t>
            </a:r>
          </a:p>
          <a:p>
            <a:pPr marL="777240" lvl="1" indent="-457200"/>
            <a:r>
              <a:rPr lang="fr-FR" dirty="0"/>
              <a:t>Intensification de la journée de travail (suppression des temps morts non productifs = introduction du salaire différentiel)</a:t>
            </a:r>
          </a:p>
          <a:p>
            <a:pPr marL="502920" indent="-457200"/>
            <a:r>
              <a:rPr lang="fr-FR" dirty="0"/>
              <a:t>Réactions initiales au taylorisme :</a:t>
            </a:r>
          </a:p>
          <a:p>
            <a:pPr marL="777240" lvl="1" indent="-457200"/>
            <a:r>
              <a:rPr lang="fr-FR" dirty="0"/>
              <a:t>Clivage très fort dans les réactions :</a:t>
            </a:r>
          </a:p>
          <a:p>
            <a:pPr marL="1051560" lvl="2" indent="-457200"/>
            <a:r>
              <a:rPr lang="fr-FR" dirty="0"/>
              <a:t>Ouvriers : protestations/grèves</a:t>
            </a:r>
          </a:p>
          <a:p>
            <a:pPr marL="1051560" lvl="2" indent="-457200"/>
            <a:r>
              <a:rPr lang="fr-FR" dirty="0"/>
              <a:t>Ingénieurs : accueil favorable</a:t>
            </a:r>
          </a:p>
          <a:p>
            <a:pPr marL="1051560" lvl="2" indent="-457200"/>
            <a:r>
              <a:rPr lang="fr-FR" dirty="0"/>
              <a:t>Chefs d’entreprise : accueil mitigé, deux principales sources de résistance</a:t>
            </a:r>
          </a:p>
          <a:p>
            <a:pPr marL="1325880" lvl="3" indent="-457200"/>
            <a:r>
              <a:rPr lang="fr-FR" dirty="0"/>
              <a:t>Les surcoûts imposés par le travail préalable d’étude des nombreuses tâches, difficulté à percevoir les gains</a:t>
            </a:r>
          </a:p>
          <a:p>
            <a:pPr marL="1325880" lvl="3" indent="-457200"/>
            <a:r>
              <a:rPr lang="fr-FR" dirty="0"/>
              <a:t>Risques associés aux conséquences sociales de l’application de l’organisation scientifique du travail</a:t>
            </a:r>
          </a:p>
          <a:p>
            <a:pPr marL="1325880" lvl="3" indent="-457200"/>
            <a:endParaRPr lang="fr-FR" dirty="0"/>
          </a:p>
          <a:p>
            <a:pPr marL="502920" indent="-457200"/>
            <a:r>
              <a:rPr lang="fr-FR" dirty="0"/>
              <a:t>Extrait documentaire (le travail industriel avant Taylor, 4min) : </a:t>
            </a:r>
            <a:r>
              <a:rPr lang="fr-FR" dirty="0">
                <a:hlinkClick r:id="rId2"/>
              </a:rPr>
              <a:t>http://www.dailymotion.com/video/xah1h0_le-travail-industriel-avant-taylor_school#.UQ-7JGcgRI0</a:t>
            </a:r>
            <a:endParaRPr lang="fr-FR" dirty="0"/>
          </a:p>
          <a:p>
            <a:pPr marL="502920" indent="-457200"/>
            <a:r>
              <a:rPr lang="fr-FR" dirty="0"/>
              <a:t>Extrait documentaire (les principes tayloriens, 1min30) : </a:t>
            </a:r>
            <a:r>
              <a:rPr lang="fr-FR" dirty="0">
                <a:hlinkClick r:id="rId3"/>
              </a:rPr>
              <a:t>http://www.dailymotion.com/video/xah1m2_les-principes-tayloriens_school#.UQ-8gGcgRI0</a:t>
            </a:r>
            <a:r>
              <a:rPr lang="fr-FR" dirty="0"/>
              <a:t> </a:t>
            </a:r>
          </a:p>
          <a:p>
            <a:pPr marL="502920" indent="-457200"/>
            <a:r>
              <a:rPr lang="fr-FR" dirty="0"/>
              <a:t>A revoir : </a:t>
            </a:r>
            <a:r>
              <a:rPr lang="fr-FR" i="1" dirty="0"/>
              <a:t>Les temps modernes </a:t>
            </a:r>
            <a:r>
              <a:rPr lang="fr-FR" dirty="0"/>
              <a:t>de Charlie Chaplin : </a:t>
            </a:r>
            <a:r>
              <a:rPr lang="fr-FR" dirty="0">
                <a:hlinkClick r:id="rId4"/>
              </a:rPr>
              <a:t>http://www.youtube.com/watch?v=Pxp_YTuNFZU</a:t>
            </a:r>
            <a:r>
              <a:rPr lang="fr-FR" dirty="0"/>
              <a:t> </a:t>
            </a:r>
          </a:p>
          <a:p>
            <a:pPr lvl="1"/>
            <a:endParaRPr lang="fr-FR" dirty="0"/>
          </a:p>
          <a:p>
            <a:pPr lvl="1"/>
            <a:endParaRPr lang="fr-FR" dirty="0"/>
          </a:p>
          <a:p>
            <a:pPr lvl="1"/>
            <a:endParaRPr lang="fr-FR" dirty="0"/>
          </a:p>
          <a:p>
            <a:pPr lvl="2"/>
            <a:endParaRPr lang="fr-FR" dirty="0"/>
          </a:p>
          <a:p>
            <a:pPr lvl="2">
              <a:buFont typeface="Symbol"/>
              <a:buChar char="Þ"/>
            </a:pPr>
            <a:endParaRPr lang="fr-FR" dirty="0"/>
          </a:p>
          <a:p>
            <a:pPr lvl="1"/>
            <a:endParaRPr lang="fr-FR" dirty="0"/>
          </a:p>
          <a:p>
            <a:pPr marL="0" indent="0">
              <a:buNone/>
            </a:pPr>
            <a:endParaRPr lang="fr-FR" dirty="0"/>
          </a:p>
          <a:p>
            <a:pPr lvl="1">
              <a:buFont typeface="Symbol"/>
              <a:buChar char="Þ"/>
            </a:pPr>
            <a:endParaRPr lang="fr-FR" dirty="0">
              <a:solidFill>
                <a:schemeClr val="accent2"/>
              </a:solidFill>
            </a:endParaRPr>
          </a:p>
          <a:p>
            <a:pPr lvl="1"/>
            <a:endParaRPr lang="fr-FR" dirty="0"/>
          </a:p>
          <a:p>
            <a:pPr lvl="2"/>
            <a:endParaRPr lang="fr-FR" dirty="0"/>
          </a:p>
          <a:p>
            <a:pPr lvl="1"/>
            <a:endParaRPr lang="fr-FR" dirty="0"/>
          </a:p>
          <a:p>
            <a:pPr marL="320040" lvl="1" indent="0">
              <a:buNone/>
            </a:pPr>
            <a:endParaRPr lang="fr-FR" dirty="0"/>
          </a:p>
          <a:p>
            <a:pPr marL="0" indent="0">
              <a:buNone/>
            </a:pPr>
            <a:endParaRPr lang="fr-FR" dirty="0"/>
          </a:p>
        </p:txBody>
      </p:sp>
    </p:spTree>
    <p:extLst>
      <p:ext uri="{BB962C8B-B14F-4D97-AF65-F5344CB8AC3E}">
        <p14:creationId xmlns:p14="http://schemas.microsoft.com/office/powerpoint/2010/main" val="3371994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260648"/>
            <a:ext cx="7772400" cy="706090"/>
          </a:xfrm>
        </p:spPr>
        <p:txBody>
          <a:bodyPr>
            <a:noAutofit/>
          </a:bodyPr>
          <a:lstStyle/>
          <a:p>
            <a:pPr lvl="1" algn="ctr"/>
            <a:r>
              <a:rPr lang="fr-FR" sz="2400" b="1" dirty="0">
                <a:solidFill>
                  <a:schemeClr val="tx1">
                    <a:lumMod val="50000"/>
                    <a:lumOff val="50000"/>
                  </a:schemeClr>
                </a:solidFill>
              </a:rPr>
              <a:t>1.3. Le fayolisme : l’organisation en tant que « machine administrative »</a:t>
            </a:r>
          </a:p>
        </p:txBody>
      </p:sp>
      <p:sp>
        <p:nvSpPr>
          <p:cNvPr id="3" name="Espace réservé du contenu 2"/>
          <p:cNvSpPr>
            <a:spLocks noGrp="1"/>
          </p:cNvSpPr>
          <p:nvPr>
            <p:ph sz="quarter" idx="1"/>
          </p:nvPr>
        </p:nvSpPr>
        <p:spPr>
          <a:xfrm>
            <a:off x="914400" y="1268760"/>
            <a:ext cx="7772400" cy="5184576"/>
          </a:xfrm>
        </p:spPr>
        <p:txBody>
          <a:bodyPr>
            <a:normAutofit/>
          </a:bodyPr>
          <a:lstStyle/>
          <a:p>
            <a:r>
              <a:rPr lang="fr-FR" dirty="0"/>
              <a:t>Henri Fayol (1841-1925)</a:t>
            </a:r>
          </a:p>
          <a:p>
            <a:pPr lvl="1"/>
            <a:r>
              <a:rPr lang="fr-FR" dirty="0"/>
              <a:t>Contemporain de Taylor, ingénieur devenu chef d’entreprise</a:t>
            </a:r>
          </a:p>
          <a:p>
            <a:pPr lvl="1"/>
            <a:endParaRPr lang="fr-FR" dirty="0"/>
          </a:p>
          <a:p>
            <a:pPr lvl="1"/>
            <a:r>
              <a:rPr lang="fr-FR" dirty="0"/>
              <a:t>Fonction essentielle de l’entreprise (jusqu’alors négligée) = la fonction administrative </a:t>
            </a:r>
          </a:p>
          <a:p>
            <a:pPr lvl="2"/>
            <a:r>
              <a:rPr lang="fr-FR" dirty="0"/>
              <a:t>Planifier, Organiser, Diriger, Contrôler (PODC), fondement de tout enseignement de gestion</a:t>
            </a:r>
          </a:p>
          <a:p>
            <a:pPr lvl="2"/>
            <a:r>
              <a:rPr lang="fr-FR" dirty="0"/>
              <a:t>Ouvrage principal : </a:t>
            </a:r>
            <a:r>
              <a:rPr lang="fr-FR" i="1" dirty="0"/>
              <a:t>L'administration industrielle et générale</a:t>
            </a:r>
          </a:p>
          <a:p>
            <a:pPr lvl="2"/>
            <a:r>
              <a:rPr lang="fr-FR" dirty="0"/>
              <a:t>Idem Taylor : l’entreprise doit appliquer des principes rigoureux mais pas seulement concernant l’organisation du travail =&gt; c’est l’ensemble de l’organisation et du management de l’entreprise qui est concerné</a:t>
            </a:r>
          </a:p>
          <a:p>
            <a:pPr lvl="2"/>
            <a:r>
              <a:rPr lang="fr-FR" dirty="0"/>
              <a:t>Critique des « lourdeurs » des structures associées à l’Ost de Taylor : multiplication des experts </a:t>
            </a:r>
          </a:p>
          <a:p>
            <a:pPr lvl="2"/>
            <a:endParaRPr lang="fr-FR" dirty="0"/>
          </a:p>
          <a:p>
            <a:pPr lvl="1"/>
            <a:endParaRPr lang="fr-FR" dirty="0"/>
          </a:p>
          <a:p>
            <a:pPr lvl="1"/>
            <a:endParaRPr lang="fr-FR" dirty="0"/>
          </a:p>
          <a:p>
            <a:pPr lvl="1"/>
            <a:endParaRPr lang="fr-FR" dirty="0"/>
          </a:p>
          <a:p>
            <a:pPr lvl="2"/>
            <a:endParaRPr lang="fr-FR" dirty="0"/>
          </a:p>
          <a:p>
            <a:pPr lvl="2">
              <a:buFont typeface="Symbol"/>
              <a:buChar char="Þ"/>
            </a:pPr>
            <a:endParaRPr lang="fr-FR" dirty="0"/>
          </a:p>
          <a:p>
            <a:pPr lvl="1"/>
            <a:endParaRPr lang="fr-FR" dirty="0"/>
          </a:p>
          <a:p>
            <a:pPr marL="0" indent="0">
              <a:buNone/>
            </a:pPr>
            <a:endParaRPr lang="fr-FR" dirty="0"/>
          </a:p>
          <a:p>
            <a:pPr lvl="1">
              <a:buFont typeface="Symbol"/>
              <a:buChar char="Þ"/>
            </a:pPr>
            <a:endParaRPr lang="fr-FR" dirty="0">
              <a:solidFill>
                <a:schemeClr val="accent2"/>
              </a:solidFill>
            </a:endParaRPr>
          </a:p>
          <a:p>
            <a:pPr lvl="1"/>
            <a:endParaRPr lang="fr-FR" dirty="0"/>
          </a:p>
          <a:p>
            <a:pPr lvl="2"/>
            <a:endParaRPr lang="fr-FR" dirty="0"/>
          </a:p>
          <a:p>
            <a:pPr lvl="1"/>
            <a:endParaRPr lang="fr-FR" dirty="0"/>
          </a:p>
          <a:p>
            <a:pPr marL="320040" lvl="1" indent="0">
              <a:buNone/>
            </a:pPr>
            <a:endParaRPr lang="fr-FR" dirty="0"/>
          </a:p>
          <a:p>
            <a:pPr marL="0" indent="0">
              <a:buNone/>
            </a:pPr>
            <a:endParaRPr lang="fr-FR" dirty="0"/>
          </a:p>
        </p:txBody>
      </p:sp>
    </p:spTree>
    <p:extLst>
      <p:ext uri="{BB962C8B-B14F-4D97-AF65-F5344CB8AC3E}">
        <p14:creationId xmlns:p14="http://schemas.microsoft.com/office/powerpoint/2010/main" val="22338881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260648"/>
            <a:ext cx="7772400" cy="706090"/>
          </a:xfrm>
        </p:spPr>
        <p:txBody>
          <a:bodyPr>
            <a:noAutofit/>
          </a:bodyPr>
          <a:lstStyle/>
          <a:p>
            <a:pPr lvl="1" algn="ctr"/>
            <a:r>
              <a:rPr lang="fr-FR" sz="2400" b="1" dirty="0">
                <a:solidFill>
                  <a:schemeClr val="tx1">
                    <a:lumMod val="50000"/>
                    <a:lumOff val="50000"/>
                  </a:schemeClr>
                </a:solidFill>
              </a:rPr>
              <a:t>1.3. Le fayolisme : l’organisation en tant que « machine administrative »</a:t>
            </a:r>
          </a:p>
        </p:txBody>
      </p:sp>
      <p:sp>
        <p:nvSpPr>
          <p:cNvPr id="3" name="Espace réservé du contenu 2"/>
          <p:cNvSpPr>
            <a:spLocks noGrp="1"/>
          </p:cNvSpPr>
          <p:nvPr>
            <p:ph sz="quarter" idx="1"/>
          </p:nvPr>
        </p:nvSpPr>
        <p:spPr>
          <a:xfrm>
            <a:off x="914400" y="1268760"/>
            <a:ext cx="7772400" cy="5184576"/>
          </a:xfrm>
        </p:spPr>
        <p:txBody>
          <a:bodyPr>
            <a:normAutofit fontScale="47500" lnSpcReduction="20000"/>
          </a:bodyPr>
          <a:lstStyle/>
          <a:p>
            <a:r>
              <a:rPr lang="fr-FR" dirty="0"/>
              <a:t>Les 14 grands principes du management pour H. Fayol</a:t>
            </a:r>
          </a:p>
          <a:p>
            <a:pPr lvl="1"/>
            <a:endParaRPr lang="fr-FR" b="1" dirty="0"/>
          </a:p>
          <a:p>
            <a:pPr lvl="1"/>
            <a:r>
              <a:rPr lang="fr-FR" b="1" dirty="0"/>
              <a:t>Division du travail</a:t>
            </a:r>
            <a:r>
              <a:rPr lang="fr-FR" dirty="0"/>
              <a:t>. La spécialisation permet à l'individu d'accumuler l'expérience, et d'améliorer en permanence ses qualifications. Il peut être de ce fait plus productif.</a:t>
            </a:r>
          </a:p>
          <a:p>
            <a:pPr lvl="1"/>
            <a:r>
              <a:rPr lang="fr-FR" b="1" dirty="0"/>
              <a:t>Autorité</a:t>
            </a:r>
            <a:r>
              <a:rPr lang="fr-FR" dirty="0"/>
              <a:t>. Le droit de commander dans le cadre de ses fonctions et la capacité (les moyens) à amener les personnes à obéir.</a:t>
            </a:r>
          </a:p>
          <a:p>
            <a:pPr lvl="1"/>
            <a:r>
              <a:rPr lang="fr-FR" b="1" dirty="0"/>
              <a:t>Discipline</a:t>
            </a:r>
            <a:r>
              <a:rPr lang="fr-FR" dirty="0"/>
              <a:t>. Dans le cadre d'une relation de réciprocité : les employés doivent obéir aux ordres, mais le management doit fournir le bon leadership.</a:t>
            </a:r>
          </a:p>
          <a:p>
            <a:pPr lvl="1"/>
            <a:r>
              <a:rPr lang="fr-FR" b="1" dirty="0"/>
              <a:t>Unité de commandement</a:t>
            </a:r>
            <a:r>
              <a:rPr lang="fr-FR" dirty="0"/>
              <a:t>. Chaque travailleur doit avoir un seul patron sans autres lignes de commande contradictoires.</a:t>
            </a:r>
          </a:p>
          <a:p>
            <a:pPr lvl="1"/>
            <a:r>
              <a:rPr lang="fr-FR" b="1" dirty="0"/>
              <a:t>Unité de sens</a:t>
            </a:r>
            <a:r>
              <a:rPr lang="fr-FR" dirty="0"/>
              <a:t>. Les personnes engagées dans le même genre d'activité doivent avoir les mêmes objectifs découlant d'un plan unique. C'est essentiel pour assurer l'unité et la coordination de l'entreprise. L'unité de commandement n'existe pas sans unité de sens mais ne découle pas nécessairement d'elle.</a:t>
            </a:r>
          </a:p>
          <a:p>
            <a:pPr lvl="1"/>
            <a:r>
              <a:rPr lang="fr-FR" b="1" dirty="0"/>
              <a:t>Subordination de l'intérêt individuel (à l'intérêt général)</a:t>
            </a:r>
            <a:r>
              <a:rPr lang="fr-FR" dirty="0"/>
              <a:t>. Les besoins et les </a:t>
            </a:r>
            <a:r>
              <a:rPr lang="fr-FR" dirty="0" err="1"/>
              <a:t>intérèts</a:t>
            </a:r>
            <a:r>
              <a:rPr lang="fr-FR" dirty="0"/>
              <a:t> de l'organisation passent avant ceux de chaque individu.</a:t>
            </a:r>
          </a:p>
          <a:p>
            <a:pPr lvl="1"/>
            <a:r>
              <a:rPr lang="fr-FR" b="1" dirty="0"/>
              <a:t>Rémunération</a:t>
            </a:r>
            <a:r>
              <a:rPr lang="fr-FR" dirty="0"/>
              <a:t>. Le salaire est un important facteur de motivation, aussi doit il être juste et récompenser les efforts qui contribuent à la réalisation des objectifs de l'organisation. Fayol précise qu'il n'y a aucune chose telle qu'un système parfait.</a:t>
            </a:r>
          </a:p>
          <a:p>
            <a:pPr lvl="1"/>
            <a:r>
              <a:rPr lang="fr-FR" b="1" dirty="0"/>
              <a:t>Centralisation (ou décentralisation)</a:t>
            </a:r>
            <a:r>
              <a:rPr lang="fr-FR" dirty="0"/>
              <a:t>. C'est une question de degré selon l'état de l'activité et la qualité de son personnel.</a:t>
            </a:r>
          </a:p>
          <a:p>
            <a:pPr lvl="1"/>
            <a:r>
              <a:rPr lang="fr-FR" b="1" dirty="0"/>
              <a:t>Chaîne scalaire (ligne d'autorité)</a:t>
            </a:r>
            <a:r>
              <a:rPr lang="fr-FR" dirty="0"/>
              <a:t>. Une hiérarchie est nécessaire pour l'unité de sens. Mais la communication latérale est également fondamentale, tant que les supérieurs savent qu'une telle communication a lieu. La chaîne scalaire se rapporte au nombre de niveaux dans la hiérarchie de l'autorité finale au niveau le plus bas dans l'organisation. Elle ne devrait pas être trop large et se composer de trop de niveaux.</a:t>
            </a:r>
          </a:p>
          <a:p>
            <a:pPr lvl="1"/>
            <a:r>
              <a:rPr lang="fr-FR" b="1" dirty="0"/>
              <a:t>Commande.</a:t>
            </a:r>
            <a:r>
              <a:rPr lang="fr-FR" dirty="0"/>
              <a:t> La commande matérielle et la commande sociale sont nécessaires. La première réduit au minimum le temps perdu et la manipulation inutile des matériaux. La seconde est réalisée par l'organisation et la sélection.</a:t>
            </a:r>
          </a:p>
          <a:p>
            <a:pPr lvl="1"/>
            <a:r>
              <a:rPr lang="fr-FR" b="1" dirty="0"/>
              <a:t>Équité.</a:t>
            </a:r>
            <a:r>
              <a:rPr lang="fr-FR" dirty="0"/>
              <a:t> Mener une activité selon une "combinaison de gentillesse et de justice" est nécessaire. Bien traiter les employés est important pour réaliser l'équité.</a:t>
            </a:r>
          </a:p>
          <a:p>
            <a:pPr lvl="1"/>
            <a:r>
              <a:rPr lang="fr-FR" b="1" dirty="0"/>
              <a:t>Stabilité d'emploi permanent du personnel.</a:t>
            </a:r>
            <a:r>
              <a:rPr lang="fr-FR" dirty="0"/>
              <a:t> Les employés travaillent mieux si la sécurité de l'emploi et la progression de carrière leurs sont assurées. Un emploi temporaire et un taux élevé de rotation des employés affecteront l'organisation défavorablement.</a:t>
            </a:r>
          </a:p>
          <a:p>
            <a:pPr lvl="1"/>
            <a:r>
              <a:rPr lang="fr-FR" b="1" dirty="0"/>
              <a:t>Initiative.</a:t>
            </a:r>
            <a:r>
              <a:rPr lang="fr-FR" dirty="0"/>
              <a:t> Amener tout le personnel à faire preuve d'initiative d'une manière quelconque est une source de force pour l'organisation. Même si cela implique un sacrifice "de la vanité personnelle" de la part de beaucoup de dirigeants.</a:t>
            </a:r>
          </a:p>
          <a:p>
            <a:pPr lvl="1"/>
            <a:r>
              <a:rPr lang="fr-FR" b="1" dirty="0"/>
              <a:t>Esprit de corps.</a:t>
            </a:r>
            <a:r>
              <a:rPr lang="fr-FR" dirty="0"/>
              <a:t> Le Management doit cultiver l'harmonie, la cohésion et la confiance au sein de l'organisation. Il doit veiller au moral de ses employés afin de développer un esprit d'équipe nécessaire à la réussite de toute organisation.</a:t>
            </a:r>
          </a:p>
          <a:p>
            <a:pPr marL="868680" lvl="3" indent="0">
              <a:buNone/>
            </a:pPr>
            <a:endParaRPr lang="fr-FR" dirty="0"/>
          </a:p>
          <a:p>
            <a:pPr lvl="1"/>
            <a:endParaRPr lang="fr-FR" dirty="0"/>
          </a:p>
          <a:p>
            <a:pPr lvl="1"/>
            <a:endParaRPr lang="fr-FR" dirty="0"/>
          </a:p>
          <a:p>
            <a:pPr lvl="1"/>
            <a:endParaRPr lang="fr-FR" dirty="0"/>
          </a:p>
          <a:p>
            <a:pPr lvl="2"/>
            <a:endParaRPr lang="fr-FR" dirty="0"/>
          </a:p>
          <a:p>
            <a:pPr lvl="2">
              <a:buFont typeface="Symbol"/>
              <a:buChar char="Þ"/>
            </a:pPr>
            <a:endParaRPr lang="fr-FR" dirty="0"/>
          </a:p>
          <a:p>
            <a:pPr lvl="1"/>
            <a:endParaRPr lang="fr-FR" dirty="0"/>
          </a:p>
          <a:p>
            <a:pPr marL="0" indent="0">
              <a:buNone/>
            </a:pPr>
            <a:endParaRPr lang="fr-FR" dirty="0"/>
          </a:p>
          <a:p>
            <a:pPr lvl="1">
              <a:buFont typeface="Symbol"/>
              <a:buChar char="Þ"/>
            </a:pPr>
            <a:endParaRPr lang="fr-FR" dirty="0">
              <a:solidFill>
                <a:schemeClr val="accent2"/>
              </a:solidFill>
            </a:endParaRPr>
          </a:p>
          <a:p>
            <a:pPr lvl="1"/>
            <a:endParaRPr lang="fr-FR" dirty="0"/>
          </a:p>
          <a:p>
            <a:pPr lvl="2"/>
            <a:endParaRPr lang="fr-FR" dirty="0"/>
          </a:p>
          <a:p>
            <a:pPr lvl="1"/>
            <a:endParaRPr lang="fr-FR" dirty="0"/>
          </a:p>
          <a:p>
            <a:pPr marL="320040" lvl="1" indent="0">
              <a:buNone/>
            </a:pPr>
            <a:endParaRPr lang="fr-FR" dirty="0"/>
          </a:p>
          <a:p>
            <a:pPr marL="0" indent="0">
              <a:buNone/>
            </a:pPr>
            <a:endParaRPr lang="fr-FR" dirty="0"/>
          </a:p>
        </p:txBody>
      </p:sp>
    </p:spTree>
    <p:extLst>
      <p:ext uri="{BB962C8B-B14F-4D97-AF65-F5344CB8AC3E}">
        <p14:creationId xmlns:p14="http://schemas.microsoft.com/office/powerpoint/2010/main" val="2616544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06090"/>
          </a:xfrm>
        </p:spPr>
        <p:txBody>
          <a:bodyPr>
            <a:normAutofit fontScale="90000"/>
          </a:bodyPr>
          <a:lstStyle/>
          <a:p>
            <a:pPr algn="ctr"/>
            <a:endParaRPr lang="fr-FR" b="1" dirty="0"/>
          </a:p>
        </p:txBody>
      </p:sp>
      <p:sp>
        <p:nvSpPr>
          <p:cNvPr id="3" name="Espace réservé du contenu 2"/>
          <p:cNvSpPr>
            <a:spLocks noGrp="1"/>
          </p:cNvSpPr>
          <p:nvPr>
            <p:ph sz="quarter" idx="1"/>
          </p:nvPr>
        </p:nvSpPr>
        <p:spPr>
          <a:xfrm>
            <a:off x="914400" y="1268760"/>
            <a:ext cx="7772400" cy="4751040"/>
          </a:xfrm>
        </p:spPr>
        <p:txBody>
          <a:bodyPr>
            <a:normAutofit/>
          </a:bodyPr>
          <a:lstStyle/>
          <a:p>
            <a:endParaRPr lang="fr-FR" dirty="0"/>
          </a:p>
          <a:p>
            <a:r>
              <a:rPr lang="fr-FR" dirty="0"/>
              <a:t>« Sociologie » des organisations =&gt; intersection plusieurs disciplines : économie mais surtout management.</a:t>
            </a:r>
          </a:p>
          <a:p>
            <a:endParaRPr lang="fr-FR" dirty="0"/>
          </a:p>
          <a:p>
            <a:r>
              <a:rPr lang="fr-FR" dirty="0"/>
              <a:t>Plusieurs courants =&gt; différentes représentations de l’organisation</a:t>
            </a:r>
          </a:p>
          <a:p>
            <a:pPr lvl="1"/>
            <a:r>
              <a:rPr lang="fr-FR" dirty="0">
                <a:solidFill>
                  <a:schemeClr val="accent2"/>
                </a:solidFill>
              </a:rPr>
              <a:t>Les approches mécanistes (</a:t>
            </a:r>
            <a:r>
              <a:rPr lang="fr-FR" u="sng" dirty="0">
                <a:solidFill>
                  <a:schemeClr val="accent2"/>
                </a:solidFill>
              </a:rPr>
              <a:t>chapitre 1</a:t>
            </a:r>
            <a:r>
              <a:rPr lang="fr-FR" dirty="0">
                <a:solidFill>
                  <a:schemeClr val="accent2"/>
                </a:solidFill>
              </a:rPr>
              <a:t>)</a:t>
            </a:r>
          </a:p>
          <a:p>
            <a:pPr lvl="1"/>
            <a:r>
              <a:rPr lang="fr-FR" dirty="0">
                <a:solidFill>
                  <a:schemeClr val="accent2"/>
                </a:solidFill>
              </a:rPr>
              <a:t>Les approches psychosociologiques (</a:t>
            </a:r>
            <a:r>
              <a:rPr lang="fr-FR" u="sng" dirty="0">
                <a:solidFill>
                  <a:schemeClr val="accent2"/>
                </a:solidFill>
              </a:rPr>
              <a:t>chapitre 2</a:t>
            </a:r>
            <a:r>
              <a:rPr lang="fr-FR" dirty="0">
                <a:solidFill>
                  <a:schemeClr val="accent2"/>
                </a:solidFill>
              </a:rPr>
              <a:t>)</a:t>
            </a:r>
          </a:p>
          <a:p>
            <a:pPr lvl="1"/>
            <a:r>
              <a:rPr lang="fr-FR" dirty="0">
                <a:solidFill>
                  <a:schemeClr val="accent2"/>
                </a:solidFill>
              </a:rPr>
              <a:t>Les approches sociopolitiques (</a:t>
            </a:r>
            <a:r>
              <a:rPr lang="fr-FR" u="sng" dirty="0">
                <a:solidFill>
                  <a:schemeClr val="accent2"/>
                </a:solidFill>
              </a:rPr>
              <a:t>chapitre 3</a:t>
            </a:r>
            <a:r>
              <a:rPr lang="fr-FR" dirty="0">
                <a:solidFill>
                  <a:schemeClr val="accent2"/>
                </a:solidFill>
              </a:rPr>
              <a:t>)</a:t>
            </a:r>
          </a:p>
          <a:p>
            <a:pPr lvl="2">
              <a:buFont typeface="Symbol"/>
              <a:buChar char="Þ"/>
            </a:pPr>
            <a:r>
              <a:rPr lang="fr-FR" dirty="0"/>
              <a:t>Différentes représentations donc différentes « règles » de management</a:t>
            </a:r>
          </a:p>
          <a:p>
            <a:pPr lvl="2">
              <a:buFont typeface="Symbol"/>
              <a:buChar char="Þ"/>
            </a:pPr>
            <a:endParaRPr lang="fr-FR" dirty="0"/>
          </a:p>
          <a:p>
            <a:pPr lvl="1"/>
            <a:endParaRPr lang="fr-FR" dirty="0"/>
          </a:p>
          <a:p>
            <a:pPr>
              <a:buFont typeface="Symbol"/>
              <a:buChar char="Þ"/>
            </a:pPr>
            <a:endParaRPr lang="fr-FR" u="sng" dirty="0">
              <a:solidFill>
                <a:schemeClr val="accent2"/>
              </a:solidFill>
            </a:endParaRPr>
          </a:p>
          <a:p>
            <a:pPr marL="320040" lvl="1" indent="0">
              <a:buNone/>
            </a:pPr>
            <a:endParaRPr lang="fr-FR" dirty="0"/>
          </a:p>
          <a:p>
            <a:pPr marL="0" indent="0">
              <a:buNone/>
            </a:pPr>
            <a:endParaRPr lang="fr-FR" dirty="0"/>
          </a:p>
        </p:txBody>
      </p:sp>
    </p:spTree>
    <p:extLst>
      <p:ext uri="{BB962C8B-B14F-4D97-AF65-F5344CB8AC3E}">
        <p14:creationId xmlns:p14="http://schemas.microsoft.com/office/powerpoint/2010/main" val="449848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06090"/>
          </a:xfrm>
        </p:spPr>
        <p:txBody>
          <a:bodyPr>
            <a:normAutofit fontScale="90000"/>
          </a:bodyPr>
          <a:lstStyle/>
          <a:p>
            <a:pPr algn="ctr"/>
            <a:r>
              <a:rPr lang="fr-FR" b="1" dirty="0"/>
              <a:t>Chapitre  1. Les approches mécanistes</a:t>
            </a:r>
          </a:p>
        </p:txBody>
      </p:sp>
      <p:sp>
        <p:nvSpPr>
          <p:cNvPr id="3" name="Espace réservé du contenu 2"/>
          <p:cNvSpPr>
            <a:spLocks noGrp="1"/>
          </p:cNvSpPr>
          <p:nvPr>
            <p:ph sz="quarter" idx="1"/>
          </p:nvPr>
        </p:nvSpPr>
        <p:spPr>
          <a:xfrm>
            <a:off x="914400" y="1268760"/>
            <a:ext cx="7772400" cy="5184576"/>
          </a:xfrm>
        </p:spPr>
        <p:txBody>
          <a:bodyPr>
            <a:normAutofit lnSpcReduction="10000"/>
          </a:bodyPr>
          <a:lstStyle/>
          <a:p>
            <a:endParaRPr lang="fr-FR" u="sng" dirty="0">
              <a:solidFill>
                <a:schemeClr val="accent2"/>
              </a:solidFill>
            </a:endParaRPr>
          </a:p>
          <a:p>
            <a:r>
              <a:rPr lang="fr-FR" dirty="0"/>
              <a:t>« Mécaniste » : métaphore de la machine</a:t>
            </a:r>
          </a:p>
          <a:p>
            <a:pPr lvl="1"/>
            <a:endParaRPr lang="fr-FR" dirty="0"/>
          </a:p>
          <a:p>
            <a:pPr lvl="1"/>
            <a:r>
              <a:rPr lang="fr-FR" dirty="0"/>
              <a:t>L’organisation est une machine à faire quelque chose où chacun doit être à sa place.</a:t>
            </a:r>
          </a:p>
          <a:p>
            <a:pPr lvl="1"/>
            <a:endParaRPr lang="fr-FR" dirty="0"/>
          </a:p>
          <a:p>
            <a:pPr lvl="1"/>
            <a:r>
              <a:rPr lang="fr-FR" dirty="0"/>
              <a:t>Image de l’organisation moderne, donnant naissance à l’organisation scientifique du travail</a:t>
            </a:r>
          </a:p>
          <a:p>
            <a:pPr lvl="1"/>
            <a:endParaRPr lang="fr-FR" dirty="0"/>
          </a:p>
          <a:p>
            <a:pPr lvl="1"/>
            <a:r>
              <a:rPr lang="fr-FR" dirty="0"/>
              <a:t>Deux figures emblématiques :</a:t>
            </a:r>
          </a:p>
          <a:p>
            <a:pPr lvl="2"/>
            <a:r>
              <a:rPr lang="fr-FR" dirty="0"/>
              <a:t>Frederick Winslow Taylor (1856-1915) =&gt; l’organisation en tant que « machine technique » </a:t>
            </a:r>
          </a:p>
          <a:p>
            <a:pPr lvl="2"/>
            <a:r>
              <a:rPr lang="fr-FR" dirty="0"/>
              <a:t>Henri Fayol (1841-1925) =&gt; l’organisation en tant que « machine administrative »</a:t>
            </a:r>
          </a:p>
          <a:p>
            <a:pPr lvl="1"/>
            <a:endParaRPr lang="fr-FR" dirty="0"/>
          </a:p>
          <a:p>
            <a:pPr marL="320040" lvl="1" indent="0">
              <a:buNone/>
            </a:pPr>
            <a:endParaRPr lang="fr-FR" dirty="0"/>
          </a:p>
          <a:p>
            <a:pPr marL="0" indent="0">
              <a:buNone/>
            </a:pPr>
            <a:endParaRPr lang="fr-FR" dirty="0"/>
          </a:p>
        </p:txBody>
      </p:sp>
    </p:spTree>
    <p:extLst>
      <p:ext uri="{BB962C8B-B14F-4D97-AF65-F5344CB8AC3E}">
        <p14:creationId xmlns:p14="http://schemas.microsoft.com/office/powerpoint/2010/main" val="1728686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06090"/>
          </a:xfrm>
        </p:spPr>
        <p:txBody>
          <a:bodyPr>
            <a:normAutofit fontScale="90000"/>
          </a:bodyPr>
          <a:lstStyle/>
          <a:p>
            <a:pPr algn="ctr"/>
            <a:r>
              <a:rPr lang="fr-FR" b="1" dirty="0"/>
              <a:t>1. Les approches mécanistes</a:t>
            </a:r>
          </a:p>
        </p:txBody>
      </p:sp>
      <p:sp>
        <p:nvSpPr>
          <p:cNvPr id="3" name="Espace réservé du contenu 2"/>
          <p:cNvSpPr>
            <a:spLocks noGrp="1"/>
          </p:cNvSpPr>
          <p:nvPr>
            <p:ph sz="quarter" idx="1"/>
          </p:nvPr>
        </p:nvSpPr>
        <p:spPr>
          <a:xfrm>
            <a:off x="914400" y="1268760"/>
            <a:ext cx="7772400" cy="5184576"/>
          </a:xfrm>
        </p:spPr>
        <p:txBody>
          <a:bodyPr>
            <a:normAutofit/>
          </a:bodyPr>
          <a:lstStyle/>
          <a:p>
            <a:endParaRPr lang="fr-FR" u="sng" dirty="0">
              <a:solidFill>
                <a:schemeClr val="accent2"/>
              </a:solidFill>
            </a:endParaRPr>
          </a:p>
          <a:p>
            <a:r>
              <a:rPr lang="fr-FR" dirty="0"/>
              <a:t>Plan </a:t>
            </a:r>
          </a:p>
          <a:p>
            <a:pPr lvl="1"/>
            <a:endParaRPr lang="fr-FR" dirty="0">
              <a:solidFill>
                <a:schemeClr val="accent2"/>
              </a:solidFill>
            </a:endParaRPr>
          </a:p>
          <a:p>
            <a:pPr lvl="1"/>
            <a:r>
              <a:rPr lang="fr-FR" dirty="0">
                <a:solidFill>
                  <a:schemeClr val="accent2"/>
                </a:solidFill>
              </a:rPr>
              <a:t>1.1. </a:t>
            </a:r>
            <a:r>
              <a:rPr lang="fr-FR" dirty="0"/>
              <a:t>Le Taylorisme : les principes de l’organisation scientifique du travail</a:t>
            </a:r>
          </a:p>
          <a:p>
            <a:pPr lvl="1"/>
            <a:endParaRPr lang="fr-FR" dirty="0">
              <a:solidFill>
                <a:schemeClr val="accent2"/>
              </a:solidFill>
            </a:endParaRPr>
          </a:p>
          <a:p>
            <a:pPr lvl="1"/>
            <a:r>
              <a:rPr lang="fr-FR" dirty="0">
                <a:solidFill>
                  <a:schemeClr val="accent2"/>
                </a:solidFill>
              </a:rPr>
              <a:t>1.2.</a:t>
            </a:r>
            <a:r>
              <a:rPr lang="fr-FR" dirty="0"/>
              <a:t> Le développement du taylorisme et du fordisme</a:t>
            </a:r>
          </a:p>
          <a:p>
            <a:pPr lvl="1"/>
            <a:endParaRPr lang="fr-FR" dirty="0">
              <a:solidFill>
                <a:schemeClr val="accent2"/>
              </a:solidFill>
            </a:endParaRPr>
          </a:p>
          <a:p>
            <a:pPr lvl="1"/>
            <a:r>
              <a:rPr lang="fr-FR" dirty="0">
                <a:solidFill>
                  <a:schemeClr val="accent2"/>
                </a:solidFill>
              </a:rPr>
              <a:t>1.3.</a:t>
            </a:r>
            <a:r>
              <a:rPr lang="fr-FR" dirty="0"/>
              <a:t> Le « Fayolisme » : l’organisation en tant que « machine administrative »</a:t>
            </a:r>
          </a:p>
          <a:p>
            <a:pPr lvl="1"/>
            <a:endParaRPr lang="fr-FR" dirty="0"/>
          </a:p>
          <a:p>
            <a:pPr marL="320040" lvl="1" indent="0">
              <a:buNone/>
            </a:pPr>
            <a:endParaRPr lang="fr-FR" dirty="0"/>
          </a:p>
          <a:p>
            <a:pPr marL="0" indent="0">
              <a:buNone/>
            </a:pPr>
            <a:endParaRPr lang="fr-FR" dirty="0"/>
          </a:p>
        </p:txBody>
      </p:sp>
    </p:spTree>
    <p:extLst>
      <p:ext uri="{BB962C8B-B14F-4D97-AF65-F5344CB8AC3E}">
        <p14:creationId xmlns:p14="http://schemas.microsoft.com/office/powerpoint/2010/main" val="3541580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9592" y="620688"/>
            <a:ext cx="7772400" cy="706090"/>
          </a:xfrm>
        </p:spPr>
        <p:txBody>
          <a:bodyPr>
            <a:noAutofit/>
          </a:bodyPr>
          <a:lstStyle/>
          <a:p>
            <a:pPr lvl="1" algn="ctr"/>
            <a:r>
              <a:rPr lang="fr-FR" sz="2400" b="1" dirty="0">
                <a:solidFill>
                  <a:schemeClr val="tx1">
                    <a:lumMod val="50000"/>
                    <a:lumOff val="50000"/>
                  </a:schemeClr>
                </a:solidFill>
              </a:rPr>
              <a:t>1.1. Le Taylorisme : </a:t>
            </a:r>
            <a:br>
              <a:rPr lang="fr-FR" sz="2400" b="1" dirty="0">
                <a:solidFill>
                  <a:schemeClr val="tx1">
                    <a:lumMod val="50000"/>
                    <a:lumOff val="50000"/>
                  </a:schemeClr>
                </a:solidFill>
              </a:rPr>
            </a:br>
            <a:r>
              <a:rPr lang="fr-FR" sz="2400" b="1" dirty="0">
                <a:solidFill>
                  <a:schemeClr val="tx1">
                    <a:lumMod val="50000"/>
                    <a:lumOff val="50000"/>
                  </a:schemeClr>
                </a:solidFill>
              </a:rPr>
              <a:t>les principes de l’organisation scientifique du travail (OST)</a:t>
            </a:r>
          </a:p>
        </p:txBody>
      </p:sp>
      <p:sp>
        <p:nvSpPr>
          <p:cNvPr id="3" name="Espace réservé du contenu 2"/>
          <p:cNvSpPr>
            <a:spLocks noGrp="1"/>
          </p:cNvSpPr>
          <p:nvPr>
            <p:ph sz="quarter" idx="1"/>
          </p:nvPr>
        </p:nvSpPr>
        <p:spPr>
          <a:xfrm>
            <a:off x="914400" y="1268760"/>
            <a:ext cx="7772400" cy="5184576"/>
          </a:xfrm>
        </p:spPr>
        <p:txBody>
          <a:bodyPr>
            <a:normAutofit fontScale="77500" lnSpcReduction="20000"/>
          </a:bodyPr>
          <a:lstStyle/>
          <a:p>
            <a:r>
              <a:rPr lang="fr-FR" dirty="0"/>
              <a:t>Ouvrage M. </a:t>
            </a:r>
            <a:r>
              <a:rPr lang="fr-FR" dirty="0" err="1"/>
              <a:t>Foudriat</a:t>
            </a:r>
            <a:r>
              <a:rPr lang="fr-FR" dirty="0"/>
              <a:t>, </a:t>
            </a:r>
            <a:r>
              <a:rPr lang="fr-FR" i="1" dirty="0"/>
              <a:t>Sociologie des organisations, </a:t>
            </a:r>
            <a:r>
              <a:rPr lang="fr-FR" dirty="0"/>
              <a:t>chapitre 3.</a:t>
            </a:r>
          </a:p>
          <a:p>
            <a:endParaRPr lang="fr-FR" dirty="0"/>
          </a:p>
          <a:p>
            <a:r>
              <a:rPr lang="fr-FR" dirty="0"/>
              <a:t>Premières réflexions sur les organisations = introduction de la </a:t>
            </a:r>
            <a:r>
              <a:rPr lang="fr-FR" dirty="0">
                <a:solidFill>
                  <a:schemeClr val="accent2"/>
                </a:solidFill>
              </a:rPr>
              <a:t>rationalisation</a:t>
            </a:r>
            <a:r>
              <a:rPr lang="fr-FR" dirty="0"/>
              <a:t> dans la définition de </a:t>
            </a:r>
            <a:r>
              <a:rPr lang="fr-FR" dirty="0">
                <a:solidFill>
                  <a:schemeClr val="accent2"/>
                </a:solidFill>
              </a:rPr>
              <a:t>l’organisation</a:t>
            </a:r>
            <a:r>
              <a:rPr lang="fr-FR" dirty="0"/>
              <a:t> </a:t>
            </a:r>
            <a:r>
              <a:rPr lang="fr-FR" dirty="0">
                <a:solidFill>
                  <a:schemeClr val="accent2"/>
                </a:solidFill>
              </a:rPr>
              <a:t>du travail</a:t>
            </a:r>
          </a:p>
          <a:p>
            <a:endParaRPr lang="fr-FR" dirty="0"/>
          </a:p>
          <a:p>
            <a:r>
              <a:rPr lang="fr-FR" dirty="0"/>
              <a:t>Taylor et Ford : représentants les plus connus du mouvement de l’organisation scientifique du travail</a:t>
            </a:r>
          </a:p>
          <a:p>
            <a:pPr lvl="1"/>
            <a:r>
              <a:rPr lang="fr-FR" i="1" dirty="0">
                <a:solidFill>
                  <a:schemeClr val="accent2"/>
                </a:solidFill>
              </a:rPr>
              <a:t>L’analyse des pratiques d’organisation des entreprises doit permettre la détermination de principes généraux et de lois ayant une validité pour toutes les entreprises</a:t>
            </a:r>
          </a:p>
          <a:p>
            <a:r>
              <a:rPr lang="fr-FR" dirty="0"/>
              <a:t>Frederick Winslow Taylor (1856-1915)</a:t>
            </a:r>
          </a:p>
          <a:p>
            <a:pPr lvl="1"/>
            <a:r>
              <a:rPr lang="fr-FR" dirty="0"/>
              <a:t>Admis à l’Université d’Harvard mais abandon des études pour raisons de santé</a:t>
            </a:r>
          </a:p>
          <a:p>
            <a:pPr lvl="1"/>
            <a:r>
              <a:rPr lang="fr-FR" dirty="0"/>
              <a:t>Apprenti puis chef d’équipe (usine de fabrication de pompes)</a:t>
            </a:r>
          </a:p>
          <a:p>
            <a:pPr lvl="1"/>
            <a:r>
              <a:rPr lang="fr-FR" dirty="0"/>
              <a:t>FW Taylor occupe successivement plusieurs fonctions (manœuvre, chef d’équipe, responsable de l’entretien des machines) à la </a:t>
            </a:r>
            <a:r>
              <a:rPr lang="fr-FR" dirty="0" err="1"/>
              <a:t>Midvale</a:t>
            </a:r>
            <a:r>
              <a:rPr lang="fr-FR" dirty="0"/>
              <a:t> </a:t>
            </a:r>
            <a:r>
              <a:rPr lang="fr-FR" dirty="0" err="1"/>
              <a:t>Steel</a:t>
            </a:r>
            <a:r>
              <a:rPr lang="fr-FR" dirty="0"/>
              <a:t> </a:t>
            </a:r>
            <a:r>
              <a:rPr lang="fr-FR" dirty="0" err="1"/>
              <a:t>Company</a:t>
            </a:r>
            <a:endParaRPr lang="fr-FR" dirty="0"/>
          </a:p>
          <a:p>
            <a:pPr lvl="1"/>
            <a:r>
              <a:rPr lang="fr-FR" dirty="0"/>
              <a:t>1884 : obtention d’un diplôme d’ingénieur (cours du soir) =&gt; devient ensuite ingénieur chef de l’usine</a:t>
            </a:r>
          </a:p>
          <a:p>
            <a:pPr lvl="1"/>
            <a:r>
              <a:rPr lang="fr-FR" dirty="0"/>
              <a:t>1893 : démission =&gt; consultant en entreprise</a:t>
            </a:r>
          </a:p>
          <a:p>
            <a:pPr marL="320040" lvl="1" indent="0">
              <a:buNone/>
            </a:pPr>
            <a:endParaRPr lang="fr-FR" dirty="0"/>
          </a:p>
          <a:p>
            <a:pPr lvl="1"/>
            <a:endParaRPr lang="fr-FR" dirty="0"/>
          </a:p>
          <a:p>
            <a:pPr lvl="1"/>
            <a:endParaRPr lang="fr-FR" dirty="0"/>
          </a:p>
          <a:p>
            <a:pPr marL="320040" lvl="1" indent="0">
              <a:buNone/>
            </a:pPr>
            <a:endParaRPr lang="fr-FR" dirty="0"/>
          </a:p>
          <a:p>
            <a:pPr marL="0" indent="0">
              <a:buNone/>
            </a:pPr>
            <a:endParaRPr lang="fr-FR" dirty="0"/>
          </a:p>
        </p:txBody>
      </p:sp>
    </p:spTree>
    <p:extLst>
      <p:ext uri="{BB962C8B-B14F-4D97-AF65-F5344CB8AC3E}">
        <p14:creationId xmlns:p14="http://schemas.microsoft.com/office/powerpoint/2010/main" val="1622751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9592" y="620688"/>
            <a:ext cx="7772400" cy="706090"/>
          </a:xfrm>
        </p:spPr>
        <p:txBody>
          <a:bodyPr>
            <a:noAutofit/>
          </a:bodyPr>
          <a:lstStyle/>
          <a:p>
            <a:pPr lvl="1" algn="ctr"/>
            <a:r>
              <a:rPr lang="fr-FR" sz="2400" b="1" dirty="0">
                <a:solidFill>
                  <a:schemeClr val="tx1">
                    <a:lumMod val="50000"/>
                    <a:lumOff val="50000"/>
                  </a:schemeClr>
                </a:solidFill>
              </a:rPr>
              <a:t>1.1. Le Taylorisme : </a:t>
            </a:r>
            <a:br>
              <a:rPr lang="fr-FR" sz="2400" b="1" dirty="0">
                <a:solidFill>
                  <a:schemeClr val="tx1">
                    <a:lumMod val="50000"/>
                    <a:lumOff val="50000"/>
                  </a:schemeClr>
                </a:solidFill>
              </a:rPr>
            </a:br>
            <a:r>
              <a:rPr lang="fr-FR" sz="2400" b="1" dirty="0">
                <a:solidFill>
                  <a:schemeClr val="tx1">
                    <a:lumMod val="50000"/>
                    <a:lumOff val="50000"/>
                  </a:schemeClr>
                </a:solidFill>
              </a:rPr>
              <a:t>les principes de l’organisation scientifique du travail (OST)</a:t>
            </a:r>
          </a:p>
        </p:txBody>
      </p:sp>
      <p:sp>
        <p:nvSpPr>
          <p:cNvPr id="3" name="Espace réservé du contenu 2"/>
          <p:cNvSpPr>
            <a:spLocks noGrp="1"/>
          </p:cNvSpPr>
          <p:nvPr>
            <p:ph sz="quarter" idx="1"/>
          </p:nvPr>
        </p:nvSpPr>
        <p:spPr>
          <a:xfrm>
            <a:off x="914400" y="1268760"/>
            <a:ext cx="7772400" cy="5184576"/>
          </a:xfrm>
        </p:spPr>
        <p:txBody>
          <a:bodyPr>
            <a:normAutofit/>
          </a:bodyPr>
          <a:lstStyle/>
          <a:p>
            <a:r>
              <a:rPr lang="fr-FR" dirty="0"/>
              <a:t>Frederick Winslow Taylor (1856-1915)</a:t>
            </a:r>
          </a:p>
          <a:p>
            <a:pPr lvl="1"/>
            <a:r>
              <a:rPr lang="fr-FR" dirty="0"/>
              <a:t>Principales publications</a:t>
            </a:r>
          </a:p>
          <a:p>
            <a:pPr lvl="2"/>
            <a:r>
              <a:rPr lang="fr-FR" dirty="0"/>
              <a:t>Aspects techniques particuliers (1893 par ex : ouvrage sur les courroies, 1906, ouvrage sur la coupe des aciers) =&gt; augmentation importante du rendement des machines outils.</a:t>
            </a:r>
          </a:p>
          <a:p>
            <a:pPr lvl="2"/>
            <a:r>
              <a:rPr lang="fr-FR" dirty="0"/>
              <a:t>En général : organisation du travail</a:t>
            </a:r>
          </a:p>
          <a:p>
            <a:pPr lvl="3"/>
            <a:r>
              <a:rPr lang="fr-FR" dirty="0"/>
              <a:t>Principes visant l’amélioration de la productivité globale dans les entreprises industrielles</a:t>
            </a:r>
          </a:p>
          <a:p>
            <a:pPr lvl="3"/>
            <a:r>
              <a:rPr lang="fr-FR" dirty="0"/>
              <a:t>1911 : </a:t>
            </a:r>
            <a:r>
              <a:rPr lang="fr-FR" i="1" dirty="0"/>
              <a:t>La Direction scientifique des entreprises (</a:t>
            </a:r>
            <a:r>
              <a:rPr lang="fr-FR" i="1" dirty="0" err="1"/>
              <a:t>Principles</a:t>
            </a:r>
            <a:r>
              <a:rPr lang="fr-FR" i="1" dirty="0"/>
              <a:t> of Scientifique Management), </a:t>
            </a:r>
            <a:r>
              <a:rPr lang="fr-FR" dirty="0"/>
              <a:t>ouvrage de Taylor le plus connu.</a:t>
            </a:r>
          </a:p>
          <a:p>
            <a:pPr lvl="2"/>
            <a:r>
              <a:rPr lang="fr-FR" dirty="0"/>
              <a:t>Approche : analogie avec la méthode des sciences expérimentales (modèle dominant de production des connaissances à la fin du 19</a:t>
            </a:r>
            <a:r>
              <a:rPr lang="fr-FR" baseline="30000" dirty="0"/>
              <a:t>ème</a:t>
            </a:r>
            <a:r>
              <a:rPr lang="fr-FR" dirty="0"/>
              <a:t> siècle) : expérimentation accompagnée de mesures précises</a:t>
            </a:r>
          </a:p>
          <a:p>
            <a:pPr lvl="1"/>
            <a:endParaRPr lang="fr-FR" dirty="0"/>
          </a:p>
          <a:p>
            <a:pPr lvl="1"/>
            <a:endParaRPr lang="fr-FR" dirty="0"/>
          </a:p>
          <a:p>
            <a:pPr marL="320040" lvl="1" indent="0">
              <a:buNone/>
            </a:pPr>
            <a:endParaRPr lang="fr-FR" dirty="0"/>
          </a:p>
          <a:p>
            <a:pPr marL="0" indent="0">
              <a:buNone/>
            </a:pPr>
            <a:endParaRPr lang="fr-FR" dirty="0"/>
          </a:p>
        </p:txBody>
      </p:sp>
    </p:spTree>
    <p:extLst>
      <p:ext uri="{BB962C8B-B14F-4D97-AF65-F5344CB8AC3E}">
        <p14:creationId xmlns:p14="http://schemas.microsoft.com/office/powerpoint/2010/main" val="2775006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9592" y="620688"/>
            <a:ext cx="7772400" cy="706090"/>
          </a:xfrm>
        </p:spPr>
        <p:txBody>
          <a:bodyPr>
            <a:noAutofit/>
          </a:bodyPr>
          <a:lstStyle/>
          <a:p>
            <a:pPr lvl="1" algn="ctr"/>
            <a:r>
              <a:rPr lang="fr-FR" sz="2400" b="1" dirty="0">
                <a:solidFill>
                  <a:schemeClr val="tx1">
                    <a:lumMod val="50000"/>
                    <a:lumOff val="50000"/>
                  </a:schemeClr>
                </a:solidFill>
              </a:rPr>
              <a:t>1.1. Le Taylorisme : </a:t>
            </a:r>
            <a:br>
              <a:rPr lang="fr-FR" sz="2400" b="1" dirty="0">
                <a:solidFill>
                  <a:schemeClr val="tx1">
                    <a:lumMod val="50000"/>
                    <a:lumOff val="50000"/>
                  </a:schemeClr>
                </a:solidFill>
              </a:rPr>
            </a:br>
            <a:r>
              <a:rPr lang="fr-FR" sz="2400" b="1" dirty="0">
                <a:solidFill>
                  <a:schemeClr val="tx1">
                    <a:lumMod val="50000"/>
                    <a:lumOff val="50000"/>
                  </a:schemeClr>
                </a:solidFill>
              </a:rPr>
              <a:t>les principes de l’organisation scientifique du travail (OST)</a:t>
            </a:r>
          </a:p>
        </p:txBody>
      </p:sp>
      <p:sp>
        <p:nvSpPr>
          <p:cNvPr id="3" name="Espace réservé du contenu 2"/>
          <p:cNvSpPr>
            <a:spLocks noGrp="1"/>
          </p:cNvSpPr>
          <p:nvPr>
            <p:ph sz="quarter" idx="1"/>
          </p:nvPr>
        </p:nvSpPr>
        <p:spPr>
          <a:xfrm>
            <a:off x="914400" y="1268760"/>
            <a:ext cx="7772400" cy="5184576"/>
          </a:xfrm>
        </p:spPr>
        <p:txBody>
          <a:bodyPr>
            <a:normAutofit/>
          </a:bodyPr>
          <a:lstStyle/>
          <a:p>
            <a:r>
              <a:rPr lang="fr-FR" dirty="0"/>
              <a:t>Les 6 principes de l’organisation scientifique du travail</a:t>
            </a:r>
          </a:p>
          <a:p>
            <a:pPr marL="0" indent="0">
              <a:buNone/>
            </a:pPr>
            <a:r>
              <a:rPr lang="fr-FR" i="1" dirty="0">
                <a:solidFill>
                  <a:schemeClr val="accent2"/>
                </a:solidFill>
              </a:rPr>
              <a:t>Synthèse des apports de Taylor en termes de rationalisation de l’organisation du travail et de la production</a:t>
            </a:r>
          </a:p>
          <a:p>
            <a:pPr marL="0" indent="0">
              <a:buNone/>
            </a:pPr>
            <a:endParaRPr lang="fr-FR" i="1" dirty="0">
              <a:solidFill>
                <a:schemeClr val="accent2"/>
              </a:solidFill>
            </a:endParaRPr>
          </a:p>
          <a:p>
            <a:pPr lvl="1"/>
            <a:r>
              <a:rPr lang="fr-FR" dirty="0"/>
              <a:t>L’optimisation de la façon de travailler </a:t>
            </a:r>
            <a:r>
              <a:rPr lang="fr-FR" dirty="0">
                <a:solidFill>
                  <a:schemeClr val="accent2"/>
                </a:solidFill>
              </a:rPr>
              <a:t>(A)</a:t>
            </a:r>
          </a:p>
          <a:p>
            <a:pPr lvl="1"/>
            <a:r>
              <a:rPr lang="fr-FR" dirty="0"/>
              <a:t>L’analyse scientifique du travail et la détermination de la meilleure méthode </a:t>
            </a:r>
            <a:r>
              <a:rPr lang="fr-FR" dirty="0">
                <a:solidFill>
                  <a:schemeClr val="accent2"/>
                </a:solidFill>
              </a:rPr>
              <a:t>(B)</a:t>
            </a:r>
          </a:p>
          <a:p>
            <a:pPr lvl="1"/>
            <a:r>
              <a:rPr lang="fr-FR" dirty="0"/>
              <a:t>La décomposition des tâches et la spécialisation </a:t>
            </a:r>
            <a:r>
              <a:rPr lang="fr-FR" dirty="0">
                <a:solidFill>
                  <a:schemeClr val="accent2"/>
                </a:solidFill>
              </a:rPr>
              <a:t>(C)</a:t>
            </a:r>
          </a:p>
          <a:p>
            <a:pPr lvl="1"/>
            <a:r>
              <a:rPr lang="fr-FR" dirty="0"/>
              <a:t>La division du travail </a:t>
            </a:r>
            <a:r>
              <a:rPr lang="fr-FR" dirty="0">
                <a:solidFill>
                  <a:schemeClr val="accent2"/>
                </a:solidFill>
              </a:rPr>
              <a:t>(D)</a:t>
            </a:r>
          </a:p>
          <a:p>
            <a:pPr lvl="1"/>
            <a:r>
              <a:rPr lang="fr-FR" dirty="0"/>
              <a:t>La sélection scientifique </a:t>
            </a:r>
            <a:r>
              <a:rPr lang="fr-FR" dirty="0">
                <a:solidFill>
                  <a:schemeClr val="accent2"/>
                </a:solidFill>
              </a:rPr>
              <a:t>(E)</a:t>
            </a:r>
          </a:p>
          <a:p>
            <a:pPr lvl="1"/>
            <a:r>
              <a:rPr lang="fr-FR" dirty="0"/>
              <a:t>La rémunération et la conception économique de la motivation au travail </a:t>
            </a:r>
            <a:r>
              <a:rPr lang="fr-FR" dirty="0">
                <a:solidFill>
                  <a:schemeClr val="accent2"/>
                </a:solidFill>
              </a:rPr>
              <a:t>(F)</a:t>
            </a:r>
          </a:p>
          <a:p>
            <a:pPr lvl="1"/>
            <a:endParaRPr lang="fr-FR" dirty="0"/>
          </a:p>
          <a:p>
            <a:pPr lvl="1"/>
            <a:endParaRPr lang="fr-FR" dirty="0"/>
          </a:p>
          <a:p>
            <a:pPr marL="320040" lvl="1" indent="0">
              <a:buNone/>
            </a:pPr>
            <a:endParaRPr lang="fr-FR" dirty="0"/>
          </a:p>
          <a:p>
            <a:pPr marL="0" indent="0">
              <a:buNone/>
            </a:pPr>
            <a:endParaRPr lang="fr-FR" dirty="0"/>
          </a:p>
        </p:txBody>
      </p:sp>
    </p:spTree>
    <p:extLst>
      <p:ext uri="{BB962C8B-B14F-4D97-AF65-F5344CB8AC3E}">
        <p14:creationId xmlns:p14="http://schemas.microsoft.com/office/powerpoint/2010/main" val="1012871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260648"/>
            <a:ext cx="7772400" cy="706090"/>
          </a:xfrm>
        </p:spPr>
        <p:txBody>
          <a:bodyPr>
            <a:noAutofit/>
          </a:bodyPr>
          <a:lstStyle/>
          <a:p>
            <a:pPr lvl="1" algn="ctr"/>
            <a:r>
              <a:rPr lang="fr-FR" sz="2400" b="1" dirty="0">
                <a:solidFill>
                  <a:schemeClr val="tx1">
                    <a:lumMod val="50000"/>
                    <a:lumOff val="50000"/>
                  </a:schemeClr>
                </a:solidFill>
              </a:rPr>
              <a:t>A. L’optimisation de la façon de travailler</a:t>
            </a:r>
          </a:p>
        </p:txBody>
      </p:sp>
      <p:sp>
        <p:nvSpPr>
          <p:cNvPr id="3" name="Espace réservé du contenu 2"/>
          <p:cNvSpPr>
            <a:spLocks noGrp="1"/>
          </p:cNvSpPr>
          <p:nvPr>
            <p:ph sz="quarter" idx="1"/>
          </p:nvPr>
        </p:nvSpPr>
        <p:spPr>
          <a:xfrm>
            <a:off x="914400" y="1268760"/>
            <a:ext cx="7772400" cy="5184576"/>
          </a:xfrm>
        </p:spPr>
        <p:txBody>
          <a:bodyPr>
            <a:normAutofit lnSpcReduction="10000"/>
          </a:bodyPr>
          <a:lstStyle/>
          <a:p>
            <a:endParaRPr lang="fr-FR" dirty="0"/>
          </a:p>
          <a:p>
            <a:r>
              <a:rPr lang="fr-FR" dirty="0"/>
              <a:t>Postulat fondamental du Taylorisme</a:t>
            </a:r>
          </a:p>
          <a:p>
            <a:endParaRPr lang="fr-FR" dirty="0"/>
          </a:p>
          <a:p>
            <a:r>
              <a:rPr lang="fr-FR" dirty="0"/>
              <a:t>Observation des ouvriers dans l’atelier : des méthodes différentes qui peuvent varier au cours du temps</a:t>
            </a:r>
          </a:p>
          <a:p>
            <a:endParaRPr lang="fr-FR" dirty="0"/>
          </a:p>
          <a:p>
            <a:r>
              <a:rPr lang="fr-FR" dirty="0"/>
              <a:t>Selon Taylor : il existe une meilleure façon de travailler, plus rapide que toutes les autres</a:t>
            </a:r>
          </a:p>
          <a:p>
            <a:endParaRPr lang="fr-FR" dirty="0"/>
          </a:p>
          <a:p>
            <a:pPr lvl="1"/>
            <a:r>
              <a:rPr lang="fr-FR" i="1" dirty="0">
                <a:solidFill>
                  <a:schemeClr val="accent2"/>
                </a:solidFill>
              </a:rPr>
              <a:t>« Parmi les diverses méthodes et techniques utilisées dans chaque partie de chaque métier, il y a toujours une méthode et une technique qui sont plus rapides et supérieures à toutes les autres ». </a:t>
            </a:r>
            <a:r>
              <a:rPr lang="fr-FR" sz="1600" dirty="0"/>
              <a:t>(F.W. Taylor, </a:t>
            </a:r>
            <a:r>
              <a:rPr lang="fr-FR" sz="1600" i="1" dirty="0"/>
              <a:t>La Direction scientifique des entreprises)</a:t>
            </a:r>
            <a:endParaRPr lang="fr-FR" sz="1600" dirty="0"/>
          </a:p>
          <a:p>
            <a:pPr lvl="1"/>
            <a:endParaRPr lang="fr-FR" dirty="0"/>
          </a:p>
          <a:p>
            <a:pPr marL="320040" lvl="1" indent="0">
              <a:buNone/>
            </a:pPr>
            <a:endParaRPr lang="fr-FR" dirty="0"/>
          </a:p>
          <a:p>
            <a:pPr marL="0" indent="0">
              <a:buNone/>
            </a:pPr>
            <a:endParaRPr lang="fr-FR" dirty="0"/>
          </a:p>
        </p:txBody>
      </p:sp>
    </p:spTree>
    <p:extLst>
      <p:ext uri="{BB962C8B-B14F-4D97-AF65-F5344CB8AC3E}">
        <p14:creationId xmlns:p14="http://schemas.microsoft.com/office/powerpoint/2010/main" val="3359319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260648"/>
            <a:ext cx="7772400" cy="706090"/>
          </a:xfrm>
        </p:spPr>
        <p:txBody>
          <a:bodyPr>
            <a:noAutofit/>
          </a:bodyPr>
          <a:lstStyle/>
          <a:p>
            <a:pPr lvl="1" algn="ctr"/>
            <a:r>
              <a:rPr lang="fr-FR" sz="2400" b="1" dirty="0">
                <a:solidFill>
                  <a:schemeClr val="tx1">
                    <a:lumMod val="50000"/>
                    <a:lumOff val="50000"/>
                  </a:schemeClr>
                </a:solidFill>
              </a:rPr>
              <a:t>B. Analyse scientifique du travail</a:t>
            </a:r>
          </a:p>
        </p:txBody>
      </p:sp>
      <p:sp>
        <p:nvSpPr>
          <p:cNvPr id="3" name="Espace réservé du contenu 2"/>
          <p:cNvSpPr>
            <a:spLocks noGrp="1"/>
          </p:cNvSpPr>
          <p:nvPr>
            <p:ph sz="quarter" idx="1"/>
          </p:nvPr>
        </p:nvSpPr>
        <p:spPr>
          <a:xfrm>
            <a:off x="914400" y="1268760"/>
            <a:ext cx="7772400" cy="5184576"/>
          </a:xfrm>
        </p:spPr>
        <p:txBody>
          <a:bodyPr>
            <a:normAutofit fontScale="70000" lnSpcReduction="20000"/>
          </a:bodyPr>
          <a:lstStyle/>
          <a:p>
            <a:r>
              <a:rPr lang="fr-FR" dirty="0"/>
              <a:t>Seule une </a:t>
            </a:r>
            <a:r>
              <a:rPr lang="fr-FR" dirty="0">
                <a:solidFill>
                  <a:schemeClr val="accent2"/>
                </a:solidFill>
              </a:rPr>
              <a:t>analyse scientifique du travail </a:t>
            </a:r>
            <a:r>
              <a:rPr lang="fr-FR" dirty="0"/>
              <a:t>peut déterminer la meilleure façon de travailler</a:t>
            </a:r>
          </a:p>
          <a:p>
            <a:pPr marL="0" indent="0" algn="ctr">
              <a:buNone/>
            </a:pPr>
            <a:r>
              <a:rPr lang="fr-FR" dirty="0">
                <a:solidFill>
                  <a:schemeClr val="accent2"/>
                </a:solidFill>
              </a:rPr>
              <a:t>« </a:t>
            </a:r>
            <a:r>
              <a:rPr lang="fr-FR" i="1" dirty="0">
                <a:solidFill>
                  <a:schemeClr val="accent2"/>
                </a:solidFill>
              </a:rPr>
              <a:t>la meilleur méthode et la meilleure technique ne peuvent être découvertes ou mises au point que par une étude et une analyse scientifiques de toutes les méthodes et techniques utilisées »</a:t>
            </a:r>
            <a:endParaRPr lang="fr-FR" dirty="0">
              <a:solidFill>
                <a:schemeClr val="accent2"/>
              </a:solidFill>
            </a:endParaRPr>
          </a:p>
          <a:p>
            <a:r>
              <a:rPr lang="fr-FR" dirty="0"/>
              <a:t>Principe des sciences expérimentales : les lois scientifiques sont déduites d’observations et d’analyses des régularités entre les faits</a:t>
            </a:r>
          </a:p>
          <a:p>
            <a:endParaRPr lang="fr-FR" dirty="0"/>
          </a:p>
          <a:p>
            <a:r>
              <a:rPr lang="fr-FR" dirty="0"/>
              <a:t>Les principes de l’analyse scientifique du travail (= analyse des tâches):</a:t>
            </a:r>
          </a:p>
          <a:p>
            <a:pPr lvl="1"/>
            <a:r>
              <a:rPr lang="fr-FR" dirty="0"/>
              <a:t>1. </a:t>
            </a:r>
            <a:r>
              <a:rPr lang="fr-FR" dirty="0">
                <a:solidFill>
                  <a:schemeClr val="accent2"/>
                </a:solidFill>
              </a:rPr>
              <a:t>Définition exacte des mouvements élémentaires nécessaires pour exécuter le travail et des outils et matériels utilisés</a:t>
            </a:r>
          </a:p>
          <a:p>
            <a:pPr lvl="1"/>
            <a:r>
              <a:rPr lang="fr-FR" dirty="0"/>
              <a:t>2. </a:t>
            </a:r>
            <a:r>
              <a:rPr lang="fr-FR" dirty="0">
                <a:solidFill>
                  <a:schemeClr val="accent2"/>
                </a:solidFill>
              </a:rPr>
              <a:t>Détermination par chronométrage, ou autres méthodes de mesure, des temps nécessaires pour exécuter chacun de ces mouvements</a:t>
            </a:r>
          </a:p>
          <a:p>
            <a:pPr lvl="1"/>
            <a:r>
              <a:rPr lang="fr-FR" dirty="0"/>
              <a:t>3. </a:t>
            </a:r>
            <a:r>
              <a:rPr lang="fr-FR" dirty="0">
                <a:solidFill>
                  <a:schemeClr val="accent2"/>
                </a:solidFill>
              </a:rPr>
              <a:t>Analyse critique des mouvements aboutissant à leur simplification et à la plus grande économie de gestes</a:t>
            </a:r>
          </a:p>
          <a:p>
            <a:pPr lvl="1"/>
            <a:r>
              <a:rPr lang="fr-FR" dirty="0"/>
              <a:t>4. </a:t>
            </a:r>
            <a:r>
              <a:rPr lang="fr-FR" dirty="0">
                <a:solidFill>
                  <a:schemeClr val="accent2"/>
                </a:solidFill>
              </a:rPr>
              <a:t>Réunion des mouvements en une séquence constituant une unité de tâche</a:t>
            </a:r>
          </a:p>
          <a:p>
            <a:pPr lvl="1">
              <a:buFont typeface="Symbol"/>
              <a:buChar char="Þ"/>
            </a:pPr>
            <a:endParaRPr lang="fr-FR" dirty="0"/>
          </a:p>
          <a:p>
            <a:pPr lvl="1">
              <a:buFont typeface="Symbol"/>
              <a:buChar char="Þ"/>
            </a:pPr>
            <a:r>
              <a:rPr lang="fr-FR" dirty="0"/>
              <a:t>Détermination de la meilleure méthode : le </a:t>
            </a:r>
            <a:r>
              <a:rPr lang="fr-FR" dirty="0">
                <a:solidFill>
                  <a:schemeClr val="accent2"/>
                </a:solidFill>
              </a:rPr>
              <a:t>« one best </a:t>
            </a:r>
            <a:r>
              <a:rPr lang="fr-FR" dirty="0" err="1">
                <a:solidFill>
                  <a:schemeClr val="accent2"/>
                </a:solidFill>
              </a:rPr>
              <a:t>way</a:t>
            </a:r>
            <a:r>
              <a:rPr lang="fr-FR" dirty="0">
                <a:solidFill>
                  <a:schemeClr val="accent2"/>
                </a:solidFill>
              </a:rPr>
              <a:t> »</a:t>
            </a:r>
          </a:p>
          <a:p>
            <a:pPr lvl="1">
              <a:buFont typeface="Symbol"/>
              <a:buChar char="Þ"/>
            </a:pPr>
            <a:r>
              <a:rPr lang="fr-FR" dirty="0"/>
              <a:t>Transfert des connaissances jusqu’alors détenues par les ouvriers à la direction de l’entreprise = </a:t>
            </a:r>
            <a:r>
              <a:rPr lang="fr-FR" dirty="0">
                <a:solidFill>
                  <a:schemeClr val="accent2"/>
                </a:solidFill>
              </a:rPr>
              <a:t>expropriation des savoirs des ouvriers </a:t>
            </a:r>
          </a:p>
          <a:p>
            <a:pPr lvl="1">
              <a:buFont typeface="Symbol"/>
              <a:buChar char="Þ"/>
            </a:pPr>
            <a:r>
              <a:rPr lang="fr-FR" dirty="0"/>
              <a:t>Le travail devient un </a:t>
            </a:r>
            <a:r>
              <a:rPr lang="fr-FR" dirty="0">
                <a:solidFill>
                  <a:schemeClr val="accent2"/>
                </a:solidFill>
              </a:rPr>
              <a:t>travail prescrit</a:t>
            </a:r>
          </a:p>
          <a:p>
            <a:pPr lvl="1">
              <a:buFont typeface="Symbol"/>
              <a:buChar char="Þ"/>
            </a:pPr>
            <a:endParaRPr lang="fr-FR" dirty="0">
              <a:solidFill>
                <a:schemeClr val="accent2"/>
              </a:solidFill>
            </a:endParaRPr>
          </a:p>
          <a:p>
            <a:pPr lvl="1"/>
            <a:endParaRPr lang="fr-FR" dirty="0"/>
          </a:p>
          <a:p>
            <a:pPr lvl="2"/>
            <a:endParaRPr lang="fr-FR" dirty="0"/>
          </a:p>
          <a:p>
            <a:pPr lvl="1"/>
            <a:endParaRPr lang="fr-FR" dirty="0"/>
          </a:p>
          <a:p>
            <a:pPr marL="320040" lvl="1" indent="0">
              <a:buNone/>
            </a:pPr>
            <a:endParaRPr lang="fr-FR" dirty="0"/>
          </a:p>
          <a:p>
            <a:pPr marL="0" indent="0">
              <a:buNone/>
            </a:pPr>
            <a:endParaRPr lang="fr-FR" dirty="0"/>
          </a:p>
        </p:txBody>
      </p:sp>
    </p:spTree>
    <p:extLst>
      <p:ext uri="{BB962C8B-B14F-4D97-AF65-F5344CB8AC3E}">
        <p14:creationId xmlns:p14="http://schemas.microsoft.com/office/powerpoint/2010/main" val="5611578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1591</TotalTime>
  <Words>2533</Words>
  <Application>Microsoft Macintosh PowerPoint</Application>
  <PresentationFormat>Affichage à l'écran (4:3)</PresentationFormat>
  <Paragraphs>285</Paragraphs>
  <Slides>18</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18</vt:i4>
      </vt:variant>
    </vt:vector>
  </HeadingPairs>
  <TitlesOfParts>
    <vt:vector size="24" baseType="lpstr">
      <vt:lpstr>Calibri</vt:lpstr>
      <vt:lpstr>Franklin Gothic Book</vt:lpstr>
      <vt:lpstr>Perpetua</vt:lpstr>
      <vt:lpstr>Symbol</vt:lpstr>
      <vt:lpstr>Wingdings 2</vt:lpstr>
      <vt:lpstr>Capitaux</vt:lpstr>
      <vt:lpstr>Fondements des organisations</vt:lpstr>
      <vt:lpstr>Présentation PowerPoint</vt:lpstr>
      <vt:lpstr>Chapitre  1. Les approches mécanistes</vt:lpstr>
      <vt:lpstr>1. Les approches mécanistes</vt:lpstr>
      <vt:lpstr>1.1. Le Taylorisme :  les principes de l’organisation scientifique du travail (OST)</vt:lpstr>
      <vt:lpstr>1.1. Le Taylorisme :  les principes de l’organisation scientifique du travail (OST)</vt:lpstr>
      <vt:lpstr>1.1. Le Taylorisme :  les principes de l’organisation scientifique du travail (OST)</vt:lpstr>
      <vt:lpstr>A. L’optimisation de la façon de travailler</vt:lpstr>
      <vt:lpstr>B. Analyse scientifique du travail</vt:lpstr>
      <vt:lpstr>C. La décomposition des tâches et la spécialisation</vt:lpstr>
      <vt:lpstr>D. La dichotomie entre conception et exécution du travail</vt:lpstr>
      <vt:lpstr>E. La sélection scientifique</vt:lpstr>
      <vt:lpstr>F. La rémunération et la conception économique de la motivation au travail</vt:lpstr>
      <vt:lpstr>Présentation PowerPoint</vt:lpstr>
      <vt:lpstr>1.2. Le développement du fordisme et du taylorisme</vt:lpstr>
      <vt:lpstr>1.2. Le développement du fordisme et du taylorisme</vt:lpstr>
      <vt:lpstr>1.3. Le fayolisme : l’organisation en tant que « machine administrative »</vt:lpstr>
      <vt:lpstr>1.3. Le fayolisme : l’organisation en tant que « machine administrative »</vt:lpstr>
    </vt:vector>
  </TitlesOfParts>
  <Company>Université Bordeaux 4</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Fondements des organisations</dc:title>
  <dc:creator>Marie Coris</dc:creator>
  <cp:lastModifiedBy>Microsoft Office User</cp:lastModifiedBy>
  <cp:revision>59</cp:revision>
  <cp:lastPrinted>2019-01-14T12:55:14Z</cp:lastPrinted>
  <dcterms:created xsi:type="dcterms:W3CDTF">2013-01-10T11:56:46Z</dcterms:created>
  <dcterms:modified xsi:type="dcterms:W3CDTF">2022-10-05T08:00:10Z</dcterms:modified>
</cp:coreProperties>
</file>