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71" r:id="rId3"/>
    <p:sldId id="272" r:id="rId4"/>
    <p:sldId id="273" r:id="rId5"/>
    <p:sldId id="279" r:id="rId6"/>
    <p:sldId id="280" r:id="rId7"/>
    <p:sldId id="281" r:id="rId8"/>
    <p:sldId id="275" r:id="rId9"/>
    <p:sldId id="283" r:id="rId10"/>
    <p:sldId id="284" r:id="rId11"/>
    <p:sldId id="286" r:id="rId12"/>
    <p:sldId id="285" r:id="rId13"/>
    <p:sldId id="293" r:id="rId14"/>
    <p:sldId id="294" r:id="rId15"/>
    <p:sldId id="295" r:id="rId16"/>
    <p:sldId id="274" r:id="rId17"/>
    <p:sldId id="277" r:id="rId18"/>
    <p:sldId id="278" r:id="rId19"/>
    <p:sldId id="276" r:id="rId20"/>
    <p:sldId id="287" r:id="rId21"/>
    <p:sldId id="292" r:id="rId22"/>
    <p:sldId id="288" r:id="rId23"/>
    <p:sldId id="289" r:id="rId24"/>
    <p:sldId id="290" r:id="rId25"/>
    <p:sldId id="291" r:id="rId26"/>
    <p:sldId id="267"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Style moyen 1 - Accentuation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664"/>
    <p:restoredTop sz="98893" autoAdjust="0"/>
  </p:normalViewPr>
  <p:slideViewPr>
    <p:cSldViewPr snapToGrid="0" snapToObjects="1">
      <p:cViewPr varScale="1">
        <p:scale>
          <a:sx n="48" d="100"/>
          <a:sy n="48" d="100"/>
        </p:scale>
        <p:origin x="1192" y="3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4" name="Date Placeholder 3"/>
          <p:cNvSpPr>
            <a:spLocks noGrp="1"/>
          </p:cNvSpPr>
          <p:nvPr>
            <p:ph type="dt" sz="half" idx="10"/>
          </p:nvPr>
        </p:nvSpPr>
        <p:spPr>
          <a:xfrm>
            <a:off x="4800600" y="6425640"/>
            <a:ext cx="1232647" cy="365125"/>
          </a:xfrm>
        </p:spPr>
        <p:txBody>
          <a:bodyPr/>
          <a:lstStyle>
            <a:lvl1pPr algn="l">
              <a:defRPr/>
            </a:lvl1pPr>
          </a:lstStyle>
          <a:p>
            <a:fld id="{D728701E-CAF4-4159-9B3E-41C86DFFA30D}" type="datetimeFigureOut">
              <a:rPr lang="en-US" smtClean="0"/>
              <a:t>9/21/2022</a:t>
            </a:fld>
            <a:endParaRPr lang="en-US" dirty="0"/>
          </a:p>
        </p:txBody>
      </p:sp>
      <p:sp>
        <p:nvSpPr>
          <p:cNvPr id="5" name="Footer Placeholder 4"/>
          <p:cNvSpPr>
            <a:spLocks noGrp="1"/>
          </p:cNvSpPr>
          <p:nvPr>
            <p:ph type="ftr" sz="quarter" idx="11"/>
          </p:nvPr>
        </p:nvSpPr>
        <p:spPr>
          <a:xfrm>
            <a:off x="6311153" y="6425640"/>
            <a:ext cx="2617694" cy="365125"/>
          </a:xfrm>
        </p:spPr>
        <p:txBody>
          <a:bodyPr/>
          <a:lstStyle>
            <a:lvl1pPr algn="r">
              <a:defRPr/>
            </a:lvl1pPr>
          </a:lstStyle>
          <a:p>
            <a:endParaRPr lang="en-US" dirty="0"/>
          </a:p>
        </p:txBody>
      </p:sp>
      <p:sp>
        <p:nvSpPr>
          <p:cNvPr id="7" name="Rectangle 6"/>
          <p:cNvSpPr/>
          <p:nvPr/>
        </p:nvSpPr>
        <p:spPr>
          <a:xfrm>
            <a:off x="282575" y="228600"/>
            <a:ext cx="4235450"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4388" y="237744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5" name="TextBox 14"/>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1" name="Rectangle 10"/>
          <p:cNvSpPr/>
          <p:nvPr/>
        </p:nvSpPr>
        <p:spPr>
          <a:xfrm>
            <a:off x="4624388" y="228600"/>
            <a:ext cx="2057400" cy="203911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6802438" y="2377440"/>
            <a:ext cx="2057400" cy="20391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8" name="Rectangle 7"/>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a:t>Click to edit Master title style</a:t>
            </a:r>
            <a:endParaRPr/>
          </a:p>
        </p:txBody>
      </p:sp>
      <p:sp>
        <p:nvSpPr>
          <p:cNvPr id="5" name="Date Placeholder 4"/>
          <p:cNvSpPr>
            <a:spLocks noGrp="1"/>
          </p:cNvSpPr>
          <p:nvPr>
            <p:ph type="dt" sz="half" idx="10"/>
          </p:nvPr>
        </p:nvSpPr>
        <p:spPr/>
        <p:txBody>
          <a:bodyPr/>
          <a:lstStyle/>
          <a:p>
            <a:fld id="{D728701E-CAF4-4159-9B3E-41C86DFFA30D}" type="datetimeFigureOut">
              <a:rPr lang="en-US" smtClean="0"/>
              <a:t>9/21/2022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62F1D00-BD13-4404-86B0-79703945A0A7}" type="slidenum">
              <a:rPr lang="en-US" smtClean="0"/>
              <a:t>‹N°›</a:t>
            </a:fld>
            <a:endParaRPr lang="en-US" dirty="0"/>
          </a:p>
        </p:txBody>
      </p:sp>
      <p:sp>
        <p:nvSpPr>
          <p:cNvPr id="12" name="Content Placeholder 2"/>
          <p:cNvSpPr>
            <a:spLocks noGrp="1"/>
          </p:cNvSpPr>
          <p:nvPr>
            <p:ph sz="half" idx="17"/>
          </p:nvPr>
        </p:nvSpPr>
        <p:spPr>
          <a:xfrm>
            <a:off x="502920" y="1985963"/>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endParaRPr dirty="0"/>
          </a:p>
        </p:txBody>
      </p:sp>
      <p:sp>
        <p:nvSpPr>
          <p:cNvPr id="14" name="Content Placeholder 2"/>
          <p:cNvSpPr>
            <a:spLocks noGrp="1"/>
          </p:cNvSpPr>
          <p:nvPr>
            <p:ph sz="half" idx="18"/>
          </p:nvPr>
        </p:nvSpPr>
        <p:spPr>
          <a:xfrm>
            <a:off x="502920" y="4164965"/>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endParaRPr dirty="0"/>
          </a:p>
        </p:txBody>
      </p:sp>
      <p:sp>
        <p:nvSpPr>
          <p:cNvPr id="15"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endParaRPr dirty="0"/>
          </a:p>
        </p:txBody>
      </p:sp>
      <p:sp>
        <p:nvSpPr>
          <p:cNvPr id="16"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Rectangle 5"/>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TextBox 7"/>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D728701E-CAF4-4159-9B3E-41C86DFFA30D}" type="datetimeFigureOut">
              <a:rPr lang="en-US" smtClean="0"/>
              <a:t>9/21/2022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62F1D00-BD13-4404-86B0-79703945A0A7}" type="slidenum">
              <a:rPr lang="en-US" smtClean="0"/>
              <a:t>‹N°›</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Rectangle 4"/>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Date Placeholder 1"/>
          <p:cNvSpPr>
            <a:spLocks noGrp="1"/>
          </p:cNvSpPr>
          <p:nvPr>
            <p:ph type="dt" sz="half" idx="10"/>
          </p:nvPr>
        </p:nvSpPr>
        <p:spPr/>
        <p:txBody>
          <a:bodyPr/>
          <a:lstStyle/>
          <a:p>
            <a:fld id="{D728701E-CAF4-4159-9B3E-41C86DFFA30D}" type="datetimeFigureOut">
              <a:rPr lang="en-US" smtClean="0"/>
              <a:t>9/21/2022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62F1D00-BD13-4404-86B0-79703945A0A7}" type="slidenum">
              <a:rPr lang="en-US" smtClean="0"/>
              <a:t>‹N°›</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282575" y="228600"/>
            <a:ext cx="3451225"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5" y="2571750"/>
            <a:ext cx="3255264" cy="1162050"/>
          </a:xfrm>
        </p:spPr>
        <p:txBody>
          <a:bodyPr anchor="b">
            <a:normAutofit/>
          </a:bodyPr>
          <a:lstStyle>
            <a:lvl1pPr algn="l">
              <a:defRPr sz="2600" b="0">
                <a:solidFill>
                  <a:schemeClr val="bg1"/>
                </a:solidFill>
              </a:defRPr>
            </a:lvl1pPr>
          </a:lstStyle>
          <a:p>
            <a:r>
              <a:rPr lang="en-US" dirty="0"/>
              <a:t>Click to edit Master title style</a:t>
            </a:r>
            <a:endParaRPr dirty="0"/>
          </a:p>
        </p:txBody>
      </p:sp>
      <p:sp>
        <p:nvSpPr>
          <p:cNvPr id="3" name="Content Placeholder 2"/>
          <p:cNvSpPr>
            <a:spLocks noGrp="1"/>
          </p:cNvSpPr>
          <p:nvPr>
            <p:ph idx="1"/>
          </p:nvPr>
        </p:nvSpPr>
        <p:spPr>
          <a:xfrm>
            <a:off x="4168775" y="273050"/>
            <a:ext cx="4597399" cy="5853113"/>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endParaRPr dirty="0"/>
          </a:p>
        </p:txBody>
      </p:sp>
      <p:sp>
        <p:nvSpPr>
          <p:cNvPr id="4" name="Text Placeholder 3"/>
          <p:cNvSpPr>
            <a:spLocks noGrp="1"/>
          </p:cNvSpPr>
          <p:nvPr>
            <p:ph type="body" sz="half" idx="2"/>
          </p:nvPr>
        </p:nvSpPr>
        <p:spPr>
          <a:xfrm>
            <a:off x="381093" y="3733800"/>
            <a:ext cx="3255264"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D728701E-CAF4-4159-9B3E-41C86DFFA30D}" type="datetimeFigureOut">
              <a:rPr lang="en-US" smtClean="0"/>
              <a:t>9/21/2022</a:t>
            </a:fld>
            <a:endParaRPr lang="en-US" dirty="0"/>
          </a:p>
        </p:txBody>
      </p:sp>
      <p:sp>
        <p:nvSpPr>
          <p:cNvPr id="6" name="Footer Placeholder 5"/>
          <p:cNvSpPr>
            <a:spLocks noGrp="1"/>
          </p:cNvSpPr>
          <p:nvPr>
            <p:ph type="ftr" sz="quarter" idx="11"/>
          </p:nvPr>
        </p:nvSpPr>
        <p:spPr>
          <a:xfrm>
            <a:off x="3859305" y="6423585"/>
            <a:ext cx="3316941" cy="365125"/>
          </a:xfrm>
        </p:spPr>
        <p:txBody>
          <a:bodyPr/>
          <a:lstStyle/>
          <a:p>
            <a:endParaRPr lang="en-US" dirty="0"/>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169404" y="3124200"/>
            <a:ext cx="3898272" cy="871538"/>
          </a:xfrm>
        </p:spPr>
        <p:txBody>
          <a:bodyPr anchor="b">
            <a:normAutofit/>
          </a:bodyPr>
          <a:lstStyle>
            <a:lvl1pPr algn="l">
              <a:defRPr sz="2600" b="0"/>
            </a:lvl1pPr>
          </a:lstStyle>
          <a:p>
            <a:r>
              <a:rPr lang="en-US"/>
              <a:t>Click to edit Master title style</a:t>
            </a:r>
            <a:endParaRPr/>
          </a:p>
        </p:txBody>
      </p:sp>
      <p:sp>
        <p:nvSpPr>
          <p:cNvPr id="3" name="Picture Placeholder 2"/>
          <p:cNvSpPr>
            <a:spLocks noGrp="1"/>
          </p:cNvSpPr>
          <p:nvPr>
            <p:ph type="pic" idx="1"/>
          </p:nvPr>
        </p:nvSpPr>
        <p:spPr>
          <a:xfrm>
            <a:off x="277906" y="228600"/>
            <a:ext cx="3460658" cy="63452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dirty="0"/>
          </a:p>
        </p:txBody>
      </p:sp>
      <p:sp>
        <p:nvSpPr>
          <p:cNvPr id="4" name="Text Placeholder 3"/>
          <p:cNvSpPr>
            <a:spLocks noGrp="1"/>
          </p:cNvSpPr>
          <p:nvPr>
            <p:ph type="body" sz="half" idx="2"/>
          </p:nvPr>
        </p:nvSpPr>
        <p:spPr>
          <a:xfrm>
            <a:off x="4169404" y="3995737"/>
            <a:ext cx="3898272" cy="2147888"/>
          </a:xfrm>
        </p:spPr>
        <p:txBody>
          <a:bodyPr/>
          <a:lstStyle>
            <a:lvl1pPr marL="0" indent="0">
              <a:spcBef>
                <a:spcPts val="6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D728701E-CAF4-4159-9B3E-41C86DFFA30D}" type="datetimeFigureOut">
              <a:rPr lang="en-US" smtClean="0"/>
              <a:t>9/21/2022</a:t>
            </a:fld>
            <a:endParaRPr lang="en-US" dirty="0"/>
          </a:p>
        </p:txBody>
      </p:sp>
      <p:sp>
        <p:nvSpPr>
          <p:cNvPr id="6" name="Footer Placeholder 5"/>
          <p:cNvSpPr>
            <a:spLocks noGrp="1"/>
          </p:cNvSpPr>
          <p:nvPr>
            <p:ph type="ftr" sz="quarter" idx="11"/>
          </p:nvPr>
        </p:nvSpPr>
        <p:spPr>
          <a:xfrm>
            <a:off x="4191000" y="6423585"/>
            <a:ext cx="3005138" cy="365125"/>
          </a:xfrm>
        </p:spPr>
        <p:txBody>
          <a:bodyPr/>
          <a:lstStyle/>
          <a:p>
            <a:endParaRPr lang="en-US" dirty="0"/>
          </a:p>
        </p:txBody>
      </p:sp>
      <p:sp>
        <p:nvSpPr>
          <p:cNvPr id="7" name="Slide Number Placeholder 6"/>
          <p:cNvSpPr>
            <a:spLocks noGrp="1"/>
          </p:cNvSpPr>
          <p:nvPr>
            <p:ph type="sldNum" sz="quarter" idx="12"/>
          </p:nvPr>
        </p:nvSpPr>
        <p:spPr/>
        <p:txBody>
          <a:bodyPr/>
          <a:lstStyle/>
          <a:p>
            <a:fld id="{162F1D00-BD13-4404-86B0-79703945A0A7}" type="slidenum">
              <a:rPr lang="en-US" smtClean="0"/>
              <a:t>‹N°›</a:t>
            </a:fld>
            <a:endParaRPr lang="en-US" dirty="0"/>
          </a:p>
        </p:txBody>
      </p:sp>
      <p:sp>
        <p:nvSpPr>
          <p:cNvPr id="10" name="TextBox 9"/>
          <p:cNvSpPr txBox="1"/>
          <p:nvPr/>
        </p:nvSpPr>
        <p:spPr>
          <a:xfrm>
            <a:off x="3990110" y="3370730"/>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506505" y="4424082"/>
            <a:ext cx="6191157" cy="833718"/>
          </a:xfrm>
        </p:spPr>
        <p:txBody>
          <a:bodyPr anchor="b">
            <a:normAutofit/>
          </a:bodyPr>
          <a:lstStyle>
            <a:lvl1pPr algn="l">
              <a:defRPr sz="2600" b="0"/>
            </a:lvl1pPr>
          </a:lstStyle>
          <a:p>
            <a:r>
              <a:rPr lang="en-US"/>
              <a:t>Click to edit Master title style</a:t>
            </a:r>
            <a:endParaRPr/>
          </a:p>
        </p:txBody>
      </p:sp>
      <p:sp>
        <p:nvSpPr>
          <p:cNvPr id="3" name="Picture Placeholder 2"/>
          <p:cNvSpPr>
            <a:spLocks noGrp="1"/>
          </p:cNvSpPr>
          <p:nvPr>
            <p:ph type="pic" idx="1"/>
          </p:nvPr>
        </p:nvSpPr>
        <p:spPr>
          <a:xfrm>
            <a:off x="277905" y="228600"/>
            <a:ext cx="637838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dirty="0"/>
          </a:p>
        </p:txBody>
      </p:sp>
      <p:sp>
        <p:nvSpPr>
          <p:cNvPr id="4" name="Text Placeholder 3"/>
          <p:cNvSpPr>
            <a:spLocks noGrp="1"/>
          </p:cNvSpPr>
          <p:nvPr>
            <p:ph type="body" sz="half" idx="2"/>
          </p:nvPr>
        </p:nvSpPr>
        <p:spPr>
          <a:xfrm>
            <a:off x="506505" y="5257799"/>
            <a:ext cx="6191157" cy="885825"/>
          </a:xfrm>
        </p:spPr>
        <p:txBody>
          <a:bodyPr/>
          <a:lstStyle>
            <a:lvl1pPr marL="0" indent="0">
              <a:spcBef>
                <a:spcPts val="3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728701E-CAF4-4159-9B3E-41C86DFFA30D}" type="datetimeFigureOut">
              <a:rPr lang="en-US" smtClean="0"/>
              <a:t>9/21/2022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62F1D00-BD13-4404-86B0-79703945A0A7}" type="slidenum">
              <a:rPr lang="en-US" smtClean="0"/>
              <a:t>‹N°›</a:t>
            </a:fld>
            <a:endParaRPr lang="en-US" dirty="0"/>
          </a:p>
        </p:txBody>
      </p:sp>
      <p:sp>
        <p:nvSpPr>
          <p:cNvPr id="8" name="Rectangle 7"/>
          <p:cNvSpPr/>
          <p:nvPr/>
        </p:nvSpPr>
        <p:spPr>
          <a:xfrm>
            <a:off x="6802438" y="22860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a:off x="6802438" y="2377440"/>
            <a:ext cx="2057400" cy="20391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327212" y="4632792"/>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sp>
        <p:nvSpPr>
          <p:cNvPr id="8" name="Rectangle 7"/>
          <p:cNvSpPr/>
          <p:nvPr/>
        </p:nvSpPr>
        <p:spPr>
          <a:xfrm>
            <a:off x="282574" y="228600"/>
            <a:ext cx="6387167"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4" y="2571750"/>
            <a:ext cx="6181611" cy="1162050"/>
          </a:xfrm>
        </p:spPr>
        <p:txBody>
          <a:bodyPr anchor="b">
            <a:normAutofit/>
          </a:bodyPr>
          <a:lstStyle>
            <a:lvl1pPr algn="l">
              <a:defRPr sz="2600" b="0">
                <a:solidFill>
                  <a:schemeClr val="bg1"/>
                </a:solidFill>
              </a:defRPr>
            </a:lvl1pPr>
          </a:lstStyle>
          <a:p>
            <a:r>
              <a:rPr lang="en-US"/>
              <a:t>Click to edit Master title style</a:t>
            </a:r>
            <a:endParaRPr/>
          </a:p>
        </p:txBody>
      </p:sp>
      <p:sp>
        <p:nvSpPr>
          <p:cNvPr id="4" name="Text Placeholder 3"/>
          <p:cNvSpPr>
            <a:spLocks noGrp="1"/>
          </p:cNvSpPr>
          <p:nvPr>
            <p:ph type="body" sz="half" idx="2"/>
          </p:nvPr>
        </p:nvSpPr>
        <p:spPr>
          <a:xfrm>
            <a:off x="381094" y="3733800"/>
            <a:ext cx="6179566"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a:xfrm>
            <a:off x="5212262" y="6235607"/>
            <a:ext cx="1348398" cy="365125"/>
          </a:xfrm>
        </p:spPr>
        <p:txBody>
          <a:bodyPr/>
          <a:lstStyle>
            <a:lvl1pPr>
              <a:defRPr>
                <a:solidFill>
                  <a:schemeClr val="bg1"/>
                </a:solidFill>
              </a:defRPr>
            </a:lvl1pPr>
          </a:lstStyle>
          <a:p>
            <a:fld id="{D728701E-CAF4-4159-9B3E-41C86DFFA30D}" type="datetimeFigureOut">
              <a:rPr lang="en-US" smtClean="0"/>
              <a:t>9/21/2022</a:t>
            </a:fld>
            <a:endParaRPr lang="en-US" dirty="0"/>
          </a:p>
        </p:txBody>
      </p:sp>
      <p:sp>
        <p:nvSpPr>
          <p:cNvPr id="6" name="Footer Placeholder 5"/>
          <p:cNvSpPr>
            <a:spLocks noGrp="1"/>
          </p:cNvSpPr>
          <p:nvPr>
            <p:ph type="ftr" sz="quarter" idx="11"/>
          </p:nvPr>
        </p:nvSpPr>
        <p:spPr>
          <a:xfrm>
            <a:off x="381095" y="6235607"/>
            <a:ext cx="4648105" cy="365125"/>
          </a:xfrm>
        </p:spPr>
        <p:txBody>
          <a:bodyPr/>
          <a:lstStyle>
            <a:lvl1pPr>
              <a:defRPr>
                <a:solidFill>
                  <a:schemeClr val="bg1"/>
                </a:solidFill>
              </a:defRPr>
            </a:lvl1pPr>
          </a:lstStyle>
          <a:p>
            <a:endParaRPr lang="en-US" dirty="0"/>
          </a:p>
        </p:txBody>
      </p:sp>
      <p:sp>
        <p:nvSpPr>
          <p:cNvPr id="7" name="Slide Number Placeholder 6"/>
          <p:cNvSpPr>
            <a:spLocks noGrp="1"/>
          </p:cNvSpPr>
          <p:nvPr>
            <p:ph type="sldNum" sz="quarter" idx="12"/>
          </p:nvPr>
        </p:nvSpPr>
        <p:spPr/>
        <p:txBody>
          <a:bodyPr/>
          <a:lstStyle/>
          <a:p>
            <a:fld id="{162F1D00-BD13-4404-86B0-79703945A0A7}" type="slidenum">
              <a:rPr lang="en-US" smtClean="0"/>
              <a:t>‹N°›</a:t>
            </a:fld>
            <a:endParaRPr lang="en-US" dirty="0"/>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0" name="Rectangle 9"/>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Picture Placeholder 12"/>
          <p:cNvSpPr>
            <a:spLocks noGrp="1"/>
          </p:cNvSpPr>
          <p:nvPr>
            <p:ph type="pic" sz="quarter" idx="13"/>
          </p:nvPr>
        </p:nvSpPr>
        <p:spPr>
          <a:xfrm>
            <a:off x="6802438" y="2374940"/>
            <a:ext cx="2057400" cy="2039112"/>
          </a:xfrm>
        </p:spPr>
        <p:txBody>
          <a:bodyPr/>
          <a:lstStyle>
            <a:lvl1pPr>
              <a:buNone/>
              <a:defRPr/>
            </a:lvl1pPr>
          </a:lstStyle>
          <a:p>
            <a:r>
              <a:rPr lang="en-US" dirty="0"/>
              <a:t>Click icon to add picture</a:t>
            </a:r>
            <a:endParaRPr dirty="0"/>
          </a:p>
        </p:txBody>
      </p:sp>
      <p:sp>
        <p:nvSpPr>
          <p:cNvPr id="13" name="Picture Placeholder 12"/>
          <p:cNvSpPr>
            <a:spLocks noGrp="1"/>
          </p:cNvSpPr>
          <p:nvPr>
            <p:ph type="pic" sz="quarter" idx="14"/>
          </p:nvPr>
        </p:nvSpPr>
        <p:spPr>
          <a:xfrm>
            <a:off x="6802438" y="4535424"/>
            <a:ext cx="2057400" cy="2039112"/>
          </a:xfrm>
        </p:spPr>
        <p:txBody>
          <a:bodyPr/>
          <a:lstStyle>
            <a:lvl1pPr>
              <a:buNone/>
              <a:defRPr/>
            </a:lvl1pPr>
          </a:lstStyle>
          <a:p>
            <a:r>
              <a:rPr lang="en-US" dirty="0"/>
              <a:t>Click icon to add picture</a:t>
            </a:r>
            <a:endParaRPr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8" name="Rectangle 7"/>
          <p:cNvSpPr/>
          <p:nvPr/>
        </p:nvSpPr>
        <p:spPr>
          <a:xfrm>
            <a:off x="282575" y="228600"/>
            <a:ext cx="423545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4" y="2571750"/>
            <a:ext cx="4016633" cy="1162050"/>
          </a:xfrm>
        </p:spPr>
        <p:txBody>
          <a:bodyPr anchor="b">
            <a:normAutofit/>
          </a:bodyPr>
          <a:lstStyle>
            <a:lvl1pPr algn="l">
              <a:defRPr sz="2600" b="0">
                <a:solidFill>
                  <a:schemeClr val="bg1"/>
                </a:solidFill>
              </a:defRPr>
            </a:lvl1pPr>
          </a:lstStyle>
          <a:p>
            <a:r>
              <a:rPr lang="en-US"/>
              <a:t>Click to edit Master title style</a:t>
            </a:r>
            <a:endParaRPr/>
          </a:p>
        </p:txBody>
      </p:sp>
      <p:sp>
        <p:nvSpPr>
          <p:cNvPr id="4" name="Text Placeholder 3"/>
          <p:cNvSpPr>
            <a:spLocks noGrp="1"/>
          </p:cNvSpPr>
          <p:nvPr>
            <p:ph type="body" sz="half" idx="2"/>
          </p:nvPr>
        </p:nvSpPr>
        <p:spPr>
          <a:xfrm>
            <a:off x="381094" y="3733800"/>
            <a:ext cx="4015304"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a:xfrm>
            <a:off x="3048000" y="6235607"/>
            <a:ext cx="1348398" cy="365125"/>
          </a:xfrm>
        </p:spPr>
        <p:txBody>
          <a:bodyPr/>
          <a:lstStyle>
            <a:lvl1pPr>
              <a:defRPr>
                <a:solidFill>
                  <a:schemeClr val="bg1"/>
                </a:solidFill>
              </a:defRPr>
            </a:lvl1pPr>
          </a:lstStyle>
          <a:p>
            <a:fld id="{D728701E-CAF4-4159-9B3E-41C86DFFA30D}" type="datetimeFigureOut">
              <a:rPr lang="en-US" smtClean="0"/>
              <a:t>9/21/2022</a:t>
            </a:fld>
            <a:endParaRPr lang="en-US" dirty="0"/>
          </a:p>
        </p:txBody>
      </p:sp>
      <p:sp>
        <p:nvSpPr>
          <p:cNvPr id="6" name="Footer Placeholder 5"/>
          <p:cNvSpPr>
            <a:spLocks noGrp="1"/>
          </p:cNvSpPr>
          <p:nvPr>
            <p:ph type="ftr" sz="quarter" idx="11"/>
          </p:nvPr>
        </p:nvSpPr>
        <p:spPr>
          <a:xfrm>
            <a:off x="381095" y="6235607"/>
            <a:ext cx="2590705" cy="365125"/>
          </a:xfrm>
        </p:spPr>
        <p:txBody>
          <a:bodyPr/>
          <a:lstStyle>
            <a:lvl1pPr>
              <a:defRPr>
                <a:solidFill>
                  <a:schemeClr val="bg1"/>
                </a:solidFill>
              </a:defRPr>
            </a:lvl1pPr>
          </a:lstStyle>
          <a:p>
            <a:endParaRPr lang="en-US" dirty="0"/>
          </a:p>
        </p:txBody>
      </p:sp>
      <p:sp>
        <p:nvSpPr>
          <p:cNvPr id="7" name="Slide Number Placeholder 6"/>
          <p:cNvSpPr>
            <a:spLocks noGrp="1"/>
          </p:cNvSpPr>
          <p:nvPr>
            <p:ph type="sldNum" sz="quarter" idx="12"/>
          </p:nvPr>
        </p:nvSpPr>
        <p:spPr/>
        <p:txBody>
          <a:bodyPr/>
          <a:lstStyle/>
          <a:p>
            <a:fld id="{162F1D00-BD13-4404-86B0-79703945A0A7}" type="slidenum">
              <a:rPr lang="en-US" smtClean="0"/>
              <a:t>‹N°›</a:t>
            </a:fld>
            <a:endParaRPr lang="en-US" dirty="0"/>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0" name="Rectangle 9"/>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4388" y="4534726"/>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Picture Placeholder 12"/>
          <p:cNvSpPr>
            <a:spLocks noGrp="1"/>
          </p:cNvSpPr>
          <p:nvPr>
            <p:ph type="pic" sz="quarter" idx="13"/>
          </p:nvPr>
        </p:nvSpPr>
        <p:spPr>
          <a:xfrm>
            <a:off x="4624388" y="228600"/>
            <a:ext cx="2057400" cy="2039112"/>
          </a:xfrm>
        </p:spPr>
        <p:txBody>
          <a:bodyPr/>
          <a:lstStyle>
            <a:lvl1pPr>
              <a:buNone/>
              <a:defRPr/>
            </a:lvl1pPr>
          </a:lstStyle>
          <a:p>
            <a:r>
              <a:rPr lang="en-US" dirty="0"/>
              <a:t>Click icon to add picture</a:t>
            </a:r>
            <a:endParaRPr dirty="0"/>
          </a:p>
        </p:txBody>
      </p:sp>
      <p:sp>
        <p:nvSpPr>
          <p:cNvPr id="13" name="Picture Placeholder 12"/>
          <p:cNvSpPr>
            <a:spLocks noGrp="1"/>
          </p:cNvSpPr>
          <p:nvPr>
            <p:ph type="pic" sz="quarter" idx="14"/>
          </p:nvPr>
        </p:nvSpPr>
        <p:spPr>
          <a:xfrm>
            <a:off x="4624388" y="2381663"/>
            <a:ext cx="2057400" cy="2039112"/>
          </a:xfrm>
        </p:spPr>
        <p:txBody>
          <a:bodyPr/>
          <a:lstStyle>
            <a:lvl1pPr>
              <a:buNone/>
              <a:defRPr/>
            </a:lvl1pPr>
          </a:lstStyle>
          <a:p>
            <a:r>
              <a:rPr lang="en-US" dirty="0"/>
              <a:t>Click icon to add picture</a:t>
            </a:r>
            <a:endParaRPr dirty="0"/>
          </a:p>
        </p:txBody>
      </p:sp>
      <p:sp>
        <p:nvSpPr>
          <p:cNvPr id="14" name="Picture Placeholder 12"/>
          <p:cNvSpPr>
            <a:spLocks noGrp="1"/>
          </p:cNvSpPr>
          <p:nvPr>
            <p:ph type="pic" sz="quarter" idx="15"/>
          </p:nvPr>
        </p:nvSpPr>
        <p:spPr>
          <a:xfrm>
            <a:off x="6803136" y="2381662"/>
            <a:ext cx="2057400" cy="4187952"/>
          </a:xfrm>
        </p:spPr>
        <p:txBody>
          <a:bodyPr/>
          <a:lstStyle>
            <a:lvl1pPr>
              <a:buNone/>
              <a:defRPr/>
            </a:lvl1pPr>
          </a:lstStyle>
          <a:p>
            <a:r>
              <a:rPr lang="en-US" dirty="0"/>
              <a:t>Click icon to add picture</a:t>
            </a:r>
            <a:endParaRPr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3 Pictures with Caption, Alt.">
    <p:spTree>
      <p:nvGrpSpPr>
        <p:cNvPr id="1" name=""/>
        <p:cNvGrpSpPr/>
        <p:nvPr/>
      </p:nvGrpSpPr>
      <p:grpSpPr>
        <a:xfrm>
          <a:off x="0" y="0"/>
          <a:ext cx="0" cy="0"/>
          <a:chOff x="0" y="0"/>
          <a:chExt cx="0" cy="0"/>
        </a:xfrm>
      </p:grpSpPr>
      <p:sp>
        <p:nvSpPr>
          <p:cNvPr id="11" name="Rectangle 10"/>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953000" y="3124200"/>
            <a:ext cx="3108960" cy="871538"/>
          </a:xfrm>
        </p:spPr>
        <p:txBody>
          <a:bodyPr anchor="b">
            <a:normAutofit/>
          </a:bodyPr>
          <a:lstStyle>
            <a:lvl1pPr algn="l">
              <a:defRPr sz="2600" b="0"/>
            </a:lvl1pPr>
          </a:lstStyle>
          <a:p>
            <a:r>
              <a:rPr lang="en-US"/>
              <a:t>Click to edit Master title style</a:t>
            </a:r>
            <a:endParaRPr/>
          </a:p>
        </p:txBody>
      </p:sp>
      <p:sp>
        <p:nvSpPr>
          <p:cNvPr id="3" name="Picture Placeholder 2"/>
          <p:cNvSpPr>
            <a:spLocks noGrp="1"/>
          </p:cNvSpPr>
          <p:nvPr>
            <p:ph type="pic" idx="1"/>
          </p:nvPr>
        </p:nvSpPr>
        <p:spPr>
          <a:xfrm>
            <a:off x="277905" y="2365248"/>
            <a:ext cx="424011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dirty="0"/>
          </a:p>
        </p:txBody>
      </p:sp>
      <p:sp>
        <p:nvSpPr>
          <p:cNvPr id="4" name="Text Placeholder 3"/>
          <p:cNvSpPr>
            <a:spLocks noGrp="1"/>
          </p:cNvSpPr>
          <p:nvPr>
            <p:ph type="body" sz="half" idx="2"/>
          </p:nvPr>
        </p:nvSpPr>
        <p:spPr>
          <a:xfrm>
            <a:off x="4953000" y="3995737"/>
            <a:ext cx="3108960" cy="2147888"/>
          </a:xfrm>
        </p:spPr>
        <p:txBody>
          <a:bodyPr/>
          <a:lstStyle>
            <a:lvl1pPr marL="0" indent="0">
              <a:spcBef>
                <a:spcPts val="6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D728701E-CAF4-4159-9B3E-41C86DFFA30D}" type="datetimeFigureOut">
              <a:rPr lang="en-US" smtClean="0"/>
              <a:t>9/21/2022</a:t>
            </a:fld>
            <a:endParaRPr lang="en-US" dirty="0"/>
          </a:p>
        </p:txBody>
      </p:sp>
      <p:sp>
        <p:nvSpPr>
          <p:cNvPr id="6" name="Footer Placeholder 5"/>
          <p:cNvSpPr>
            <a:spLocks noGrp="1"/>
          </p:cNvSpPr>
          <p:nvPr>
            <p:ph type="ftr" sz="quarter" idx="11"/>
          </p:nvPr>
        </p:nvSpPr>
        <p:spPr>
          <a:xfrm>
            <a:off x="4191000" y="6423585"/>
            <a:ext cx="3005138" cy="365125"/>
          </a:xfrm>
        </p:spPr>
        <p:txBody>
          <a:bodyPr/>
          <a:lstStyle/>
          <a:p>
            <a:endParaRPr lang="en-US" dirty="0"/>
          </a:p>
        </p:txBody>
      </p:sp>
      <p:sp>
        <p:nvSpPr>
          <p:cNvPr id="7" name="Slide Number Placeholder 6"/>
          <p:cNvSpPr>
            <a:spLocks noGrp="1"/>
          </p:cNvSpPr>
          <p:nvPr>
            <p:ph type="sldNum" sz="quarter" idx="12"/>
          </p:nvPr>
        </p:nvSpPr>
        <p:spPr/>
        <p:txBody>
          <a:bodyPr/>
          <a:lstStyle/>
          <a:p>
            <a:fld id="{162F1D00-BD13-4404-86B0-79703945A0A7}" type="slidenum">
              <a:rPr lang="en-US" smtClean="0"/>
              <a:t>‹N°›</a:t>
            </a:fld>
            <a:endParaRPr lang="en-US" dirty="0"/>
          </a:p>
        </p:txBody>
      </p:sp>
      <p:sp>
        <p:nvSpPr>
          <p:cNvPr id="10" name="TextBox 9"/>
          <p:cNvSpPr txBox="1"/>
          <p:nvPr/>
        </p:nvSpPr>
        <p:spPr>
          <a:xfrm>
            <a:off x="4750361" y="3370730"/>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
        <p:nvSpPr>
          <p:cNvPr id="14" name="Picture Placeholder 12"/>
          <p:cNvSpPr>
            <a:spLocks noGrp="1"/>
          </p:cNvSpPr>
          <p:nvPr>
            <p:ph type="pic" sz="quarter" idx="13"/>
          </p:nvPr>
        </p:nvSpPr>
        <p:spPr>
          <a:xfrm>
            <a:off x="277905" y="228600"/>
            <a:ext cx="2057400" cy="2039112"/>
          </a:xfrm>
        </p:spPr>
        <p:txBody>
          <a:bodyPr/>
          <a:lstStyle>
            <a:lvl1pPr>
              <a:buNone/>
              <a:defRPr/>
            </a:lvl1pPr>
          </a:lstStyle>
          <a:p>
            <a:r>
              <a:rPr lang="en-US" dirty="0"/>
              <a:t>Click icon to add picture</a:t>
            </a:r>
            <a:endParaRPr dirty="0"/>
          </a:p>
        </p:txBody>
      </p:sp>
      <p:sp>
        <p:nvSpPr>
          <p:cNvPr id="15" name="Picture Placeholder 12"/>
          <p:cNvSpPr>
            <a:spLocks noGrp="1"/>
          </p:cNvSpPr>
          <p:nvPr>
            <p:ph type="pic" sz="quarter" idx="14"/>
          </p:nvPr>
        </p:nvSpPr>
        <p:spPr>
          <a:xfrm>
            <a:off x="2460625" y="228600"/>
            <a:ext cx="2057400" cy="2039112"/>
          </a:xfrm>
        </p:spPr>
        <p:txBody>
          <a:bodyPr/>
          <a:lstStyle>
            <a:lvl1pPr>
              <a:buNone/>
              <a:defRPr/>
            </a:lvl1pPr>
          </a:lstStyle>
          <a:p>
            <a:r>
              <a:rPr lang="en-US" dirty="0"/>
              <a:t>Click icon to add picture</a:t>
            </a:r>
            <a:endParaRPr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endParaRPr dirty="0"/>
          </a:p>
        </p:txBody>
      </p:sp>
      <p:sp>
        <p:nvSpPr>
          <p:cNvPr id="4" name="Date Placeholder 3"/>
          <p:cNvSpPr>
            <a:spLocks noGrp="1"/>
          </p:cNvSpPr>
          <p:nvPr>
            <p:ph type="dt" sz="half" idx="10"/>
          </p:nvPr>
        </p:nvSpPr>
        <p:spPr/>
        <p:txBody>
          <a:bodyPr/>
          <a:lstStyle/>
          <a:p>
            <a:fld id="{D728701E-CAF4-4159-9B3E-41C86DFFA30D}" type="datetimeFigureOut">
              <a:rPr lang="en-US" smtClean="0"/>
              <a:t>9/21/2022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62F1D00-BD13-4404-86B0-79703945A0A7}" type="slidenum">
              <a:rPr lang="en-US" smtClean="0"/>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7" name="Rectangle 6"/>
          <p:cNvSpPr/>
          <p:nvPr/>
        </p:nvSpPr>
        <p:spPr>
          <a:xfrm>
            <a:off x="8210550" y="282574"/>
            <a:ext cx="64209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endParaRPr dirty="0"/>
          </a:p>
        </p:txBody>
      </p:sp>
      <p:sp>
        <p:nvSpPr>
          <p:cNvPr id="4" name="Date Placeholder 3"/>
          <p:cNvSpPr>
            <a:spLocks noGrp="1"/>
          </p:cNvSpPr>
          <p:nvPr>
            <p:ph type="dt" sz="half" idx="10"/>
          </p:nvPr>
        </p:nvSpPr>
        <p:spPr/>
        <p:txBody>
          <a:bodyPr/>
          <a:lstStyle/>
          <a:p>
            <a:fld id="{D728701E-CAF4-4159-9B3E-41C86DFFA30D}" type="datetimeFigureOut">
              <a:rPr lang="en-US" smtClean="0"/>
              <a:t>9/21/2022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62F1D00-BD13-4404-86B0-79703945A0A7}" type="slidenum">
              <a:rPr lang="en-US" smtClean="0"/>
              <a:t>‹N°›</a:t>
            </a:fld>
            <a:endParaRPr lang="en-US" dirty="0"/>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10" name="Rectangle 9"/>
          <p:cNvSpPr/>
          <p:nvPr/>
        </p:nvSpPr>
        <p:spPr>
          <a:xfrm>
            <a:off x="8068235" y="282574"/>
            <a:ext cx="9144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Vertical Title and Text">
    <p:spTree>
      <p:nvGrpSpPr>
        <p:cNvPr id="1" name=""/>
        <p:cNvGrpSpPr/>
        <p:nvPr/>
      </p:nvGrpSpPr>
      <p:grpSpPr>
        <a:xfrm>
          <a:off x="0" y="0"/>
          <a:ext cx="0" cy="0"/>
          <a:chOff x="0" y="0"/>
          <a:chExt cx="0" cy="0"/>
        </a:xfrm>
      </p:grpSpPr>
      <p:sp>
        <p:nvSpPr>
          <p:cNvPr id="10" name="Rectangle 9"/>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7995772" y="954742"/>
            <a:ext cx="681318" cy="5171422"/>
          </a:xfrm>
        </p:spPr>
        <p:txBody>
          <a:bodyPr vert="eaVert" anchor="t" anchorCtr="0"/>
          <a:lstStyle/>
          <a:p>
            <a:r>
              <a:rPr lang="en-US"/>
              <a:t>Click to edit Master title style</a:t>
            </a:r>
            <a:endParaRPr/>
          </a:p>
        </p:txBody>
      </p:sp>
      <p:sp>
        <p:nvSpPr>
          <p:cNvPr id="3" name="Vertical Text Placeholder 2"/>
          <p:cNvSpPr>
            <a:spLocks noGrp="1"/>
          </p:cNvSpPr>
          <p:nvPr>
            <p:ph type="body" orient="vert" idx="1"/>
          </p:nvPr>
        </p:nvSpPr>
        <p:spPr>
          <a:xfrm>
            <a:off x="457200" y="958756"/>
            <a:ext cx="6858000" cy="5184869"/>
          </a:xfrm>
        </p:spPr>
        <p:txBody>
          <a:bodyPr vert="eaVert"/>
          <a:lstStyle>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endParaRPr dirty="0"/>
          </a:p>
        </p:txBody>
      </p:sp>
      <p:sp>
        <p:nvSpPr>
          <p:cNvPr id="4" name="Date Placeholder 3"/>
          <p:cNvSpPr>
            <a:spLocks noGrp="1"/>
          </p:cNvSpPr>
          <p:nvPr>
            <p:ph type="dt" sz="half" idx="10"/>
          </p:nvPr>
        </p:nvSpPr>
        <p:spPr/>
        <p:txBody>
          <a:bodyPr/>
          <a:lstStyle/>
          <a:p>
            <a:fld id="{D728701E-CAF4-4159-9B3E-41C86DFFA30D}" type="datetimeFigureOut">
              <a:rPr lang="en-US" smtClean="0"/>
              <a:t>9/21/2022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62F1D00-BD13-4404-86B0-79703945A0A7}" type="slidenum">
              <a:rPr lang="en-US" smtClean="0"/>
              <a:t>‹N°›</a:t>
            </a:fld>
            <a:endParaRPr lang="en-US" dirty="0"/>
          </a:p>
        </p:txBody>
      </p:sp>
      <p:sp>
        <p:nvSpPr>
          <p:cNvPr id="9" name="TextBox 8"/>
          <p:cNvSpPr txBox="1"/>
          <p:nvPr/>
        </p:nvSpPr>
        <p:spPr>
          <a:xfrm rot="16200000">
            <a:off x="8593111" y="561668"/>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Alt.">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98474" y="134471"/>
            <a:ext cx="7556313" cy="995082"/>
          </a:xfrm>
        </p:spPr>
        <p:txBody>
          <a:bodyPr anchor="b" anchorCtr="0"/>
          <a:lstStyle/>
          <a:p>
            <a:r>
              <a:rPr lang="en-US"/>
              <a:t>Click to edit Master title style</a:t>
            </a:r>
            <a:endParaRPr/>
          </a:p>
        </p:txBody>
      </p:sp>
      <p:sp>
        <p:nvSpPr>
          <p:cNvPr id="3" name="Content Placeholder 2"/>
          <p:cNvSpPr>
            <a:spLocks noGrp="1"/>
          </p:cNvSpPr>
          <p:nvPr>
            <p:ph idx="1"/>
          </p:nvPr>
        </p:nvSpPr>
        <p:spPr/>
        <p:txBody>
          <a:bodyPr/>
          <a:lstStyle>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endParaRPr dirty="0"/>
          </a:p>
        </p:txBody>
      </p:sp>
      <p:sp>
        <p:nvSpPr>
          <p:cNvPr id="4" name="Date Placeholder 3"/>
          <p:cNvSpPr>
            <a:spLocks noGrp="1"/>
          </p:cNvSpPr>
          <p:nvPr>
            <p:ph type="dt" sz="half" idx="10"/>
          </p:nvPr>
        </p:nvSpPr>
        <p:spPr/>
        <p:txBody>
          <a:bodyPr/>
          <a:lstStyle/>
          <a:p>
            <a:fld id="{D728701E-CAF4-4159-9B3E-41C86DFFA30D}" type="datetimeFigureOut">
              <a:rPr lang="en-US" smtClean="0"/>
              <a:t>9/21/2022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62F1D00-BD13-4404-86B0-79703945A0A7}" type="slidenum">
              <a:rPr lang="en-US" smtClean="0"/>
              <a:t>‹N°›</a:t>
            </a:fld>
            <a:endParaRPr lang="en-US" dirty="0"/>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10" name="Text Placeholder 3"/>
          <p:cNvSpPr>
            <a:spLocks noGrp="1"/>
          </p:cNvSpPr>
          <p:nvPr>
            <p:ph type="body" sz="half" idx="2"/>
          </p:nvPr>
        </p:nvSpPr>
        <p:spPr>
          <a:xfrm>
            <a:off x="498518" y="1129553"/>
            <a:ext cx="7558960" cy="774700"/>
          </a:xfrm>
        </p:spPr>
        <p:txBody>
          <a:bodyPr vert="horz" lIns="91440" tIns="45720" rIns="91440" bIns="45720" rtlCol="0" anchor="t" anchorCtr="0">
            <a:noAutofit/>
          </a:bodyPr>
          <a:lstStyle>
            <a:lvl1pPr marL="0" indent="0">
              <a:buNone/>
              <a:defRPr kumimoji="0" sz="2400" b="0" i="0" u="none" strike="noStrike" kern="1200" cap="none" spc="0" normalizeH="0" baseline="0">
                <a:ln>
                  <a:noFill/>
                </a:ln>
                <a:solidFill>
                  <a:schemeClr val="accent3"/>
                </a:solidFill>
                <a:effectLst/>
                <a:uLnTx/>
                <a:uFillTx/>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2 Pictures">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dirty="0"/>
          </a:p>
        </p:txBody>
      </p:sp>
      <p:sp>
        <p:nvSpPr>
          <p:cNvPr id="4" name="Date Placeholder 3"/>
          <p:cNvSpPr>
            <a:spLocks noGrp="1"/>
          </p:cNvSpPr>
          <p:nvPr>
            <p:ph type="dt" sz="half" idx="10"/>
          </p:nvPr>
        </p:nvSpPr>
        <p:spPr>
          <a:xfrm>
            <a:off x="4800600" y="6425640"/>
            <a:ext cx="1232647" cy="365125"/>
          </a:xfrm>
        </p:spPr>
        <p:txBody>
          <a:bodyPr/>
          <a:lstStyle>
            <a:lvl1pPr algn="l">
              <a:defRPr/>
            </a:lvl1pPr>
          </a:lstStyle>
          <a:p>
            <a:fld id="{D728701E-CAF4-4159-9B3E-41C86DFFA30D}" type="datetimeFigureOut">
              <a:rPr lang="en-US" smtClean="0"/>
              <a:t>9/21/2022</a:t>
            </a:fld>
            <a:endParaRPr lang="en-US" dirty="0"/>
          </a:p>
        </p:txBody>
      </p:sp>
      <p:sp>
        <p:nvSpPr>
          <p:cNvPr id="5" name="Footer Placeholder 4"/>
          <p:cNvSpPr>
            <a:spLocks noGrp="1"/>
          </p:cNvSpPr>
          <p:nvPr>
            <p:ph type="ftr" sz="quarter" idx="11"/>
          </p:nvPr>
        </p:nvSpPr>
        <p:spPr>
          <a:xfrm>
            <a:off x="6311153" y="6425640"/>
            <a:ext cx="2617694" cy="365125"/>
          </a:xfrm>
        </p:spPr>
        <p:txBody>
          <a:bodyPr/>
          <a:lstStyle>
            <a:lvl1pPr algn="r">
              <a:defRPr/>
            </a:lvl1pPr>
          </a:lstStyle>
          <a:p>
            <a:endParaRPr lang="en-US" dirty="0"/>
          </a:p>
        </p:txBody>
      </p:sp>
      <p:sp>
        <p:nvSpPr>
          <p:cNvPr id="7" name="Rectangle 6"/>
          <p:cNvSpPr/>
          <p:nvPr/>
        </p:nvSpPr>
        <p:spPr>
          <a:xfrm>
            <a:off x="282575" y="228600"/>
            <a:ext cx="4235450"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4388" y="237744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Picture Placeholder 12"/>
          <p:cNvSpPr>
            <a:spLocks noGrp="1"/>
          </p:cNvSpPr>
          <p:nvPr>
            <p:ph type="pic" sz="quarter" idx="12"/>
          </p:nvPr>
        </p:nvSpPr>
        <p:spPr>
          <a:xfrm>
            <a:off x="4624388" y="228600"/>
            <a:ext cx="2057400" cy="2039112"/>
          </a:xfrm>
        </p:spPr>
        <p:txBody>
          <a:bodyPr/>
          <a:lstStyle>
            <a:lvl1pPr>
              <a:buNone/>
              <a:defRPr/>
            </a:lvl1pPr>
          </a:lstStyle>
          <a:p>
            <a:r>
              <a:rPr lang="en-US" dirty="0"/>
              <a:t>Click icon to add picture</a:t>
            </a:r>
            <a:endParaRPr dirty="0"/>
          </a:p>
        </p:txBody>
      </p:sp>
      <p:sp>
        <p:nvSpPr>
          <p:cNvPr id="14" name="Picture Placeholder 12"/>
          <p:cNvSpPr>
            <a:spLocks noGrp="1"/>
          </p:cNvSpPr>
          <p:nvPr>
            <p:ph type="pic" sz="quarter" idx="13"/>
          </p:nvPr>
        </p:nvSpPr>
        <p:spPr>
          <a:xfrm>
            <a:off x="6802438" y="2377440"/>
            <a:ext cx="2057400" cy="2039112"/>
          </a:xfrm>
        </p:spPr>
        <p:txBody>
          <a:bodyPr/>
          <a:lstStyle>
            <a:lvl1pPr>
              <a:buNone/>
              <a:defRPr/>
            </a:lvl1pPr>
          </a:lstStyle>
          <a:p>
            <a:r>
              <a:rPr lang="en-US" dirty="0"/>
              <a:t>Click icon to add picture</a:t>
            </a:r>
            <a:endParaRPr dirty="0"/>
          </a:p>
        </p:txBody>
      </p:sp>
      <p:sp>
        <p:nvSpPr>
          <p:cNvPr id="16" name="Text Placeholder 3"/>
          <p:cNvSpPr>
            <a:spLocks noGrp="1"/>
          </p:cNvSpPr>
          <p:nvPr>
            <p:ph type="body" sz="half" idx="2"/>
          </p:nvPr>
        </p:nvSpPr>
        <p:spPr>
          <a:xfrm>
            <a:off x="857250" y="1779494"/>
            <a:ext cx="3086100" cy="2040905"/>
          </a:xfrm>
        </p:spPr>
        <p:txBody>
          <a:bodyPr lIns="45720" tIns="45720" rIns="45720" anchor="t">
            <a:noAutofit/>
          </a:bodyPr>
          <a:lstStyle>
            <a:lvl1pPr marL="0" indent="0" algn="ctr">
              <a:spcBef>
                <a:spcPts val="600"/>
              </a:spcBef>
              <a:buNone/>
              <a:defRPr sz="4600">
                <a:solidFill>
                  <a:schemeClr val="bg1"/>
                </a:solidFill>
              </a:defRPr>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15" name="TextBox 14"/>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658907" y="228600"/>
            <a:ext cx="820093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2286000" y="3124200"/>
            <a:ext cx="5638800" cy="1362075"/>
          </a:xfrm>
        </p:spPr>
        <p:txBody>
          <a:bodyPr anchor="b" anchorCtr="0">
            <a:normAutofit/>
          </a:bodyPr>
          <a:lstStyle>
            <a:lvl1pPr algn="l">
              <a:defRPr sz="3200" b="0" cap="none" baseline="0">
                <a:solidFill>
                  <a:schemeClr val="bg1"/>
                </a:solidFill>
              </a:defRPr>
            </a:lvl1pPr>
          </a:lstStyle>
          <a:p>
            <a:r>
              <a:rPr lang="en-US"/>
              <a:t>Click to edit Master title style</a:t>
            </a:r>
            <a:endParaRPr/>
          </a:p>
        </p:txBody>
      </p:sp>
      <p:sp>
        <p:nvSpPr>
          <p:cNvPr id="3" name="Text Placeholder 2"/>
          <p:cNvSpPr>
            <a:spLocks noGrp="1"/>
          </p:cNvSpPr>
          <p:nvPr>
            <p:ph type="body" idx="1"/>
          </p:nvPr>
        </p:nvSpPr>
        <p:spPr>
          <a:xfrm>
            <a:off x="2286000" y="4495800"/>
            <a:ext cx="5638800" cy="1500187"/>
          </a:xfrm>
        </p:spPr>
        <p:txBody>
          <a:bodyPr anchor="t" anchorCtr="0">
            <a:normAutofit/>
          </a:bodyPr>
          <a:lstStyle>
            <a:lvl1pPr marL="0" indent="0">
              <a:spcBef>
                <a:spcPts val="300"/>
              </a:spcBef>
              <a:buNone/>
              <a:defRPr sz="1400" cap="none"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58906" y="6248774"/>
            <a:ext cx="1474694" cy="365125"/>
          </a:xfrm>
        </p:spPr>
        <p:txBody>
          <a:bodyPr/>
          <a:lstStyle>
            <a:lvl1pPr algn="l">
              <a:defRPr>
                <a:solidFill>
                  <a:schemeClr val="bg1"/>
                </a:solidFill>
              </a:defRPr>
            </a:lvl1pPr>
          </a:lstStyle>
          <a:p>
            <a:fld id="{D728701E-CAF4-4159-9B3E-41C86DFFA30D}" type="datetimeFigureOut">
              <a:rPr lang="en-US" smtClean="0"/>
              <a:t>9/21/2022</a:t>
            </a:fld>
            <a:endParaRPr lang="en-US" dirty="0"/>
          </a:p>
        </p:txBody>
      </p:sp>
      <p:sp>
        <p:nvSpPr>
          <p:cNvPr id="5" name="Footer Placeholder 4"/>
          <p:cNvSpPr>
            <a:spLocks noGrp="1"/>
          </p:cNvSpPr>
          <p:nvPr>
            <p:ph type="ftr" sz="quarter" idx="11"/>
          </p:nvPr>
        </p:nvSpPr>
        <p:spPr>
          <a:xfrm>
            <a:off x="2286000" y="6248774"/>
            <a:ext cx="5638800" cy="365125"/>
          </a:xfrm>
        </p:spPr>
        <p:txBody>
          <a:bodyPr/>
          <a:lstStyle>
            <a:lvl1pPr>
              <a:defRPr>
                <a:solidFill>
                  <a:schemeClr val="bg1"/>
                </a:solidFill>
              </a:defRPr>
            </a:lvl1pPr>
          </a:lstStyle>
          <a:p>
            <a:endParaRPr lang="en-US" dirty="0"/>
          </a:p>
        </p:txBody>
      </p:sp>
      <p:sp>
        <p:nvSpPr>
          <p:cNvPr id="6" name="Slide Number Placeholder 5"/>
          <p:cNvSpPr>
            <a:spLocks noGrp="1"/>
          </p:cNvSpPr>
          <p:nvPr>
            <p:ph type="sldNum" sz="quarter" idx="12"/>
          </p:nvPr>
        </p:nvSpPr>
        <p:spPr>
          <a:xfrm>
            <a:off x="8305800" y="6248774"/>
            <a:ext cx="554038" cy="365125"/>
          </a:xfrm>
        </p:spPr>
        <p:txBody>
          <a:bodyPr/>
          <a:lstStyle/>
          <a:p>
            <a:fld id="{162F1D00-BD13-4404-86B0-79703945A0A7}" type="slidenum">
              <a:rPr lang="en-US" smtClean="0"/>
              <a:t>‹N°›</a:t>
            </a:fld>
            <a:endParaRPr lang="en-US" dirty="0"/>
          </a:p>
        </p:txBody>
      </p:sp>
      <p:sp>
        <p:nvSpPr>
          <p:cNvPr id="8" name="TextBox 7"/>
          <p:cNvSpPr txBox="1"/>
          <p:nvPr/>
        </p:nvSpPr>
        <p:spPr>
          <a:xfrm>
            <a:off x="2003612" y="3110754"/>
            <a:ext cx="260909" cy="615553"/>
          </a:xfrm>
          <a:prstGeom prst="rect">
            <a:avLst/>
          </a:prstGeom>
          <a:noFill/>
        </p:spPr>
        <p:txBody>
          <a:bodyPr wrap="square" lIns="0" tIns="0" rIns="0" bIns="0" rtlCol="0">
            <a:spAutoFit/>
          </a:bodyPr>
          <a:lstStyle/>
          <a:p>
            <a:r>
              <a:rPr sz="4000" b="1">
                <a:solidFill>
                  <a:schemeClr val="accent1">
                    <a:lumMod val="60000"/>
                    <a:lumOff val="40000"/>
                  </a:schemeClr>
                </a:solidFill>
              </a:rPr>
              <a:t>+</a:t>
            </a:r>
          </a:p>
        </p:txBody>
      </p:sp>
      <p:sp>
        <p:nvSpPr>
          <p:cNvPr id="9" name="Rectangle 8"/>
          <p:cNvSpPr/>
          <p:nvPr/>
        </p:nvSpPr>
        <p:spPr>
          <a:xfrm>
            <a:off x="285750" y="228600"/>
            <a:ext cx="212725" cy="634523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11" name="Rectangle 10"/>
          <p:cNvSpPr/>
          <p:nvPr/>
        </p:nvSpPr>
        <p:spPr>
          <a:xfrm>
            <a:off x="8210550" y="282574"/>
            <a:ext cx="64209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8068235" y="282574"/>
            <a:ext cx="9144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endParaRPr dirty="0"/>
          </a:p>
        </p:txBody>
      </p:sp>
      <p:sp>
        <p:nvSpPr>
          <p:cNvPr id="4" name="Content Placeholder 3"/>
          <p:cNvSpPr>
            <a:spLocks noGrp="1"/>
          </p:cNvSpPr>
          <p:nvPr>
            <p:ph sz="half" idx="2"/>
          </p:nvPr>
        </p:nvSpPr>
        <p:spPr>
          <a:xfrm>
            <a:off x="439987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endParaRPr dirty="0"/>
          </a:p>
        </p:txBody>
      </p:sp>
      <p:sp>
        <p:nvSpPr>
          <p:cNvPr id="5" name="Date Placeholder 4"/>
          <p:cNvSpPr>
            <a:spLocks noGrp="1"/>
          </p:cNvSpPr>
          <p:nvPr>
            <p:ph type="dt" sz="half" idx="10"/>
          </p:nvPr>
        </p:nvSpPr>
        <p:spPr/>
        <p:txBody>
          <a:bodyPr/>
          <a:lstStyle/>
          <a:p>
            <a:fld id="{D728701E-CAF4-4159-9B3E-41C86DFFA30D}" type="datetimeFigureOut">
              <a:rPr lang="en-US" smtClean="0"/>
              <a:t>9/21/2022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62F1D00-BD13-4404-86B0-79703945A0A7}" type="slidenum">
              <a:rPr lang="en-US" smtClean="0"/>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Rectangle 9"/>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TextBox 11"/>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4" name="Content Placeholder 3"/>
          <p:cNvSpPr>
            <a:spLocks noGrp="1"/>
          </p:cNvSpPr>
          <p:nvPr>
            <p:ph sz="half" idx="2"/>
          </p:nvPr>
        </p:nvSpPr>
        <p:spPr>
          <a:xfrm>
            <a:off x="497541"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endParaRPr dirty="0"/>
          </a:p>
        </p:txBody>
      </p:sp>
      <p:sp>
        <p:nvSpPr>
          <p:cNvPr id="6" name="Content Placeholder 5"/>
          <p:cNvSpPr>
            <a:spLocks noGrp="1"/>
          </p:cNvSpPr>
          <p:nvPr>
            <p:ph sz="quarter" idx="4"/>
          </p:nvPr>
        </p:nvSpPr>
        <p:spPr>
          <a:xfrm>
            <a:off x="4399878"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endParaRPr dirty="0"/>
          </a:p>
        </p:txBody>
      </p:sp>
      <p:sp>
        <p:nvSpPr>
          <p:cNvPr id="7" name="Date Placeholder 6"/>
          <p:cNvSpPr>
            <a:spLocks noGrp="1"/>
          </p:cNvSpPr>
          <p:nvPr>
            <p:ph type="dt" sz="half" idx="10"/>
          </p:nvPr>
        </p:nvSpPr>
        <p:spPr/>
        <p:txBody>
          <a:bodyPr/>
          <a:lstStyle/>
          <a:p>
            <a:fld id="{D728701E-CAF4-4159-9B3E-41C86DFFA30D}" type="datetimeFigureOut">
              <a:rPr lang="en-US" smtClean="0"/>
              <a:t>9/21/2022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62F1D00-BD13-4404-86B0-79703945A0A7}" type="slidenum">
              <a:rPr lang="en-US" smtClean="0"/>
              <a:t>‹N°›</a:t>
            </a:fld>
            <a:endParaRPr lang="en-US" dirty="0"/>
          </a:p>
        </p:txBody>
      </p:sp>
      <p:sp>
        <p:nvSpPr>
          <p:cNvPr id="3" name="Text Placeholder 2"/>
          <p:cNvSpPr>
            <a:spLocks noGrp="1"/>
          </p:cNvSpPr>
          <p:nvPr>
            <p:ph type="body" idx="1"/>
          </p:nvPr>
        </p:nvSpPr>
        <p:spPr>
          <a:xfrm>
            <a:off x="497541" y="2070847"/>
            <a:ext cx="3657600" cy="322729"/>
          </a:xfrm>
          <a:prstGeom prst="rect">
            <a:avLst/>
          </a:prstGeom>
          <a:solidFill>
            <a:schemeClr val="accent3"/>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5" name="Text Placeholder 4"/>
          <p:cNvSpPr>
            <a:spLocks noGrp="1"/>
          </p:cNvSpPr>
          <p:nvPr>
            <p:ph type="body" sz="quarter" idx="3"/>
          </p:nvPr>
        </p:nvSpPr>
        <p:spPr>
          <a:xfrm>
            <a:off x="4399878" y="2070847"/>
            <a:ext cx="3657600" cy="322729"/>
          </a:xfrm>
          <a:prstGeom prst="rect">
            <a:avLst/>
          </a:prstGeom>
          <a:solidFill>
            <a:schemeClr val="accent3">
              <a:lumMod val="60000"/>
              <a:lumOff val="40000"/>
            </a:schemeClr>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498517" y="1985963"/>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endParaRPr dirty="0"/>
          </a:p>
        </p:txBody>
      </p:sp>
      <p:sp>
        <p:nvSpPr>
          <p:cNvPr id="5" name="Date Placeholder 4"/>
          <p:cNvSpPr>
            <a:spLocks noGrp="1"/>
          </p:cNvSpPr>
          <p:nvPr>
            <p:ph type="dt" sz="half" idx="10"/>
          </p:nvPr>
        </p:nvSpPr>
        <p:spPr/>
        <p:txBody>
          <a:bodyPr/>
          <a:lstStyle/>
          <a:p>
            <a:fld id="{D728701E-CAF4-4159-9B3E-41C86DFFA30D}" type="datetimeFigureOut">
              <a:rPr lang="en-US" smtClean="0"/>
              <a:t>9/21/2022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3" name="Content Placeholder 2"/>
          <p:cNvSpPr>
            <a:spLocks noGrp="1"/>
          </p:cNvSpPr>
          <p:nvPr>
            <p:ph sz="half" idx="14"/>
          </p:nvPr>
        </p:nvSpPr>
        <p:spPr>
          <a:xfrm>
            <a:off x="498517" y="4164965"/>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endParaRPr dirty="0"/>
          </a:p>
        </p:txBody>
      </p:sp>
      <p:sp>
        <p:nvSpPr>
          <p:cNvPr id="14" name="Rectangle 13"/>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5" name="Slide Number Placeholder 6"/>
          <p:cNvSpPr>
            <a:spLocks noGrp="1"/>
          </p:cNvSpPr>
          <p:nvPr>
            <p:ph type="sldNum" sz="quarter" idx="12"/>
          </p:nvPr>
        </p:nvSpPr>
        <p:spPr>
          <a:xfrm>
            <a:off x="8305800" y="242234"/>
            <a:ext cx="554038" cy="365125"/>
          </a:xfrm>
        </p:spPr>
        <p:txBody>
          <a:bodyPr/>
          <a:lstStyle/>
          <a:p>
            <a:fld id="{162F1D00-BD13-4404-86B0-79703945A0A7}" type="slidenum">
              <a:rPr lang="en-US" smtClean="0"/>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8" name="Rectangle 7"/>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endParaRPr dirty="0"/>
          </a:p>
        </p:txBody>
      </p:sp>
      <p:sp>
        <p:nvSpPr>
          <p:cNvPr id="5" name="Date Placeholder 4"/>
          <p:cNvSpPr>
            <a:spLocks noGrp="1"/>
          </p:cNvSpPr>
          <p:nvPr>
            <p:ph type="dt" sz="half" idx="10"/>
          </p:nvPr>
        </p:nvSpPr>
        <p:spPr/>
        <p:txBody>
          <a:bodyPr/>
          <a:lstStyle/>
          <a:p>
            <a:fld id="{D728701E-CAF4-4159-9B3E-41C86DFFA30D}" type="datetimeFigureOut">
              <a:rPr lang="en-US" smtClean="0"/>
              <a:t>9/21/2022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62F1D00-BD13-4404-86B0-79703945A0A7}" type="slidenum">
              <a:rPr lang="en-US" smtClean="0"/>
              <a:t>‹N°›</a:t>
            </a:fld>
            <a:endParaRPr lang="en-US" dirty="0"/>
          </a:p>
        </p:txBody>
      </p:sp>
      <p:sp>
        <p:nvSpPr>
          <p:cNvPr id="11" name="Content Placeholder 2"/>
          <p:cNvSpPr>
            <a:spLocks noGrp="1"/>
          </p:cNvSpPr>
          <p:nvPr>
            <p:ph sz="half" idx="15"/>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endParaRPr dirty="0"/>
          </a:p>
        </p:txBody>
      </p:sp>
      <p:sp>
        <p:nvSpPr>
          <p:cNvPr id="13"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8474" y="484094"/>
            <a:ext cx="7556313" cy="1116106"/>
          </a:xfrm>
          <a:prstGeom prst="rect">
            <a:avLst/>
          </a:prstGeom>
        </p:spPr>
        <p:txBody>
          <a:bodyPr vert="horz" lIns="91440" tIns="45720" rIns="91440" bIns="45720" rtlCol="0" anchor="t" anchorCtr="0">
            <a:noAutofit/>
          </a:bodyPr>
          <a:lstStyle/>
          <a:p>
            <a:r>
              <a:rPr lang="en-US"/>
              <a:t>Click to edit Master title style</a:t>
            </a:r>
            <a:endParaRPr/>
          </a:p>
        </p:txBody>
      </p:sp>
      <p:sp>
        <p:nvSpPr>
          <p:cNvPr id="3" name="Text Placeholder 2"/>
          <p:cNvSpPr>
            <a:spLocks noGrp="1"/>
          </p:cNvSpPr>
          <p:nvPr>
            <p:ph type="body" idx="1"/>
          </p:nvPr>
        </p:nvSpPr>
        <p:spPr>
          <a:xfrm>
            <a:off x="498474" y="1981200"/>
            <a:ext cx="7556313" cy="4144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endParaRPr dirty="0"/>
          </a:p>
        </p:txBody>
      </p:sp>
      <p:sp>
        <p:nvSpPr>
          <p:cNvPr id="4" name="Date Placeholder 3"/>
          <p:cNvSpPr>
            <a:spLocks noGrp="1"/>
          </p:cNvSpPr>
          <p:nvPr>
            <p:ph type="dt" sz="half" idx="2"/>
          </p:nvPr>
        </p:nvSpPr>
        <p:spPr>
          <a:xfrm>
            <a:off x="6795247" y="6423585"/>
            <a:ext cx="2133600" cy="365125"/>
          </a:xfrm>
          <a:prstGeom prst="rect">
            <a:avLst/>
          </a:prstGeom>
        </p:spPr>
        <p:txBody>
          <a:bodyPr vert="horz" lIns="91440" tIns="45720" rIns="91440" bIns="45720" rtlCol="0" anchor="ctr"/>
          <a:lstStyle>
            <a:lvl1pPr algn="r">
              <a:defRPr sz="1100">
                <a:solidFill>
                  <a:schemeClr val="tx1">
                    <a:lumMod val="65000"/>
                    <a:lumOff val="35000"/>
                  </a:schemeClr>
                </a:solidFill>
              </a:defRPr>
            </a:lvl1pPr>
          </a:lstStyle>
          <a:p>
            <a:fld id="{D728701E-CAF4-4159-9B3E-41C86DFFA30D}" type="datetimeFigureOut">
              <a:rPr lang="en-US" smtClean="0"/>
              <a:t>9/21/2022</a:t>
            </a:fld>
            <a:endParaRPr lang="en-US" dirty="0"/>
          </a:p>
        </p:txBody>
      </p:sp>
      <p:sp>
        <p:nvSpPr>
          <p:cNvPr id="5" name="Footer Placeholder 4"/>
          <p:cNvSpPr>
            <a:spLocks noGrp="1"/>
          </p:cNvSpPr>
          <p:nvPr>
            <p:ph type="ftr" sz="quarter" idx="3"/>
          </p:nvPr>
        </p:nvSpPr>
        <p:spPr>
          <a:xfrm>
            <a:off x="201706" y="6423585"/>
            <a:ext cx="6122894"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endParaRPr lang="en-US" dirty="0"/>
          </a:p>
        </p:txBody>
      </p:sp>
      <p:sp>
        <p:nvSpPr>
          <p:cNvPr id="6" name="Slide Number Placeholder 5"/>
          <p:cNvSpPr>
            <a:spLocks noGrp="1"/>
          </p:cNvSpPr>
          <p:nvPr>
            <p:ph type="sldNum" sz="quarter" idx="4"/>
          </p:nvPr>
        </p:nvSpPr>
        <p:spPr>
          <a:xfrm>
            <a:off x="8305800" y="242234"/>
            <a:ext cx="554038" cy="365125"/>
          </a:xfrm>
          <a:prstGeom prst="rect">
            <a:avLst/>
          </a:prstGeom>
        </p:spPr>
        <p:txBody>
          <a:bodyPr vert="horz" lIns="91440" tIns="45720" rIns="91440" bIns="45720" rtlCol="0" anchor="ctr"/>
          <a:lstStyle>
            <a:lvl1pPr algn="r">
              <a:defRPr sz="1400">
                <a:solidFill>
                  <a:schemeClr val="bg1"/>
                </a:solidFill>
              </a:defRPr>
            </a:lvl1pPr>
          </a:lstStyle>
          <a:p>
            <a:fld id="{162F1D00-BD13-4404-86B0-79703945A0A7}" type="slidenum">
              <a:rPr lang="en-US" smtClean="0"/>
              <a:t>‹N°›</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Lst>
  <p:txStyles>
    <p:titleStyle>
      <a:lvl1pPr algn="l" defTabSz="914400" rtl="0" eaLnBrk="1" latinLnBrk="0" hangingPunct="1">
        <a:spcBef>
          <a:spcPct val="0"/>
        </a:spcBef>
        <a:buNone/>
        <a:defRPr sz="3600" b="0" kern="1200">
          <a:solidFill>
            <a:schemeClr val="accent1"/>
          </a:solidFill>
          <a:latin typeface="+mj-lt"/>
          <a:ea typeface="+mj-ea"/>
          <a:cs typeface="+mj-cs"/>
        </a:defRPr>
      </a:lvl1pPr>
    </p:titleStyle>
    <p:body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3925229" y="4624668"/>
            <a:ext cx="4913971" cy="933450"/>
          </a:xfrm>
        </p:spPr>
        <p:txBody>
          <a:bodyPr/>
          <a:lstStyle/>
          <a:p>
            <a:r>
              <a:rPr lang="fr-FR" b="1" dirty="0"/>
              <a:t>COVID-19 et AT/MP</a:t>
            </a:r>
          </a:p>
        </p:txBody>
      </p:sp>
      <p:sp>
        <p:nvSpPr>
          <p:cNvPr id="3" name="Sous-titre 2"/>
          <p:cNvSpPr>
            <a:spLocks noGrp="1"/>
          </p:cNvSpPr>
          <p:nvPr>
            <p:ph type="subTitle" idx="1"/>
          </p:nvPr>
        </p:nvSpPr>
        <p:spPr>
          <a:xfrm>
            <a:off x="3925229" y="5562600"/>
            <a:ext cx="4913971" cy="1071042"/>
          </a:xfrm>
        </p:spPr>
        <p:txBody>
          <a:bodyPr>
            <a:normAutofit/>
          </a:bodyPr>
          <a:lstStyle/>
          <a:p>
            <a:r>
              <a:rPr lang="fr-FR" b="1" dirty="0">
                <a:solidFill>
                  <a:schemeClr val="accent2"/>
                </a:solidFill>
              </a:rPr>
              <a:t>M2 DROIT DROIT DU TRAVAIL ET DE LA PROTECTION SOCIALE	 </a:t>
            </a:r>
          </a:p>
          <a:p>
            <a:r>
              <a:rPr lang="fr-FR" b="1" dirty="0">
                <a:solidFill>
                  <a:schemeClr val="accent2"/>
                </a:solidFill>
              </a:rPr>
              <a:t>Année universitaire 2022-2023</a:t>
            </a:r>
          </a:p>
          <a:p>
            <a:endParaRPr lang="fr-FR" dirty="0">
              <a:solidFill>
                <a:schemeClr val="accent2"/>
              </a:solidFill>
            </a:endParaRPr>
          </a:p>
          <a:p>
            <a:r>
              <a:rPr lang="fr-FR" dirty="0">
                <a:solidFill>
                  <a:schemeClr val="accent2"/>
                </a:solidFill>
              </a:rPr>
              <a:t>Maryse BADEL,  Professeur à l’Université de Bordeaux</a:t>
            </a:r>
          </a:p>
          <a:p>
            <a:pPr algn="r"/>
            <a:endParaRPr lang="fr-FR" dirty="0"/>
          </a:p>
        </p:txBody>
      </p:sp>
      <p:sp>
        <p:nvSpPr>
          <p:cNvPr id="5" name="ZoneTexte 4"/>
          <p:cNvSpPr txBox="1"/>
          <p:nvPr/>
        </p:nvSpPr>
        <p:spPr>
          <a:xfrm>
            <a:off x="4218609" y="5080000"/>
            <a:ext cx="184666" cy="369332"/>
          </a:xfrm>
          <a:prstGeom prst="rect">
            <a:avLst/>
          </a:prstGeom>
          <a:noFill/>
        </p:spPr>
        <p:txBody>
          <a:bodyPr wrap="none" rtlCol="0">
            <a:spAutoFit/>
          </a:bodyPr>
          <a:lstStyle/>
          <a:p>
            <a:endParaRPr lang="fr-FR" dirty="0"/>
          </a:p>
        </p:txBody>
      </p:sp>
    </p:spTree>
    <p:extLst>
      <p:ext uri="{BB962C8B-B14F-4D97-AF65-F5344CB8AC3E}">
        <p14:creationId xmlns:p14="http://schemas.microsoft.com/office/powerpoint/2010/main" val="9745682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La voie de la maladie professionnelle</a:t>
            </a:r>
          </a:p>
        </p:txBody>
      </p:sp>
      <p:sp>
        <p:nvSpPr>
          <p:cNvPr id="3" name="Espace réservé du contenu 2"/>
          <p:cNvSpPr>
            <a:spLocks noGrp="1"/>
          </p:cNvSpPr>
          <p:nvPr>
            <p:ph idx="1"/>
          </p:nvPr>
        </p:nvSpPr>
        <p:spPr>
          <a:xfrm>
            <a:off x="498474" y="1981200"/>
            <a:ext cx="7556313" cy="4746909"/>
          </a:xfrm>
        </p:spPr>
        <p:txBody>
          <a:bodyPr>
            <a:normAutofit fontScale="85000" lnSpcReduction="10000"/>
          </a:bodyPr>
          <a:lstStyle/>
          <a:p>
            <a:r>
              <a:rPr lang="fr-FR" dirty="0"/>
              <a:t>Malade atteint de la maladie répertoriée sans remplir les autres conditions du tableau</a:t>
            </a:r>
          </a:p>
          <a:p>
            <a:pPr lvl="1"/>
            <a:r>
              <a:rPr lang="fr-FR" dirty="0"/>
              <a:t>CSS, art. L461-1, al. 3 : preuve qu’elle est </a:t>
            </a:r>
            <a:r>
              <a:rPr lang="fr-FR" i="1" dirty="0"/>
              <a:t>« directement causée par [son] travail habituel »</a:t>
            </a:r>
            <a:r>
              <a:rPr lang="fr-FR" dirty="0"/>
              <a:t> </a:t>
            </a:r>
          </a:p>
          <a:p>
            <a:r>
              <a:rPr lang="fr-FR" dirty="0"/>
              <a:t>Malade atteint d’une maladie autre que celle répertoriée liée au SARS CoV2</a:t>
            </a:r>
          </a:p>
          <a:p>
            <a:pPr lvl="1"/>
            <a:r>
              <a:rPr lang="fr-FR" dirty="0"/>
              <a:t>CSS, art. L461-1, al.4 : preuve qu’elle est </a:t>
            </a:r>
            <a:r>
              <a:rPr lang="fr-FR" i="1" dirty="0"/>
              <a:t>« essentiellement et directement causée » </a:t>
            </a:r>
            <a:r>
              <a:rPr lang="fr-FR" dirty="0"/>
              <a:t>par son</a:t>
            </a:r>
            <a:r>
              <a:rPr lang="fr-FR" i="1" dirty="0"/>
              <a:t> « travail habituel »</a:t>
            </a:r>
          </a:p>
          <a:p>
            <a:pPr lvl="1"/>
            <a:r>
              <a:rPr lang="fr-FR" dirty="0"/>
              <a:t>+ taux d’incapacité permanente d’au moins 25% - ou décès quand la demande émane des ayants droit </a:t>
            </a:r>
          </a:p>
          <a:p>
            <a:pPr lvl="1"/>
            <a:r>
              <a:rPr lang="fr-FR" dirty="0"/>
              <a:t>PB : les données scientifiques actuelles montrent que les suites du Covid-19 sont d’une sévérité très variable ; taux de 25% très exigeant ; décès : 0,5 à 1% des personnes infectées pendant la période « dure » de la pandémie</a:t>
            </a:r>
          </a:p>
          <a:p>
            <a:r>
              <a:rPr lang="fr-FR" dirty="0"/>
              <a:t>Procédure devant la C2RMP</a:t>
            </a:r>
          </a:p>
          <a:p>
            <a:pPr lvl="1"/>
            <a:r>
              <a:rPr lang="fr-FR" dirty="0"/>
              <a:t>Procédure aménagée d’instruction des demandes de reconnaissance liées au Covid-19</a:t>
            </a:r>
          </a:p>
          <a:p>
            <a:pPr lvl="1"/>
            <a:r>
              <a:rPr lang="fr-FR" dirty="0"/>
              <a:t>Comité régional unique à la composition allégée pour une instruction plus rapide des dossiers</a:t>
            </a:r>
          </a:p>
        </p:txBody>
      </p:sp>
    </p:spTree>
    <p:extLst>
      <p:ext uri="{BB962C8B-B14F-4D97-AF65-F5344CB8AC3E}">
        <p14:creationId xmlns:p14="http://schemas.microsoft.com/office/powerpoint/2010/main" val="24807486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La voie de la maladie professionnelle</a:t>
            </a:r>
          </a:p>
        </p:txBody>
      </p:sp>
      <p:pic>
        <p:nvPicPr>
          <p:cNvPr id="6" name="Espace réservé du contenu 5"/>
          <p:cNvPicPr>
            <a:picLocks noGrp="1" noChangeAspect="1"/>
          </p:cNvPicPr>
          <p:nvPr>
            <p:ph idx="1"/>
          </p:nvPr>
        </p:nvPicPr>
        <p:blipFill>
          <a:blip r:embed="rId2"/>
          <a:srcRect t="-30220" b="-30220"/>
          <a:stretch>
            <a:fillRect/>
          </a:stretch>
        </p:blipFill>
        <p:spPr>
          <a:xfrm>
            <a:off x="78674" y="1406499"/>
            <a:ext cx="9012498" cy="4943743"/>
          </a:xfrm>
        </p:spPr>
      </p:pic>
    </p:spTree>
    <p:extLst>
      <p:ext uri="{BB962C8B-B14F-4D97-AF65-F5344CB8AC3E}">
        <p14:creationId xmlns:p14="http://schemas.microsoft.com/office/powerpoint/2010/main" val="218985971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La voie de la maladie professionnelle</a:t>
            </a:r>
          </a:p>
        </p:txBody>
      </p:sp>
      <p:sp>
        <p:nvSpPr>
          <p:cNvPr id="3" name="Espace réservé du contenu 2"/>
          <p:cNvSpPr>
            <a:spLocks noGrp="1"/>
          </p:cNvSpPr>
          <p:nvPr>
            <p:ph idx="1"/>
          </p:nvPr>
        </p:nvSpPr>
        <p:spPr>
          <a:xfrm>
            <a:off x="498474" y="1981200"/>
            <a:ext cx="7556313" cy="4711262"/>
          </a:xfrm>
        </p:spPr>
        <p:txBody>
          <a:bodyPr>
            <a:normAutofit lnSpcReduction="10000"/>
          </a:bodyPr>
          <a:lstStyle/>
          <a:p>
            <a:r>
              <a:rPr lang="fr-FR" dirty="0"/>
              <a:t>Tableaux intéressent aussi les maladies liées au travail des fonctionnaires : transposés depuis l’ordonnance du 19 janvier 2017</a:t>
            </a:r>
          </a:p>
          <a:p>
            <a:r>
              <a:rPr lang="fr-FR" dirty="0"/>
              <a:t>Hors tableau : </a:t>
            </a:r>
          </a:p>
          <a:p>
            <a:pPr lvl="1"/>
            <a:r>
              <a:rPr lang="fr-FR" dirty="0"/>
              <a:t>La maladie est </a:t>
            </a:r>
            <a:r>
              <a:rPr lang="fr-FR"/>
              <a:t>reconnue </a:t>
            </a:r>
            <a:r>
              <a:rPr lang="fr-FR" i="1"/>
              <a:t>imputable </a:t>
            </a:r>
            <a:r>
              <a:rPr lang="fr-FR" i="1" dirty="0"/>
              <a:t>au service</a:t>
            </a:r>
            <a:r>
              <a:rPr lang="fr-FR" dirty="0"/>
              <a:t> à condition qu’elle soit contractée en service et que soit établi le caractère direct et essentiel du lien entre l’affection et l’exercice des fonctions </a:t>
            </a:r>
          </a:p>
          <a:p>
            <a:pPr lvl="1"/>
            <a:r>
              <a:rPr lang="fr-FR" dirty="0"/>
              <a:t>L’activité n’a pas à être la cause exclusive de la maladie mais elle doit être sa cause déterminante (CE 15 déc. 2014, n°368088 ; CE 13 mars 2019, n°407795 )</a:t>
            </a:r>
          </a:p>
          <a:p>
            <a:pPr lvl="1"/>
            <a:r>
              <a:rPr lang="fr-FR" dirty="0"/>
              <a:t>+ incapacité permanente de 25% ou décès (exigence introduite en 2017)</a:t>
            </a:r>
          </a:p>
          <a:p>
            <a:pPr lvl="1"/>
            <a:r>
              <a:rPr lang="fr-FR" dirty="0"/>
              <a:t>Affaire </a:t>
            </a:r>
            <a:r>
              <a:rPr lang="fr-FR" dirty="0" err="1"/>
              <a:t>Petrellis</a:t>
            </a:r>
            <a:r>
              <a:rPr lang="fr-FR" dirty="0"/>
              <a:t> (CAA Paris, 7 juin 2018, n°17PA01838, </a:t>
            </a:r>
            <a:r>
              <a:rPr lang="fr-FR" i="1" dirty="0" err="1"/>
              <a:t>Petrellis</a:t>
            </a:r>
            <a:r>
              <a:rPr lang="fr-FR" dirty="0"/>
              <a:t> )  </a:t>
            </a:r>
          </a:p>
          <a:p>
            <a:pPr lvl="2"/>
            <a:r>
              <a:rPr lang="fr-FR" dirty="0"/>
              <a:t>Steward d’Air France : virus contracté puis apparu lors d’une escale professionnelle</a:t>
            </a:r>
          </a:p>
          <a:p>
            <a:pPr lvl="2"/>
            <a:r>
              <a:rPr lang="fr-FR" dirty="0"/>
              <a:t>« un faisceau d’indices concordants de nature à établir qu’il [avait] contracté le virus […] à l’occasion d’une escale professionnelle »</a:t>
            </a:r>
          </a:p>
        </p:txBody>
      </p:sp>
    </p:spTree>
    <p:extLst>
      <p:ext uri="{BB962C8B-B14F-4D97-AF65-F5344CB8AC3E}">
        <p14:creationId xmlns:p14="http://schemas.microsoft.com/office/powerpoint/2010/main" val="159717816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09C8B5B-9257-30B8-CEF7-53E6F5869534}"/>
              </a:ext>
            </a:extLst>
          </p:cNvPr>
          <p:cNvSpPr>
            <a:spLocks noGrp="1"/>
          </p:cNvSpPr>
          <p:nvPr>
            <p:ph type="title"/>
          </p:nvPr>
        </p:nvSpPr>
        <p:spPr/>
        <p:txBody>
          <a:bodyPr/>
          <a:lstStyle/>
          <a:p>
            <a:r>
              <a:rPr lang="fr-FR" dirty="0"/>
              <a:t>La voie de la maladie professionnelle</a:t>
            </a:r>
          </a:p>
        </p:txBody>
      </p:sp>
      <p:sp>
        <p:nvSpPr>
          <p:cNvPr id="3" name="Espace réservé du contenu 2">
            <a:extLst>
              <a:ext uri="{FF2B5EF4-FFF2-40B4-BE49-F238E27FC236}">
                <a16:creationId xmlns:a16="http://schemas.microsoft.com/office/drawing/2014/main" id="{2BBD283E-2077-CFF5-C4E4-A42F9AD36812}"/>
              </a:ext>
            </a:extLst>
          </p:cNvPr>
          <p:cNvSpPr>
            <a:spLocks noGrp="1"/>
          </p:cNvSpPr>
          <p:nvPr>
            <p:ph idx="1"/>
          </p:nvPr>
        </p:nvSpPr>
        <p:spPr>
          <a:xfrm>
            <a:off x="498474" y="1800335"/>
            <a:ext cx="7556313" cy="4972253"/>
          </a:xfrm>
        </p:spPr>
        <p:txBody>
          <a:bodyPr>
            <a:normAutofit lnSpcReduction="10000"/>
          </a:bodyPr>
          <a:lstStyle/>
          <a:p>
            <a:r>
              <a:rPr lang="fr-FR" b="1" dirty="0"/>
              <a:t>Droit de l’Union européenne</a:t>
            </a:r>
          </a:p>
          <a:p>
            <a:r>
              <a:rPr lang="fr-FR" dirty="0"/>
              <a:t>18 Mai 2022: avis final du comité consultatif de l’UE pour la sécurité et la santé sur le lieu de travail (CCSS) sur la nécessité de reconnaître le Covid-19 comme MP </a:t>
            </a:r>
          </a:p>
          <a:p>
            <a:pPr lvl="1"/>
            <a:r>
              <a:rPr lang="fr-FR" dirty="0"/>
              <a:t>Dans les secteurs des soins de santé, des services sociaux et de l’assistance à domicile</a:t>
            </a:r>
          </a:p>
          <a:p>
            <a:pPr lvl="1"/>
            <a:r>
              <a:rPr lang="fr-FR" dirty="0"/>
              <a:t>Et, dans un contexte de pandémie, dans les secteurs où se sont </a:t>
            </a:r>
            <a:r>
              <a:rPr lang="fr-FR" dirty="0" err="1"/>
              <a:t>intensifiées</a:t>
            </a:r>
            <a:r>
              <a:rPr lang="fr-FR" dirty="0"/>
              <a:t> des </a:t>
            </a:r>
            <a:r>
              <a:rPr lang="fr-FR" dirty="0" err="1"/>
              <a:t>activités</a:t>
            </a:r>
            <a:r>
              <a:rPr lang="fr-FR" dirty="0"/>
              <a:t> </a:t>
            </a:r>
            <a:r>
              <a:rPr lang="fr-FR" dirty="0" err="1"/>
              <a:t>entraînant</a:t>
            </a:r>
            <a:r>
              <a:rPr lang="fr-FR" dirty="0"/>
              <a:t> un risque </a:t>
            </a:r>
            <a:r>
              <a:rPr lang="fr-FR" dirty="0" err="1"/>
              <a:t>avére</a:t>
            </a:r>
            <a:r>
              <a:rPr lang="fr-FR" dirty="0"/>
              <a:t>́ d'infection </a:t>
            </a:r>
          </a:p>
          <a:p>
            <a:r>
              <a:rPr lang="fr-FR" dirty="0"/>
              <a:t>Mise à jour (fin 2022 annoncée) de la Recommandation de la Commission sur les MP (19 septembre 2003) pour favoriser la reconnaissance du Covid-19 comme MP dans tous les États membres Processus inscrit dans le cadre stratégique de l’UE en matière de santé et sécurité du travail pour la période 2022-2027</a:t>
            </a:r>
          </a:p>
          <a:p>
            <a:r>
              <a:rPr lang="fr-FR" dirty="0"/>
              <a:t>Objectif = convergence</a:t>
            </a:r>
          </a:p>
        </p:txBody>
      </p:sp>
    </p:spTree>
    <p:extLst>
      <p:ext uri="{BB962C8B-B14F-4D97-AF65-F5344CB8AC3E}">
        <p14:creationId xmlns:p14="http://schemas.microsoft.com/office/powerpoint/2010/main" val="281724842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FF4ABDE-FC0A-A163-BF64-E5700318AFB9}"/>
              </a:ext>
            </a:extLst>
          </p:cNvPr>
          <p:cNvSpPr>
            <a:spLocks noGrp="1"/>
          </p:cNvSpPr>
          <p:nvPr>
            <p:ph type="title"/>
          </p:nvPr>
        </p:nvSpPr>
        <p:spPr/>
        <p:txBody>
          <a:bodyPr/>
          <a:lstStyle/>
          <a:p>
            <a:r>
              <a:rPr lang="fr-FR" dirty="0"/>
              <a:t>La voie de la maladie professionnelle</a:t>
            </a:r>
          </a:p>
        </p:txBody>
      </p:sp>
      <p:sp>
        <p:nvSpPr>
          <p:cNvPr id="3" name="Espace réservé du contenu 2">
            <a:extLst>
              <a:ext uri="{FF2B5EF4-FFF2-40B4-BE49-F238E27FC236}">
                <a16:creationId xmlns:a16="http://schemas.microsoft.com/office/drawing/2014/main" id="{C8C2619C-5BB6-C722-4BA4-19385DDC10CD}"/>
              </a:ext>
            </a:extLst>
          </p:cNvPr>
          <p:cNvSpPr>
            <a:spLocks noGrp="1"/>
          </p:cNvSpPr>
          <p:nvPr>
            <p:ph idx="1"/>
          </p:nvPr>
        </p:nvSpPr>
        <p:spPr/>
        <p:txBody>
          <a:bodyPr>
            <a:normAutofit lnSpcReduction="10000"/>
          </a:bodyPr>
          <a:lstStyle/>
          <a:p>
            <a:r>
              <a:rPr lang="fr-FR" dirty="0"/>
              <a:t>Bien que la question des maladies professionnelles soit étroitement liée à la sécurité sociale, laquelle relève de la compétence nationale, la recommandation de la Commission sur les maladies professionnelles encourage les États membres à reconnaître les maladies professionnelles qui y sont énumérées, en vue d’encourager la convergence</a:t>
            </a:r>
          </a:p>
          <a:p>
            <a:r>
              <a:rPr lang="fr-FR" dirty="0"/>
              <a:t>Reconnaissance du  COVID-19 comme maladie professionnelle ou accident du travail est déjà une réalité dans 25 États membres</a:t>
            </a:r>
          </a:p>
          <a:p>
            <a:r>
              <a:rPr lang="fr-FR" dirty="0"/>
              <a:t>Exemple : Au Danemark, les cas de COVID-19 peuvent, après évaluation par les autorités compétentes, être reconnus à la fois en tant que maladie professionnelle et accident du travail dans toutes les professions et faire l’objet d’indemnités à ces deux titres</a:t>
            </a:r>
          </a:p>
          <a:p>
            <a:endParaRPr lang="fr-FR" dirty="0"/>
          </a:p>
        </p:txBody>
      </p:sp>
    </p:spTree>
    <p:extLst>
      <p:ext uri="{BB962C8B-B14F-4D97-AF65-F5344CB8AC3E}">
        <p14:creationId xmlns:p14="http://schemas.microsoft.com/office/powerpoint/2010/main" val="201759987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4FBDDD6-49A4-FB15-2167-68578701CA29}"/>
              </a:ext>
            </a:extLst>
          </p:cNvPr>
          <p:cNvSpPr>
            <a:spLocks noGrp="1"/>
          </p:cNvSpPr>
          <p:nvPr>
            <p:ph type="title"/>
          </p:nvPr>
        </p:nvSpPr>
        <p:spPr/>
        <p:txBody>
          <a:bodyPr/>
          <a:lstStyle/>
          <a:p>
            <a:r>
              <a:rPr lang="fr-FR" dirty="0"/>
              <a:t>La voie de la maladie </a:t>
            </a:r>
            <a:r>
              <a:rPr lang="fr-FR" dirty="0" err="1"/>
              <a:t>professionnnelle</a:t>
            </a:r>
            <a:endParaRPr lang="fr-FR" dirty="0"/>
          </a:p>
        </p:txBody>
      </p:sp>
      <p:sp>
        <p:nvSpPr>
          <p:cNvPr id="3" name="Espace réservé du contenu 2">
            <a:extLst>
              <a:ext uri="{FF2B5EF4-FFF2-40B4-BE49-F238E27FC236}">
                <a16:creationId xmlns:a16="http://schemas.microsoft.com/office/drawing/2014/main" id="{78DC2DA6-B9A2-4D25-F871-F5BC4E743076}"/>
              </a:ext>
            </a:extLst>
          </p:cNvPr>
          <p:cNvSpPr>
            <a:spLocks noGrp="1"/>
          </p:cNvSpPr>
          <p:nvPr>
            <p:ph idx="1"/>
          </p:nvPr>
        </p:nvSpPr>
        <p:spPr/>
        <p:txBody>
          <a:bodyPr/>
          <a:lstStyle/>
          <a:p>
            <a:r>
              <a:rPr lang="fr-FR" dirty="0"/>
              <a:t>Chiffres fin 2021: </a:t>
            </a:r>
          </a:p>
          <a:p>
            <a:pPr lvl="1"/>
            <a:r>
              <a:rPr lang="fr-FR" dirty="0"/>
              <a:t>5 294 demandes de reconnaissance du Covid-19 en MP étudiées (82 % concernent des soignants)</a:t>
            </a:r>
          </a:p>
          <a:p>
            <a:pPr lvl="1"/>
            <a:r>
              <a:rPr lang="fr-FR" dirty="0"/>
              <a:t>1 918 ont abouti </a:t>
            </a:r>
          </a:p>
          <a:p>
            <a:r>
              <a:rPr lang="fr-FR" dirty="0"/>
              <a:t>Maladies hors tableau : soumission au CRRMP unique dédié aux maladies liées au Covid-19</a:t>
            </a:r>
          </a:p>
          <a:p>
            <a:pPr lvl="1"/>
            <a:r>
              <a:rPr lang="fr-FR" dirty="0"/>
              <a:t>Sur les modalités d’appréciation, voir par exemple la Circulaire du 18 déc. 2020 pour la fonction publique d’État</a:t>
            </a:r>
          </a:p>
          <a:p>
            <a:pPr lvl="1"/>
            <a:r>
              <a:rPr lang="fr-FR" dirty="0"/>
              <a:t>Pas de données chiffrées</a:t>
            </a:r>
          </a:p>
          <a:p>
            <a:endParaRPr lang="fr-FR" dirty="0"/>
          </a:p>
          <a:p>
            <a:endParaRPr lang="fr-FR" dirty="0"/>
          </a:p>
        </p:txBody>
      </p:sp>
    </p:spTree>
    <p:extLst>
      <p:ext uri="{BB962C8B-B14F-4D97-AF65-F5344CB8AC3E}">
        <p14:creationId xmlns:p14="http://schemas.microsoft.com/office/powerpoint/2010/main" val="51223577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Les difficultés évidentes rencontrées par la qualification d’accident du travail</a:t>
            </a:r>
          </a:p>
        </p:txBody>
      </p:sp>
      <p:sp>
        <p:nvSpPr>
          <p:cNvPr id="3" name="Espace réservé du contenu 2"/>
          <p:cNvSpPr>
            <a:spLocks noGrp="1"/>
          </p:cNvSpPr>
          <p:nvPr>
            <p:ph idx="1"/>
          </p:nvPr>
        </p:nvSpPr>
        <p:spPr>
          <a:xfrm>
            <a:off x="498474" y="1981200"/>
            <a:ext cx="7556313" cy="4704924"/>
          </a:xfrm>
        </p:spPr>
        <p:txBody>
          <a:bodyPr>
            <a:normAutofit fontScale="92500" lnSpcReduction="10000"/>
          </a:bodyPr>
          <a:lstStyle/>
          <a:p>
            <a:r>
              <a:rPr lang="fr-FR" dirty="0"/>
              <a:t>Impossibilité d’application de la qualification d’accident à la contamination virale</a:t>
            </a:r>
          </a:p>
          <a:p>
            <a:r>
              <a:rPr lang="fr-FR" dirty="0"/>
              <a:t>Définition succincte de l’art. L411-1 CSS : </a:t>
            </a:r>
          </a:p>
          <a:p>
            <a:pPr marL="228600" lvl="1" indent="0">
              <a:buNone/>
            </a:pPr>
            <a:r>
              <a:rPr lang="fr-FR" sz="1600" dirty="0"/>
              <a:t>« Est considéré comme accident du travail, quelle qu’en soit la cause, l’accident survenu par le fait ou à l’occasion du travail à toute personne salariée ou travaillant à quelque titre ou en quelque lieu que ce soit pour un ou plusieurs employeurs ou chefs d’entreprise ».</a:t>
            </a:r>
          </a:p>
          <a:p>
            <a:r>
              <a:rPr lang="fr-FR" dirty="0"/>
              <a:t>La jurisprudence judiciaire</a:t>
            </a:r>
          </a:p>
          <a:p>
            <a:pPr lvl="1"/>
            <a:r>
              <a:rPr lang="fr-FR" dirty="0" err="1"/>
              <a:t>Cass</a:t>
            </a:r>
            <a:r>
              <a:rPr lang="fr-FR" dirty="0"/>
              <a:t>. Ch. réunies, 7 av. 1921 : </a:t>
            </a:r>
            <a:r>
              <a:rPr lang="fr-FR" i="1" dirty="0"/>
              <a:t>« une atteinte au corps humain provenant de l’action soudaine et violente d’un élément extérieur »</a:t>
            </a:r>
            <a:endParaRPr lang="fr-FR" dirty="0"/>
          </a:p>
          <a:p>
            <a:pPr lvl="1"/>
            <a:r>
              <a:rPr lang="fr-FR" dirty="0"/>
              <a:t>Soc. 25 juin 1964  et </a:t>
            </a:r>
            <a:r>
              <a:rPr lang="fr-FR" dirty="0" err="1"/>
              <a:t>Ass</a:t>
            </a:r>
            <a:r>
              <a:rPr lang="fr-FR" dirty="0"/>
              <a:t>. </a:t>
            </a:r>
            <a:r>
              <a:rPr lang="fr-FR" dirty="0" err="1"/>
              <a:t>plén</a:t>
            </a:r>
            <a:r>
              <a:rPr lang="fr-FR" dirty="0"/>
              <a:t>., 21 mars 1969 (</a:t>
            </a:r>
            <a:r>
              <a:rPr lang="fr-FR" dirty="0" err="1"/>
              <a:t>aff.</a:t>
            </a:r>
            <a:r>
              <a:rPr lang="fr-FR" dirty="0"/>
              <a:t> Gendre) : pas d’application aux pathologies </a:t>
            </a:r>
            <a:r>
              <a:rPr lang="fr-FR" i="1" dirty="0"/>
              <a:t>« qui, au terme d’une période d’incubation, sont, quelle que soit la soudaineté de leurs effets, le résultat d’une série d’événements à évolution lente auxquels on ne saurait assigner une origine et une date certaines »</a:t>
            </a:r>
            <a:r>
              <a:rPr lang="fr-FR" dirty="0"/>
              <a:t> ; pas d’assimilation à un traumatisme, à la différence de l’analyse des juges du fond qui avaient admis que le virus avait pénétré dans l’organisme de la victime </a:t>
            </a:r>
            <a:r>
              <a:rPr lang="fr-FR" i="1" dirty="0"/>
              <a:t>« par une intrusion, une sorte d’effraction »</a:t>
            </a:r>
            <a:endParaRPr lang="fr-FR" dirty="0"/>
          </a:p>
        </p:txBody>
      </p:sp>
    </p:spTree>
    <p:extLst>
      <p:ext uri="{BB962C8B-B14F-4D97-AF65-F5344CB8AC3E}">
        <p14:creationId xmlns:p14="http://schemas.microsoft.com/office/powerpoint/2010/main" val="187793189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Les difficultés évidentes rencontrées par la qualification d’accident du travail</a:t>
            </a:r>
          </a:p>
        </p:txBody>
      </p:sp>
      <p:sp>
        <p:nvSpPr>
          <p:cNvPr id="3" name="Espace réservé du contenu 2"/>
          <p:cNvSpPr>
            <a:spLocks noGrp="1"/>
          </p:cNvSpPr>
          <p:nvPr>
            <p:ph idx="1"/>
          </p:nvPr>
        </p:nvSpPr>
        <p:spPr>
          <a:xfrm>
            <a:off x="498474" y="1981200"/>
            <a:ext cx="7556313" cy="4620953"/>
          </a:xfrm>
        </p:spPr>
        <p:txBody>
          <a:bodyPr>
            <a:normAutofit fontScale="92500" lnSpcReduction="20000"/>
          </a:bodyPr>
          <a:lstStyle/>
          <a:p>
            <a:pPr lvl="1"/>
            <a:r>
              <a:rPr lang="fr-FR" dirty="0"/>
              <a:t>Soc. 2 av. 2003 : </a:t>
            </a:r>
            <a:r>
              <a:rPr lang="fr-FR" i="1" dirty="0"/>
              <a:t>« pluralité de faits survenus à des dates certaines dont il est résulté une lésion corporelle »</a:t>
            </a:r>
            <a:r>
              <a:rPr lang="fr-FR" dirty="0"/>
              <a:t> peut justifier la qualification d’accident du travail</a:t>
            </a:r>
          </a:p>
          <a:p>
            <a:pPr lvl="1"/>
            <a:r>
              <a:rPr lang="fr-FR" dirty="0"/>
              <a:t>Lésion ou pathologie reste toujours attachée à un ou des faits qui ont une date certaine ; environnement pathogène jamais pris en compte si pas de fait précis localisable dans le temps</a:t>
            </a:r>
          </a:p>
          <a:p>
            <a:pPr lvl="1"/>
            <a:r>
              <a:rPr lang="fr-FR" dirty="0"/>
              <a:t>Donc : alternative à la qualification de MP constituée par la qualification d’AT limitée (d’où une procédure spécifique)</a:t>
            </a:r>
          </a:p>
          <a:p>
            <a:r>
              <a:rPr lang="fr-FR" dirty="0"/>
              <a:t>La jurisprudence administrative</a:t>
            </a:r>
          </a:p>
          <a:p>
            <a:pPr lvl="1"/>
            <a:r>
              <a:rPr lang="fr-FR" dirty="0"/>
              <a:t>Accident de service : celui qui se produit dans l’exercice des fonctions ou à l’occasion de l’exercice des fonctions </a:t>
            </a:r>
          </a:p>
          <a:p>
            <a:pPr lvl="1"/>
            <a:r>
              <a:rPr lang="fr-FR" dirty="0"/>
              <a:t>Est </a:t>
            </a:r>
            <a:r>
              <a:rPr lang="fr-FR" i="1" dirty="0"/>
              <a:t>« présumé imputable au service tout accident survenu à un fonctionnaire, quelle qu’en soit la cause, dans le temps et le lieu du service, dans l’exercice par le fonctionnaire de ses fonctions ou d’une activité qui en constitue le prolongement normal, en l’absence de faute personnelle ou de toute autre circonstance particulière détachant l’accident du service » </a:t>
            </a:r>
            <a:r>
              <a:rPr lang="fr-FR" dirty="0"/>
              <a:t>(art. 21 bis, L. 13 juil. 1983 portant droits et obligations des fonctionnaires, </a:t>
            </a:r>
            <a:r>
              <a:rPr lang="fr-FR" dirty="0" err="1"/>
              <a:t>modif</a:t>
            </a:r>
            <a:r>
              <a:rPr lang="fr-FR" dirty="0"/>
              <a:t>. Ord. du 19 janv. 2017)</a:t>
            </a:r>
          </a:p>
        </p:txBody>
      </p:sp>
    </p:spTree>
    <p:extLst>
      <p:ext uri="{BB962C8B-B14F-4D97-AF65-F5344CB8AC3E}">
        <p14:creationId xmlns:p14="http://schemas.microsoft.com/office/powerpoint/2010/main" val="382966057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Les difficultés évidentes rencontrées par la qualification d’accident du travail</a:t>
            </a:r>
          </a:p>
        </p:txBody>
      </p:sp>
      <p:sp>
        <p:nvSpPr>
          <p:cNvPr id="3" name="Espace réservé du contenu 2"/>
          <p:cNvSpPr>
            <a:spLocks noGrp="1"/>
          </p:cNvSpPr>
          <p:nvPr>
            <p:ph idx="1"/>
          </p:nvPr>
        </p:nvSpPr>
        <p:spPr/>
        <p:txBody>
          <a:bodyPr/>
          <a:lstStyle/>
          <a:p>
            <a:pPr lvl="1"/>
            <a:r>
              <a:rPr lang="fr-FR" dirty="0"/>
              <a:t>Présomption très forte qui ne cède que devant la faute personnelle de l’agent</a:t>
            </a:r>
          </a:p>
          <a:p>
            <a:pPr lvl="1"/>
            <a:r>
              <a:rPr lang="fr-FR" dirty="0"/>
              <a:t>Mais fait soudain et fortuit nécessaire pour que la qualification s’applique</a:t>
            </a:r>
          </a:p>
          <a:p>
            <a:pPr lvl="1"/>
            <a:r>
              <a:rPr lang="fr-FR" dirty="0"/>
              <a:t>CE, 6 février 2019, n°715975, au sujet d’un état dépressif résultant des conditions de travail : </a:t>
            </a:r>
          </a:p>
          <a:p>
            <a:pPr marL="228600" lvl="1" indent="0">
              <a:buNone/>
            </a:pPr>
            <a:r>
              <a:rPr lang="fr-FR" i="1" dirty="0"/>
              <a:t>« constitue un accident de service, pour l’application de la réglementation relative à l’allocation temporaire d’invalidité, un événement survenu à une date certaine, par le fait ou à l’occasion du service, dont il est résulté une lésion, quelle que soit la date d’apparition de celle-ci »</a:t>
            </a:r>
          </a:p>
        </p:txBody>
      </p:sp>
    </p:spTree>
    <p:extLst>
      <p:ext uri="{BB962C8B-B14F-4D97-AF65-F5344CB8AC3E}">
        <p14:creationId xmlns:p14="http://schemas.microsoft.com/office/powerpoint/2010/main" val="155472116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La faute de l’employeur : </a:t>
            </a:r>
            <a:br>
              <a:rPr lang="fr-FR" dirty="0"/>
            </a:br>
            <a:r>
              <a:rPr lang="fr-FR" dirty="0"/>
              <a:t>une hypothèse sérieuse</a:t>
            </a:r>
          </a:p>
        </p:txBody>
      </p:sp>
      <p:sp>
        <p:nvSpPr>
          <p:cNvPr id="3" name="Espace réservé du contenu 2"/>
          <p:cNvSpPr>
            <a:spLocks noGrp="1"/>
          </p:cNvSpPr>
          <p:nvPr>
            <p:ph idx="1"/>
          </p:nvPr>
        </p:nvSpPr>
        <p:spPr>
          <a:xfrm>
            <a:off x="498474" y="1981200"/>
            <a:ext cx="7628650" cy="4144963"/>
          </a:xfrm>
        </p:spPr>
        <p:txBody>
          <a:bodyPr>
            <a:normAutofit/>
          </a:bodyPr>
          <a:lstStyle/>
          <a:p>
            <a:r>
              <a:rPr lang="fr-FR" dirty="0"/>
              <a:t>Enjeu indemnitaire : </a:t>
            </a:r>
          </a:p>
          <a:p>
            <a:pPr lvl="1"/>
            <a:r>
              <a:rPr lang="fr-FR" dirty="0"/>
              <a:t>CSS, art. L435-1, L434-7 à L434-14 pour les salariés ; art. 21 bis, loi n°83-634 du 13 juil. 1983 pour les fonctionnaires</a:t>
            </a:r>
          </a:p>
          <a:p>
            <a:pPr lvl="1"/>
            <a:r>
              <a:rPr lang="fr-FR" dirty="0"/>
              <a:t>Prise en charge des soins de santé ; indemnités journalières et rentes</a:t>
            </a:r>
          </a:p>
          <a:p>
            <a:pPr lvl="1"/>
            <a:r>
              <a:rPr lang="fr-FR" dirty="0"/>
              <a:t>Indemnisation des ayants droit</a:t>
            </a:r>
          </a:p>
          <a:p>
            <a:pPr lvl="1"/>
            <a:r>
              <a:rPr lang="fr-FR" dirty="0"/>
              <a:t>Mais une indemnisation incomplète</a:t>
            </a:r>
          </a:p>
          <a:p>
            <a:r>
              <a:rPr lang="fr-FR" dirty="0"/>
              <a:t>Pour les salariés du privé, indemnisation complémentaire fondée sur :</a:t>
            </a:r>
          </a:p>
          <a:p>
            <a:pPr lvl="1"/>
            <a:r>
              <a:rPr lang="fr-FR" dirty="0"/>
              <a:t> La faute du tiers</a:t>
            </a:r>
          </a:p>
          <a:p>
            <a:pPr lvl="1"/>
            <a:r>
              <a:rPr lang="fr-FR" dirty="0"/>
              <a:t>La faute intentionnelle d’un membre de l’entreprise</a:t>
            </a:r>
          </a:p>
          <a:p>
            <a:pPr lvl="1"/>
            <a:r>
              <a:rPr lang="fr-FR" dirty="0"/>
              <a:t>La faute inexcusable de l’employeur ou du substitué dans le pouvoir de direction</a:t>
            </a:r>
          </a:p>
        </p:txBody>
      </p:sp>
    </p:spTree>
    <p:extLst>
      <p:ext uri="{BB962C8B-B14F-4D97-AF65-F5344CB8AC3E}">
        <p14:creationId xmlns:p14="http://schemas.microsoft.com/office/powerpoint/2010/main" val="19292537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INTRODUCTION</a:t>
            </a:r>
            <a:br>
              <a:rPr lang="fr-FR" dirty="0"/>
            </a:br>
            <a:r>
              <a:rPr lang="fr-FR" dirty="0"/>
              <a:t>Déclarations, propositions et réforme</a:t>
            </a:r>
          </a:p>
        </p:txBody>
      </p:sp>
      <p:sp>
        <p:nvSpPr>
          <p:cNvPr id="3" name="Espace réservé du contenu 2"/>
          <p:cNvSpPr>
            <a:spLocks noGrp="1"/>
          </p:cNvSpPr>
          <p:nvPr>
            <p:ph idx="1"/>
          </p:nvPr>
        </p:nvSpPr>
        <p:spPr>
          <a:xfrm>
            <a:off x="498474" y="1981200"/>
            <a:ext cx="7556313" cy="4561840"/>
          </a:xfrm>
        </p:spPr>
        <p:txBody>
          <a:bodyPr>
            <a:normAutofit fontScale="92500"/>
          </a:bodyPr>
          <a:lstStyle/>
          <a:p>
            <a:r>
              <a:rPr lang="fr-FR" dirty="0"/>
              <a:t>Agnès </a:t>
            </a:r>
            <a:r>
              <a:rPr lang="fr-FR" dirty="0" err="1"/>
              <a:t>Buzin</a:t>
            </a:r>
            <a:r>
              <a:rPr lang="fr-FR" dirty="0"/>
              <a:t>, 23 mars 2020 : la contamination sera </a:t>
            </a:r>
            <a:r>
              <a:rPr lang="fr-FR" i="1" dirty="0"/>
              <a:t>« systématiquement et automatiquement »</a:t>
            </a:r>
            <a:r>
              <a:rPr lang="fr-FR" dirty="0"/>
              <a:t> reconnue comme maladie professionnelle pour les soignants malades</a:t>
            </a:r>
          </a:p>
          <a:p>
            <a:r>
              <a:rPr lang="fr-FR" dirty="0"/>
              <a:t>Edouard Philippe, 23 mars 2020 : confirmation</a:t>
            </a:r>
          </a:p>
          <a:p>
            <a:r>
              <a:rPr lang="fr-FR" dirty="0"/>
              <a:t>Christophe </a:t>
            </a:r>
            <a:r>
              <a:rPr lang="fr-FR" dirty="0" err="1"/>
              <a:t>Castaner</a:t>
            </a:r>
            <a:r>
              <a:rPr lang="fr-FR" dirty="0"/>
              <a:t>, 9 avril 2020 : même qualification demandée pour les agents de son ministère</a:t>
            </a:r>
          </a:p>
          <a:p>
            <a:r>
              <a:rPr lang="fr-FR" dirty="0"/>
              <a:t>Académie nationale médecine, 3 avril 2020, recommande que :</a:t>
            </a:r>
          </a:p>
          <a:p>
            <a:pPr lvl="1"/>
            <a:r>
              <a:rPr lang="fr-FR" i="1" dirty="0"/>
              <a:t>« les professionnels de santé et les personnels travaillant pour le fonctionnement indispensable du pays (alimentation, transports en commun, sécurité…) qui ont été exposés au virus et ont subi des conséquences graves de ce fait, soient pris en charge au titre des maladies professionnelles dues à des virus, en analogie avec différents tableaux de maladies professionnelles liées à des agents infectieux (tableaux 80, 76, 56 ou 45) »</a:t>
            </a:r>
            <a:r>
              <a:rPr lang="fr-FR" dirty="0"/>
              <a:t> </a:t>
            </a:r>
          </a:p>
        </p:txBody>
      </p:sp>
    </p:spTree>
    <p:extLst>
      <p:ext uri="{BB962C8B-B14F-4D97-AF65-F5344CB8AC3E}">
        <p14:creationId xmlns:p14="http://schemas.microsoft.com/office/powerpoint/2010/main" val="66347230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La faute de l’employeur : </a:t>
            </a:r>
            <a:br>
              <a:rPr lang="fr-FR" dirty="0"/>
            </a:br>
            <a:r>
              <a:rPr lang="fr-FR" dirty="0"/>
              <a:t>une hypothèse sérieuse</a:t>
            </a:r>
          </a:p>
        </p:txBody>
      </p:sp>
      <p:sp>
        <p:nvSpPr>
          <p:cNvPr id="3" name="Espace réservé du contenu 2"/>
          <p:cNvSpPr>
            <a:spLocks noGrp="1"/>
          </p:cNvSpPr>
          <p:nvPr>
            <p:ph idx="1"/>
          </p:nvPr>
        </p:nvSpPr>
        <p:spPr>
          <a:xfrm>
            <a:off x="498474" y="1981200"/>
            <a:ext cx="7556313" cy="4585138"/>
          </a:xfrm>
        </p:spPr>
        <p:txBody>
          <a:bodyPr>
            <a:normAutofit fontScale="92500" lnSpcReduction="10000"/>
          </a:bodyPr>
          <a:lstStyle/>
          <a:p>
            <a:r>
              <a:rPr lang="fr-FR" dirty="0"/>
              <a:t>Faute inexcusable de l’employeur ou du substitué dans le pouvoir de direction (CSS, art. L452-1)</a:t>
            </a:r>
          </a:p>
          <a:p>
            <a:pPr lvl="1"/>
            <a:r>
              <a:rPr lang="fr-FR" dirty="0"/>
              <a:t>Arrêts Amiante de 2002 : faute liée à l’obligation de sécurité de résultat dont l’employeur est débiteur à l’égard du salarié en exécution du contrat de travail</a:t>
            </a:r>
          </a:p>
          <a:p>
            <a:pPr lvl="1"/>
            <a:r>
              <a:rPr lang="fr-FR" dirty="0"/>
              <a:t>Constituée s’il est établi que l’employeur avait eu ou aurait dû avoir conscience du danger auquel le salarié était exposé et qu’il n’a pas pris les moyens nécessaires pour l’en préserver</a:t>
            </a:r>
          </a:p>
          <a:p>
            <a:pPr lvl="1"/>
            <a:r>
              <a:rPr lang="fr-FR" dirty="0"/>
              <a:t>Évolution jurisprudentielle : </a:t>
            </a:r>
            <a:r>
              <a:rPr lang="fr-FR" dirty="0" err="1"/>
              <a:t>Civ</a:t>
            </a:r>
            <a:r>
              <a:rPr lang="fr-FR" dirty="0"/>
              <a:t>. 2</a:t>
            </a:r>
            <a:r>
              <a:rPr lang="fr-FR" baseline="30000" dirty="0"/>
              <a:t>e</a:t>
            </a:r>
            <a:r>
              <a:rPr lang="fr-FR" dirty="0"/>
              <a:t>, 8 oct. 2020 (2 esp.); </a:t>
            </a:r>
            <a:r>
              <a:rPr lang="fr-FR" dirty="0" err="1"/>
              <a:t>Civ</a:t>
            </a:r>
            <a:r>
              <a:rPr lang="fr-FR" dirty="0"/>
              <a:t>. 2</a:t>
            </a:r>
            <a:r>
              <a:rPr lang="fr-FR" baseline="30000" dirty="0"/>
              <a:t>e</a:t>
            </a:r>
            <a:r>
              <a:rPr lang="fr-FR" dirty="0"/>
              <a:t>, 8 avr. 2021</a:t>
            </a:r>
          </a:p>
          <a:p>
            <a:pPr lvl="2"/>
            <a:r>
              <a:rPr lang="fr-FR" dirty="0"/>
              <a:t>La faute inexcusable résulte du manquement de l’employeur à son obligation légale de sécurité et de protection de la santé envers son salarié quand il avait ou aurait dû avoir conscience du danger et qu’il n’a pas pris les mesures nécessaires pour l’en préserver (double visa CT + CSS)</a:t>
            </a:r>
          </a:p>
          <a:p>
            <a:pPr lvl="1"/>
            <a:r>
              <a:rPr lang="fr-FR" dirty="0"/>
              <a:t>Quid de l’employeur qui n’aurait pas mis en œuvre les recommandations sanitaires du gouvernement relatives aux gestes barrière, n’aurait pas procuré au salarié les protections nécessaires pour prévenir le risque d’infection et le préserver de la contamination (et on pense immanquablement aux masques, au gel hydro-alcoolique…)?</a:t>
            </a:r>
          </a:p>
          <a:p>
            <a:pPr lvl="1"/>
            <a:endParaRPr lang="fr-FR" dirty="0"/>
          </a:p>
        </p:txBody>
      </p:sp>
    </p:spTree>
    <p:extLst>
      <p:ext uri="{BB962C8B-B14F-4D97-AF65-F5344CB8AC3E}">
        <p14:creationId xmlns:p14="http://schemas.microsoft.com/office/powerpoint/2010/main" val="40351269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La faute de l’employeur : </a:t>
            </a:r>
            <a:br>
              <a:rPr lang="fr-FR" dirty="0"/>
            </a:br>
            <a:r>
              <a:rPr lang="fr-FR" dirty="0"/>
              <a:t>une hypothèse sérieuse</a:t>
            </a:r>
          </a:p>
        </p:txBody>
      </p:sp>
      <p:sp>
        <p:nvSpPr>
          <p:cNvPr id="3" name="Espace réservé du contenu 2"/>
          <p:cNvSpPr>
            <a:spLocks noGrp="1"/>
          </p:cNvSpPr>
          <p:nvPr>
            <p:ph idx="1"/>
          </p:nvPr>
        </p:nvSpPr>
        <p:spPr/>
        <p:txBody>
          <a:bodyPr/>
          <a:lstStyle/>
          <a:p>
            <a:r>
              <a:rPr lang="fr-FR" dirty="0"/>
              <a:t>Conséquences de la faute inexcusable pour les victimes</a:t>
            </a:r>
          </a:p>
          <a:p>
            <a:pPr lvl="1"/>
            <a:r>
              <a:rPr lang="fr-FR" dirty="0"/>
              <a:t>Indemnisation complémentaire de tous les préjudices non spécialement réparés par les prestations de sécurité sociale, au-delà de ceux énumérés à l’article L452-3 CSS</a:t>
            </a:r>
          </a:p>
          <a:p>
            <a:pPr lvl="2"/>
            <a:r>
              <a:rPr lang="fr-FR" dirty="0"/>
              <a:t>Cons. </a:t>
            </a:r>
            <a:r>
              <a:rPr lang="fr-FR" dirty="0" err="1"/>
              <a:t>const</a:t>
            </a:r>
            <a:r>
              <a:rPr lang="fr-FR" dirty="0"/>
              <a:t>., déc. 18 juin 2010, n°2010-8 QPC</a:t>
            </a:r>
          </a:p>
          <a:p>
            <a:pPr lvl="2"/>
            <a:r>
              <a:rPr lang="fr-FR" dirty="0" err="1"/>
              <a:t>Cass</a:t>
            </a:r>
            <a:r>
              <a:rPr lang="fr-FR" dirty="0"/>
              <a:t>. civ. 2</a:t>
            </a:r>
            <a:r>
              <a:rPr lang="fr-FR" baseline="30000" dirty="0"/>
              <a:t>e</a:t>
            </a:r>
            <a:r>
              <a:rPr lang="fr-FR" dirty="0"/>
              <a:t>, 30 juin 2011, n°10-19475 ; </a:t>
            </a:r>
            <a:r>
              <a:rPr lang="fr-FR" dirty="0" err="1"/>
              <a:t>Cass</a:t>
            </a:r>
            <a:r>
              <a:rPr lang="fr-FR" dirty="0"/>
              <a:t>. civ. 2</a:t>
            </a:r>
            <a:r>
              <a:rPr lang="fr-FR" baseline="30000" dirty="0"/>
              <a:t>e</a:t>
            </a:r>
            <a:r>
              <a:rPr lang="fr-FR" dirty="0"/>
              <a:t>, 2 mars 2017, n°15-27523</a:t>
            </a:r>
          </a:p>
          <a:p>
            <a:pPr lvl="3"/>
            <a:r>
              <a:rPr lang="fr-FR" dirty="0"/>
              <a:t>Préjudice sexuel, aménagement d’un véhicule, aménagement d’un logement… </a:t>
            </a:r>
          </a:p>
        </p:txBody>
      </p:sp>
    </p:spTree>
    <p:extLst>
      <p:ext uri="{BB962C8B-B14F-4D97-AF65-F5344CB8AC3E}">
        <p14:creationId xmlns:p14="http://schemas.microsoft.com/office/powerpoint/2010/main" val="118188886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La faute de l’employeur : </a:t>
            </a:r>
            <a:br>
              <a:rPr lang="fr-FR" dirty="0"/>
            </a:br>
            <a:r>
              <a:rPr lang="fr-FR" dirty="0"/>
              <a:t>une hypothèse sérieuse</a:t>
            </a:r>
          </a:p>
        </p:txBody>
      </p:sp>
      <p:sp>
        <p:nvSpPr>
          <p:cNvPr id="3" name="Espace réservé du contenu 2"/>
          <p:cNvSpPr>
            <a:spLocks noGrp="1"/>
          </p:cNvSpPr>
          <p:nvPr>
            <p:ph idx="1"/>
          </p:nvPr>
        </p:nvSpPr>
        <p:spPr/>
        <p:txBody>
          <a:bodyPr/>
          <a:lstStyle/>
          <a:p>
            <a:r>
              <a:rPr lang="fr-FR" dirty="0"/>
              <a:t>La faute de l’employeur public</a:t>
            </a:r>
          </a:p>
          <a:p>
            <a:pPr lvl="1"/>
            <a:r>
              <a:rPr lang="fr-FR" dirty="0"/>
              <a:t>Abandon de la règle dite du forfait de pension: CE 4 juil. 2003, n°211106</a:t>
            </a:r>
          </a:p>
          <a:p>
            <a:pPr lvl="2"/>
            <a:r>
              <a:rPr lang="fr-FR" dirty="0"/>
              <a:t>Le fonctionnaire qui établit que sa maladie a pour origine une faute de l’administration peut prétendre </a:t>
            </a:r>
            <a:r>
              <a:rPr lang="fr-FR" i="1" dirty="0"/>
              <a:t>« au versement d’une indemnité réparant ses autres chefs de préjudices, dans la mesure où ils ne seraient pas entièrement réparés par le versement de la pension et de la rente viagère d’invalidité »</a:t>
            </a:r>
            <a:endParaRPr lang="fr-FR" dirty="0"/>
          </a:p>
          <a:p>
            <a:pPr lvl="1"/>
            <a:r>
              <a:rPr lang="fr-FR" dirty="0"/>
              <a:t>CE, 16 déc. 2013, n°353798 : </a:t>
            </a:r>
          </a:p>
          <a:p>
            <a:pPr lvl="2"/>
            <a:r>
              <a:rPr lang="fr-FR" dirty="0"/>
              <a:t>le fonctionnaire qui subit, du fait de son invalidité ou de sa maladie, des préjudices personnels et des préjudices patrimoniaux d’une </a:t>
            </a:r>
            <a:r>
              <a:rPr lang="fr-FR" u="sng" dirty="0"/>
              <a:t>autre nature que ceux réparés par la rente ou l’allocation</a:t>
            </a:r>
            <a:r>
              <a:rPr lang="fr-FR" dirty="0"/>
              <a:t> peut obtenir de son employeur public, </a:t>
            </a:r>
            <a:r>
              <a:rPr lang="fr-FR" u="sng" dirty="0"/>
              <a:t>même en l’absence de faute </a:t>
            </a:r>
            <a:r>
              <a:rPr lang="fr-FR" dirty="0"/>
              <a:t>de ce dernier, une indemnité complémentaire pour réparer ces chefs de préjudice</a:t>
            </a:r>
          </a:p>
        </p:txBody>
      </p:sp>
    </p:spTree>
    <p:extLst>
      <p:ext uri="{BB962C8B-B14F-4D97-AF65-F5344CB8AC3E}">
        <p14:creationId xmlns:p14="http://schemas.microsoft.com/office/powerpoint/2010/main" val="40351269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La faute de l’employeur : </a:t>
            </a:r>
            <a:br>
              <a:rPr lang="fr-FR" dirty="0"/>
            </a:br>
            <a:r>
              <a:rPr lang="fr-FR" dirty="0"/>
              <a:t>une hypothèse sérieuse</a:t>
            </a:r>
          </a:p>
        </p:txBody>
      </p:sp>
      <p:sp>
        <p:nvSpPr>
          <p:cNvPr id="3" name="Espace réservé du contenu 2"/>
          <p:cNvSpPr>
            <a:spLocks noGrp="1"/>
          </p:cNvSpPr>
          <p:nvPr>
            <p:ph idx="1"/>
          </p:nvPr>
        </p:nvSpPr>
        <p:spPr>
          <a:xfrm>
            <a:off x="498474" y="1981200"/>
            <a:ext cx="7556313" cy="4522076"/>
          </a:xfrm>
        </p:spPr>
        <p:txBody>
          <a:bodyPr>
            <a:normAutofit fontScale="85000" lnSpcReduction="20000"/>
          </a:bodyPr>
          <a:lstStyle/>
          <a:p>
            <a:pPr lvl="2"/>
            <a:r>
              <a:rPr lang="fr-FR" dirty="0"/>
              <a:t>Le </a:t>
            </a:r>
            <a:r>
              <a:rPr lang="fr-FR"/>
              <a:t>fonctionnaire </a:t>
            </a:r>
            <a:r>
              <a:rPr lang="fr-FR" smtClean="0"/>
              <a:t>peut </a:t>
            </a:r>
            <a:r>
              <a:rPr lang="fr-FR" dirty="0"/>
              <a:t>engager une action de droit commun contre son employeur public pour obtenir la </a:t>
            </a:r>
            <a:r>
              <a:rPr lang="fr-FR" u="sng" dirty="0"/>
              <a:t>réparation intégrale de l’ensemble de son dommage</a:t>
            </a:r>
            <a:r>
              <a:rPr lang="fr-FR" dirty="0"/>
              <a:t> quand son accident ou sa maladie est </a:t>
            </a:r>
            <a:r>
              <a:rPr lang="fr-FR" u="sng" dirty="0"/>
              <a:t>imputable à une faute de nature à engager sa responsabilité</a:t>
            </a:r>
            <a:r>
              <a:rPr lang="fr-FR" dirty="0"/>
              <a:t>, la faute de service simple de l’autorité publique étant ici suffisante</a:t>
            </a:r>
          </a:p>
          <a:p>
            <a:pPr lvl="2"/>
            <a:r>
              <a:rPr lang="fr-FR" dirty="0"/>
              <a:t>Tous les préjudices du fonctionnaire, y compris ses pertes de revenu, l’incidence professionnelle et tout autre préjudice qui n’aurait pas été totalement réparé par le versement des prestations perçues au titre du risque professionnel peuvent donc être indemnisés</a:t>
            </a:r>
          </a:p>
          <a:p>
            <a:pPr lvl="1"/>
            <a:r>
              <a:rPr lang="fr-FR" dirty="0"/>
              <a:t>CE, 14 nov. 2014, n°357999 : le fonctionnaire, </a:t>
            </a:r>
            <a:r>
              <a:rPr lang="fr-FR" u="sng" dirty="0"/>
              <a:t>qui ne remplit pas les conditions posées pour l’octroi de la rente viagère d’invalidité ou de l’allocation temporaire d’invalidité</a:t>
            </a:r>
            <a:r>
              <a:rPr lang="fr-FR" dirty="0"/>
              <a:t>, peut quand même demander l’indemnisation de ses préjudices personnels et patrimoniaux </a:t>
            </a:r>
            <a:r>
              <a:rPr lang="fr-FR" u="sng" dirty="0"/>
              <a:t>en l’absence de toute faute de son employeur</a:t>
            </a:r>
            <a:r>
              <a:rPr lang="fr-FR" dirty="0"/>
              <a:t>, à l’exclusion toutefois de ses pertes de revenus et de l’incidence professionnelle</a:t>
            </a:r>
          </a:p>
          <a:p>
            <a:pPr lvl="1"/>
            <a:r>
              <a:rPr lang="fr-FR" dirty="0"/>
              <a:t>Différences avec le salarié du privé : </a:t>
            </a:r>
          </a:p>
          <a:p>
            <a:pPr lvl="2"/>
            <a:r>
              <a:rPr lang="fr-FR" dirty="0"/>
              <a:t>Pas de référence à la faute inexcusable ni à la faute intentionnelle</a:t>
            </a:r>
          </a:p>
          <a:p>
            <a:pPr lvl="2"/>
            <a:r>
              <a:rPr lang="fr-FR" dirty="0"/>
              <a:t>En plus de la rente, réparation intégrale sur le fondement de la faute simple de service</a:t>
            </a:r>
          </a:p>
          <a:p>
            <a:pPr lvl="2"/>
            <a:r>
              <a:rPr lang="fr-FR" dirty="0"/>
              <a:t>En plus de la rente, réparation complémentaire sur le fondement de la responsabilité pour risque (sans faute)</a:t>
            </a:r>
          </a:p>
          <a:p>
            <a:pPr lvl="2"/>
            <a:r>
              <a:rPr lang="fr-FR" dirty="0"/>
              <a:t>En l’absence de rente, indemnisation sur le fondement de la responsabilité sans faute des préjudices autres que les pertes de revenus et de l’incidence professionnelle</a:t>
            </a:r>
          </a:p>
        </p:txBody>
      </p:sp>
    </p:spTree>
    <p:extLst>
      <p:ext uri="{BB962C8B-B14F-4D97-AF65-F5344CB8AC3E}">
        <p14:creationId xmlns:p14="http://schemas.microsoft.com/office/powerpoint/2010/main" val="40351269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La faute du travailleur :</a:t>
            </a:r>
            <a:br>
              <a:rPr lang="fr-FR" dirty="0"/>
            </a:br>
            <a:r>
              <a:rPr lang="fr-FR" dirty="0"/>
              <a:t>une éventualité peu probable</a:t>
            </a:r>
          </a:p>
        </p:txBody>
      </p:sp>
      <p:sp>
        <p:nvSpPr>
          <p:cNvPr id="3" name="Espace réservé du contenu 2"/>
          <p:cNvSpPr>
            <a:spLocks noGrp="1"/>
          </p:cNvSpPr>
          <p:nvPr>
            <p:ph idx="1"/>
          </p:nvPr>
        </p:nvSpPr>
        <p:spPr>
          <a:xfrm>
            <a:off x="498474" y="1981200"/>
            <a:ext cx="7556313" cy="4490545"/>
          </a:xfrm>
        </p:spPr>
        <p:txBody>
          <a:bodyPr>
            <a:normAutofit fontScale="85000" lnSpcReduction="10000"/>
          </a:bodyPr>
          <a:lstStyle/>
          <a:p>
            <a:r>
              <a:rPr lang="fr-FR" dirty="0"/>
              <a:t>Réduction ou suppression de leur indemnisation de base ou celle de leurs ayants droit</a:t>
            </a:r>
          </a:p>
          <a:p>
            <a:r>
              <a:rPr lang="fr-FR" dirty="0"/>
              <a:t>Faute intentionnelle </a:t>
            </a:r>
          </a:p>
          <a:p>
            <a:pPr lvl="1"/>
            <a:r>
              <a:rPr lang="fr-FR" dirty="0"/>
              <a:t>Caractérisée par l’intention de nuire</a:t>
            </a:r>
          </a:p>
          <a:p>
            <a:pPr lvl="1"/>
            <a:r>
              <a:rPr lang="fr-FR" dirty="0"/>
              <a:t>Hypothèse d’école?</a:t>
            </a:r>
          </a:p>
          <a:p>
            <a:r>
              <a:rPr lang="fr-FR" dirty="0"/>
              <a:t>Faute inexcusable du salarié</a:t>
            </a:r>
          </a:p>
          <a:p>
            <a:pPr lvl="1"/>
            <a:r>
              <a:rPr lang="fr-FR" dirty="0"/>
              <a:t>Soc. 27 janv. 2004 : </a:t>
            </a:r>
            <a:r>
              <a:rPr lang="fr-FR" i="1" dirty="0"/>
              <a:t>« la faute volontaire, d’une exceptionnelle gravité, exposant sans raison valable son auteur à un danger dont il aurait dû avoir conscience »</a:t>
            </a:r>
          </a:p>
          <a:p>
            <a:pPr lvl="1"/>
            <a:r>
              <a:rPr lang="fr-FR" dirty="0"/>
              <a:t>Appréciation </a:t>
            </a:r>
            <a:r>
              <a:rPr lang="fr-FR" i="1" dirty="0"/>
              <a:t>in </a:t>
            </a:r>
            <a:r>
              <a:rPr lang="fr-FR" i="1" dirty="0" err="1"/>
              <a:t>concreto</a:t>
            </a:r>
            <a:r>
              <a:rPr lang="fr-FR" dirty="0"/>
              <a:t> privilégiée par les juges pour la qualifier et habitude de ne pas se référer à l’obligation du salarié de veiller à sa propre sécurité sur son lieu de travail (C. </a:t>
            </a:r>
            <a:r>
              <a:rPr lang="fr-FR" dirty="0" err="1"/>
              <a:t>trav</a:t>
            </a:r>
            <a:r>
              <a:rPr lang="fr-FR" dirty="0"/>
              <a:t>., L4122-1, « sur son lieu de travail », « en fonction de sa formation et de ses possibilités »</a:t>
            </a:r>
          </a:p>
          <a:p>
            <a:pPr lvl="2"/>
            <a:r>
              <a:rPr lang="fr-FR" dirty="0"/>
              <a:t>En droit du travail : être prudent, ne pas se mettre en danger, ne pas nuire aux autres personnes présentes sur son lieu de travail, obéir aux consignes de sécurité édictées par l’employeur dans le règlement intérieur.</a:t>
            </a:r>
          </a:p>
          <a:p>
            <a:pPr lvl="1"/>
            <a:r>
              <a:rPr lang="fr-FR" dirty="0"/>
              <a:t>Transposition au </a:t>
            </a:r>
            <a:r>
              <a:rPr lang="fr-FR" dirty="0" err="1"/>
              <a:t>Covid</a:t>
            </a:r>
            <a:r>
              <a:rPr lang="fr-FR" dirty="0"/>
              <a:t> difficile</a:t>
            </a:r>
          </a:p>
        </p:txBody>
      </p:sp>
    </p:spTree>
    <p:extLst>
      <p:ext uri="{BB962C8B-B14F-4D97-AF65-F5344CB8AC3E}">
        <p14:creationId xmlns:p14="http://schemas.microsoft.com/office/powerpoint/2010/main" val="40351269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La faute du travailleur :</a:t>
            </a:r>
            <a:br>
              <a:rPr lang="fr-FR" dirty="0"/>
            </a:br>
            <a:r>
              <a:rPr lang="fr-FR" dirty="0"/>
              <a:t>une éventualité peu probable</a:t>
            </a:r>
          </a:p>
        </p:txBody>
      </p:sp>
      <p:sp>
        <p:nvSpPr>
          <p:cNvPr id="3" name="Espace réservé du contenu 2"/>
          <p:cNvSpPr>
            <a:spLocks noGrp="1"/>
          </p:cNvSpPr>
          <p:nvPr>
            <p:ph idx="1"/>
          </p:nvPr>
        </p:nvSpPr>
        <p:spPr/>
        <p:txBody>
          <a:bodyPr>
            <a:normAutofit lnSpcReduction="10000"/>
          </a:bodyPr>
          <a:lstStyle/>
          <a:p>
            <a:r>
              <a:rPr lang="fr-FR" dirty="0"/>
              <a:t>Faute grave du fonctionnaire</a:t>
            </a:r>
          </a:p>
          <a:p>
            <a:pPr lvl="1"/>
            <a:r>
              <a:rPr lang="fr-FR" dirty="0"/>
              <a:t>Incidence de la faute grave : exonère l’administration de son obligation de prendre en charge les conséquences du risque professionnel</a:t>
            </a:r>
          </a:p>
          <a:p>
            <a:pPr lvl="1"/>
            <a:r>
              <a:rPr lang="fr-FR" dirty="0"/>
              <a:t>Exemples de fautes graves : manquements répétés, mauvaise conscience caractérisée, comportement susceptible de nuire directement ou indirectement au fonctionnement du service public et, plus largement, désobéissance aux instructions du supérieur hiérarchique</a:t>
            </a:r>
          </a:p>
          <a:p>
            <a:pPr lvl="1"/>
            <a:r>
              <a:rPr lang="fr-FR" dirty="0"/>
              <a:t>Méthode d’appréciation du CE </a:t>
            </a:r>
          </a:p>
          <a:p>
            <a:pPr lvl="2"/>
            <a:r>
              <a:rPr lang="fr-FR" dirty="0"/>
              <a:t>Analyse globale du comportement de l’agent, au-delà des faits particuliers qui lui sont opposés</a:t>
            </a:r>
          </a:p>
          <a:p>
            <a:pPr lvl="2"/>
            <a:r>
              <a:rPr lang="fr-FR" dirty="0"/>
              <a:t>Intensité de la faute du fonctionnaire toujours appréciée en tenant compte du contexte professionnel dans lequel elle s’inscrit</a:t>
            </a:r>
          </a:p>
          <a:p>
            <a:pPr lvl="2"/>
            <a:r>
              <a:rPr lang="fr-FR" dirty="0"/>
              <a:t>Faute grave de l’agent infecté par le SARS-CoV2 demanderait que son manquement soit particulièrement grave et inexcusable</a:t>
            </a:r>
          </a:p>
          <a:p>
            <a:pPr lvl="1"/>
            <a:endParaRPr lang="fr-FR" dirty="0"/>
          </a:p>
        </p:txBody>
      </p:sp>
    </p:spTree>
    <p:extLst>
      <p:ext uri="{BB962C8B-B14F-4D97-AF65-F5344CB8AC3E}">
        <p14:creationId xmlns:p14="http://schemas.microsoft.com/office/powerpoint/2010/main" val="271240978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pPr marL="0" indent="0" algn="ctr">
              <a:buNone/>
            </a:pPr>
            <a:r>
              <a:rPr lang="fr-FR" sz="1800" dirty="0">
                <a:solidFill>
                  <a:schemeClr val="accent1"/>
                </a:solidFill>
              </a:rPr>
              <a:t>Merci de votre attention.</a:t>
            </a:r>
          </a:p>
          <a:p>
            <a:pPr marL="0" indent="0" algn="ctr">
              <a:buNone/>
            </a:pPr>
            <a:endParaRPr lang="fr-FR" sz="1800" dirty="0">
              <a:solidFill>
                <a:schemeClr val="accent1"/>
              </a:solidFill>
            </a:endParaRPr>
          </a:p>
          <a:p>
            <a:pPr marL="0" indent="0" algn="ctr">
              <a:spcBef>
                <a:spcPts val="200"/>
              </a:spcBef>
              <a:buNone/>
            </a:pPr>
            <a:r>
              <a:rPr lang="fr-FR" sz="1800" dirty="0">
                <a:solidFill>
                  <a:schemeClr val="accent1"/>
                </a:solidFill>
              </a:rPr>
              <a:t>Maryse Badel</a:t>
            </a:r>
          </a:p>
          <a:p>
            <a:pPr marL="0" indent="0" algn="ctr">
              <a:spcBef>
                <a:spcPts val="200"/>
              </a:spcBef>
              <a:buNone/>
            </a:pPr>
            <a:r>
              <a:rPr lang="fr-FR" sz="1800" dirty="0">
                <a:solidFill>
                  <a:schemeClr val="accent1"/>
                </a:solidFill>
              </a:rPr>
              <a:t>Faculté de droit et science politique</a:t>
            </a:r>
          </a:p>
          <a:p>
            <a:pPr marL="0" indent="0" algn="ctr">
              <a:spcBef>
                <a:spcPts val="200"/>
              </a:spcBef>
              <a:buNone/>
            </a:pPr>
            <a:r>
              <a:rPr lang="fr-FR" sz="1800" dirty="0">
                <a:solidFill>
                  <a:schemeClr val="accent1"/>
                </a:solidFill>
              </a:rPr>
              <a:t>Université de Bordeaux</a:t>
            </a:r>
          </a:p>
          <a:p>
            <a:pPr marL="0" indent="0" algn="ctr">
              <a:spcBef>
                <a:spcPts val="200"/>
              </a:spcBef>
              <a:buNone/>
            </a:pPr>
            <a:endParaRPr lang="fr-FR" sz="1800" dirty="0">
              <a:solidFill>
                <a:schemeClr val="accent1"/>
              </a:solidFill>
            </a:endParaRPr>
          </a:p>
          <a:p>
            <a:pPr marL="0" indent="0" algn="ctr">
              <a:spcBef>
                <a:spcPts val="200"/>
              </a:spcBef>
              <a:buNone/>
            </a:pPr>
            <a:r>
              <a:rPr lang="fr-FR" sz="1800" dirty="0">
                <a:solidFill>
                  <a:schemeClr val="accent1"/>
                </a:solidFill>
              </a:rPr>
              <a:t>maryse.badel@u-bordeaux.fr</a:t>
            </a:r>
          </a:p>
          <a:p>
            <a:pPr marL="0" indent="0" algn="ctr">
              <a:buNone/>
            </a:pPr>
            <a:endParaRPr lang="fr-FR" dirty="0"/>
          </a:p>
          <a:p>
            <a:pPr marL="0" indent="0" algn="ctr">
              <a:buNone/>
            </a:pPr>
            <a:endParaRPr lang="fr-FR" dirty="0"/>
          </a:p>
        </p:txBody>
      </p:sp>
    </p:spTree>
    <p:extLst>
      <p:ext uri="{BB962C8B-B14F-4D97-AF65-F5344CB8AC3E}">
        <p14:creationId xmlns:p14="http://schemas.microsoft.com/office/powerpoint/2010/main" val="24128218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INTRODUCTION</a:t>
            </a:r>
            <a:br>
              <a:rPr lang="fr-FR" dirty="0"/>
            </a:br>
            <a:r>
              <a:rPr lang="fr-FR" dirty="0"/>
              <a:t>Déclarations, propositions et réforme</a:t>
            </a:r>
          </a:p>
        </p:txBody>
      </p:sp>
      <p:sp>
        <p:nvSpPr>
          <p:cNvPr id="3" name="Espace réservé du contenu 2"/>
          <p:cNvSpPr>
            <a:spLocks noGrp="1"/>
          </p:cNvSpPr>
          <p:nvPr>
            <p:ph idx="1"/>
          </p:nvPr>
        </p:nvSpPr>
        <p:spPr/>
        <p:txBody>
          <a:bodyPr>
            <a:normAutofit fontScale="92500" lnSpcReduction="10000"/>
          </a:bodyPr>
          <a:lstStyle/>
          <a:p>
            <a:r>
              <a:rPr lang="fr-FR" dirty="0"/>
              <a:t>Académie nationale médecine, 3 avril 2020, recommande que :</a:t>
            </a:r>
          </a:p>
          <a:p>
            <a:pPr lvl="1"/>
            <a:r>
              <a:rPr lang="fr-FR" dirty="0"/>
              <a:t>Dans l’attente de la parution d’un tableau, </a:t>
            </a:r>
            <a:r>
              <a:rPr lang="fr-FR" i="1" dirty="0"/>
              <a:t>« les cas de maladie liée à une contamination professionnelle puissent être déclarés comme maladie imputable au service pour les agents de l’État et des collectivités, en accident du travail pour les autres »</a:t>
            </a:r>
            <a:r>
              <a:rPr lang="fr-FR" dirty="0"/>
              <a:t> </a:t>
            </a:r>
          </a:p>
          <a:p>
            <a:r>
              <a:rPr lang="fr-FR" dirty="0"/>
              <a:t>Proposition de loi, députés de </a:t>
            </a:r>
            <a:r>
              <a:rPr lang="fr-FR" i="1" dirty="0"/>
              <a:t>La France insoumise</a:t>
            </a:r>
            <a:r>
              <a:rPr lang="fr-FR" dirty="0"/>
              <a:t> (n°2932, 12 mai 2020)</a:t>
            </a:r>
            <a:endParaRPr lang="fr-FR" i="1" dirty="0"/>
          </a:p>
          <a:p>
            <a:pPr lvl="1"/>
            <a:r>
              <a:rPr lang="fr-FR" i="1" dirty="0"/>
              <a:t>« Mettre en sécurité sociale »</a:t>
            </a:r>
            <a:r>
              <a:rPr lang="fr-FR" dirty="0"/>
              <a:t> les travailleurs exposés au virus par leur contact avec le public pendant l’état d’urgence sanitaire, quel que soit leur statut professionnel </a:t>
            </a:r>
          </a:p>
          <a:p>
            <a:pPr lvl="1"/>
            <a:r>
              <a:rPr lang="fr-FR" dirty="0"/>
              <a:t>Ajouter au code de la sécurité sociale un article L461-1-1 qui aurait posé en leur faveur le principe de leur couverture au titre de la maladie professionnelle ajouter au code de la sécurité sociale un article L461-1-1 qui aurait posé en leur faveur le principe de leur couverture au titre de la maladie professionnelle </a:t>
            </a:r>
          </a:p>
        </p:txBody>
      </p:sp>
    </p:spTree>
    <p:extLst>
      <p:ext uri="{BB962C8B-B14F-4D97-AF65-F5344CB8AC3E}">
        <p14:creationId xmlns:p14="http://schemas.microsoft.com/office/powerpoint/2010/main" val="37527907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INTRODUCTION</a:t>
            </a:r>
            <a:br>
              <a:rPr lang="fr-FR" dirty="0"/>
            </a:br>
            <a:r>
              <a:rPr lang="fr-FR" dirty="0"/>
              <a:t>Déclarations, propositions et réforme</a:t>
            </a:r>
          </a:p>
        </p:txBody>
      </p:sp>
      <p:sp>
        <p:nvSpPr>
          <p:cNvPr id="3" name="Espace réservé du contenu 2"/>
          <p:cNvSpPr>
            <a:spLocks noGrp="1"/>
          </p:cNvSpPr>
          <p:nvPr>
            <p:ph idx="1"/>
          </p:nvPr>
        </p:nvSpPr>
        <p:spPr/>
        <p:txBody>
          <a:bodyPr>
            <a:normAutofit fontScale="92500" lnSpcReduction="10000"/>
          </a:bodyPr>
          <a:lstStyle/>
          <a:p>
            <a:r>
              <a:rPr lang="fr-FR" dirty="0"/>
              <a:t>Groupe socialiste, portant création d’un fonds d’indemnisation des victimes du Covid-19, 16 juin 2020 </a:t>
            </a:r>
          </a:p>
          <a:p>
            <a:pPr lvl="1"/>
            <a:r>
              <a:rPr lang="fr-FR" dirty="0"/>
              <a:t>Procurer une indemnisation spécifique à toutes ces victimes, au-delà des personnels soignants</a:t>
            </a:r>
          </a:p>
          <a:p>
            <a:pPr lvl="1"/>
            <a:r>
              <a:rPr lang="fr-FR" dirty="0"/>
              <a:t>  Expressément visés les </a:t>
            </a:r>
            <a:r>
              <a:rPr lang="fr-FR" i="1" dirty="0"/>
              <a:t>« premiers de tranchées montés au front pendant la crise sanitaire »</a:t>
            </a:r>
            <a:r>
              <a:rPr lang="fr-FR" dirty="0"/>
              <a:t>, les bénévoles, les victimes </a:t>
            </a:r>
            <a:r>
              <a:rPr lang="fr-FR" i="1" dirty="0"/>
              <a:t>environnementales</a:t>
            </a:r>
            <a:r>
              <a:rPr lang="fr-FR" dirty="0"/>
              <a:t> contaminées dans leur famille par des travailleurs exposés</a:t>
            </a:r>
          </a:p>
          <a:p>
            <a:pPr lvl="1"/>
            <a:r>
              <a:rPr lang="fr-FR" dirty="0"/>
              <a:t>Principe de la réparation intégrale: indemnisation de tous les préjudices, séquelles temporaires et définitives, ayants droit des victimes décédées </a:t>
            </a:r>
          </a:p>
          <a:p>
            <a:r>
              <a:rPr lang="fr-FR" dirty="0"/>
              <a:t>Décret n°2020-1131 du 14 sept. 2020 : 2 nouveaux tableaux MP publiés « Affections respiratoires aiguës liées à une infection au SRAS-CoV2 » </a:t>
            </a:r>
          </a:p>
          <a:p>
            <a:pPr lvl="1"/>
            <a:r>
              <a:rPr lang="fr-FR" dirty="0"/>
              <a:t>Tableau n°100, RG</a:t>
            </a:r>
          </a:p>
          <a:p>
            <a:pPr lvl="1"/>
            <a:r>
              <a:rPr lang="fr-FR" dirty="0"/>
              <a:t>Tableau n°60, RA</a:t>
            </a:r>
          </a:p>
        </p:txBody>
      </p:sp>
    </p:spTree>
    <p:extLst>
      <p:ext uri="{BB962C8B-B14F-4D97-AF65-F5344CB8AC3E}">
        <p14:creationId xmlns:p14="http://schemas.microsoft.com/office/powerpoint/2010/main" val="29338166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La voie de la maladie professionnelle</a:t>
            </a:r>
          </a:p>
        </p:txBody>
      </p:sp>
      <p:sp>
        <p:nvSpPr>
          <p:cNvPr id="3" name="Espace réservé du contenu 2"/>
          <p:cNvSpPr>
            <a:spLocks noGrp="1"/>
          </p:cNvSpPr>
          <p:nvPr>
            <p:ph idx="1"/>
          </p:nvPr>
        </p:nvSpPr>
        <p:spPr>
          <a:xfrm>
            <a:off x="498474" y="1981200"/>
            <a:ext cx="7556313" cy="4725916"/>
          </a:xfrm>
        </p:spPr>
        <p:txBody>
          <a:bodyPr>
            <a:normAutofit fontScale="92500" lnSpcReduction="10000"/>
          </a:bodyPr>
          <a:lstStyle/>
          <a:p>
            <a:r>
              <a:rPr lang="fr-FR" dirty="0"/>
              <a:t>Double système de reconnaissance de la maladie professionnelle</a:t>
            </a:r>
          </a:p>
          <a:p>
            <a:pPr lvl="1"/>
            <a:r>
              <a:rPr lang="fr-FR" dirty="0"/>
              <a:t>Les tableaux (1919) : posent une présomption de MP</a:t>
            </a:r>
          </a:p>
          <a:p>
            <a:pPr lvl="1"/>
            <a:r>
              <a:rPr lang="fr-FR" dirty="0"/>
              <a:t>La preuve du caractère professionnel de la maladie (1993) : deux cas de figure envisagés par le code de la sécurité sociale (CSS, art. L461-1, al. 3 et 4))</a:t>
            </a:r>
          </a:p>
          <a:p>
            <a:r>
              <a:rPr lang="fr-FR" dirty="0"/>
              <a:t>Les tableaux de maladies professionnelles (CSS, art. L431-1 s.)</a:t>
            </a:r>
          </a:p>
          <a:p>
            <a:pPr lvl="1"/>
            <a:r>
              <a:rPr lang="fr-FR" dirty="0"/>
              <a:t>Processus de publication des tableaux</a:t>
            </a:r>
          </a:p>
          <a:p>
            <a:pPr lvl="2"/>
            <a:r>
              <a:rPr lang="fr-FR" dirty="0"/>
              <a:t>CSS, art. 461-2, al. 4 : « les tableaux mentionnés aux alinéas précédents peuvent être révisés et complétés par des décrets, après avis du Conseil d’orientation des conditions de travail »</a:t>
            </a:r>
          </a:p>
          <a:p>
            <a:pPr lvl="3"/>
            <a:r>
              <a:rPr lang="fr-FR" dirty="0"/>
              <a:t>Expertise scientifique s’exprime au sein du COCT qui est composé d’une commission générale et de plusieurs commissions spécialisées</a:t>
            </a:r>
          </a:p>
          <a:p>
            <a:pPr lvl="3"/>
            <a:r>
              <a:rPr lang="fr-FR" dirty="0"/>
              <a:t>Commission spécialisée n°4 relative aux pathologies professionnelles</a:t>
            </a:r>
          </a:p>
          <a:p>
            <a:pPr lvl="3"/>
            <a:r>
              <a:rPr lang="fr-FR" dirty="0"/>
              <a:t>Depuis 2018, elle émet un avis après réalisation d’une mission d’expertise pluridisciplinaire par l’ANSES (Agence nationale de sécurité sanitaire de l’alimentation, de l’environnement et du travail)</a:t>
            </a:r>
          </a:p>
          <a:p>
            <a:pPr lvl="2"/>
            <a:endParaRPr lang="fr-FR" dirty="0"/>
          </a:p>
          <a:p>
            <a:pPr lvl="1"/>
            <a:endParaRPr lang="fr-FR" dirty="0"/>
          </a:p>
        </p:txBody>
      </p:sp>
    </p:spTree>
    <p:extLst>
      <p:ext uri="{BB962C8B-B14F-4D97-AF65-F5344CB8AC3E}">
        <p14:creationId xmlns:p14="http://schemas.microsoft.com/office/powerpoint/2010/main" val="1112791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La voie de la maladie professionnelle</a:t>
            </a:r>
          </a:p>
        </p:txBody>
      </p:sp>
      <p:sp>
        <p:nvSpPr>
          <p:cNvPr id="3" name="Espace réservé du contenu 2"/>
          <p:cNvSpPr>
            <a:spLocks noGrp="1"/>
          </p:cNvSpPr>
          <p:nvPr>
            <p:ph idx="1"/>
          </p:nvPr>
        </p:nvSpPr>
        <p:spPr>
          <a:xfrm>
            <a:off x="498474" y="1981200"/>
            <a:ext cx="7556313" cy="4641946"/>
          </a:xfrm>
        </p:spPr>
        <p:txBody>
          <a:bodyPr>
            <a:normAutofit fontScale="92500" lnSpcReduction="20000"/>
          </a:bodyPr>
          <a:lstStyle/>
          <a:p>
            <a:pPr lvl="3"/>
            <a:r>
              <a:rPr lang="fr-FR" dirty="0"/>
              <a:t>Pour le Covid-19, expertise scientifique de l’ANSES écartée au profit des propositions faites par l’Académie nationale de médecine</a:t>
            </a:r>
          </a:p>
          <a:p>
            <a:pPr lvl="3"/>
            <a:r>
              <a:rPr lang="fr-FR" dirty="0"/>
              <a:t>Académie instaurée en 1982 notamment pour répondre aux demandes du gouvernement sur tout ce qui intéresse la santé publique, et principalement sur les épidémies, les maladies, particulières à certains pays …</a:t>
            </a:r>
          </a:p>
          <a:p>
            <a:pPr lvl="3"/>
            <a:r>
              <a:rPr lang="fr-FR" dirty="0"/>
              <a:t>Pas d’anormalité de cette procédure :  l’ANSES peut être remplacée par toute autre structure offrant des garanties équivalentes en termes d’expertise scientifique et d’indépendance </a:t>
            </a:r>
          </a:p>
          <a:p>
            <a:pPr lvl="1"/>
            <a:r>
              <a:rPr lang="fr-FR" dirty="0"/>
              <a:t>Système de reconnaissance des maladies professionnelles ainsi basé sur une réelle expertise scientifique, à deux niveaux, l’une réalisée par un organisme extérieur dit indépendant, l’autre réalisée au sein du COCT </a:t>
            </a:r>
          </a:p>
          <a:p>
            <a:pPr lvl="1"/>
            <a:r>
              <a:rPr lang="fr-FR" dirty="0"/>
              <a:t>Commission n°4 doit parvenir à un consensus :</a:t>
            </a:r>
          </a:p>
          <a:p>
            <a:pPr lvl="2"/>
            <a:r>
              <a:rPr lang="fr-FR" dirty="0"/>
              <a:t>Comprend 1 collège de partenaires sociaux composé de 5 représentants des salariés et 5 représentants des employeurs, 1 collège des départements ministériels composé de 5 représentants, 1 collège de 5 représentants des organismes nationaux de sécurité sociale, d’expertise et de prévention, 1 collège de 6 personnalités qualifiées </a:t>
            </a:r>
          </a:p>
          <a:p>
            <a:pPr lvl="2"/>
            <a:r>
              <a:rPr lang="fr-FR" dirty="0"/>
              <a:t>Opposition fréquente entre les partenaires sociaux</a:t>
            </a:r>
          </a:p>
          <a:p>
            <a:endParaRPr lang="fr-FR" dirty="0"/>
          </a:p>
        </p:txBody>
      </p:sp>
    </p:spTree>
    <p:extLst>
      <p:ext uri="{BB962C8B-B14F-4D97-AF65-F5344CB8AC3E}">
        <p14:creationId xmlns:p14="http://schemas.microsoft.com/office/powerpoint/2010/main" val="20978597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La voie de la maladie professionnelle</a:t>
            </a:r>
          </a:p>
        </p:txBody>
      </p:sp>
      <p:sp>
        <p:nvSpPr>
          <p:cNvPr id="3" name="Espace réservé du contenu 2"/>
          <p:cNvSpPr>
            <a:spLocks noGrp="1"/>
          </p:cNvSpPr>
          <p:nvPr>
            <p:ph idx="1"/>
          </p:nvPr>
        </p:nvSpPr>
        <p:spPr>
          <a:xfrm>
            <a:off x="498474" y="1981200"/>
            <a:ext cx="7556313" cy="4599961"/>
          </a:xfrm>
        </p:spPr>
        <p:txBody>
          <a:bodyPr>
            <a:normAutofit fontScale="92500" lnSpcReduction="20000"/>
          </a:bodyPr>
          <a:lstStyle/>
          <a:p>
            <a:pPr lvl="2"/>
            <a:r>
              <a:rPr lang="fr-FR" dirty="0"/>
              <a:t>Pas d’obligation pour le décideur public de suivre l’avis des experts</a:t>
            </a:r>
          </a:p>
          <a:p>
            <a:pPr lvl="2"/>
            <a:r>
              <a:rPr lang="fr-FR" dirty="0"/>
              <a:t>Pour le </a:t>
            </a:r>
            <a:r>
              <a:rPr lang="fr-FR" dirty="0" err="1"/>
              <a:t>Covid</a:t>
            </a:r>
            <a:r>
              <a:rPr lang="fr-FR" dirty="0"/>
              <a:t> : </a:t>
            </a:r>
          </a:p>
          <a:p>
            <a:pPr lvl="3"/>
            <a:r>
              <a:rPr lang="fr-FR" dirty="0"/>
              <a:t>OS unanimes pour demander l’extension de la reconnaissance au-delà du personnel soignant (FO, CFDT, CFTC, UNSA ferroviaire, FO cheminots, CFE-CGC…)</a:t>
            </a:r>
          </a:p>
          <a:p>
            <a:pPr lvl="3"/>
            <a:r>
              <a:rPr lang="fr-FR" dirty="0"/>
              <a:t>Opinions patronales non répertoriées</a:t>
            </a:r>
          </a:p>
          <a:p>
            <a:pPr lvl="2"/>
            <a:r>
              <a:rPr lang="fr-FR" dirty="0"/>
              <a:t>Rapidité de la décision liée au caractère exceptionnel de la pandémie</a:t>
            </a:r>
          </a:p>
          <a:p>
            <a:pPr lvl="3"/>
            <a:r>
              <a:rPr lang="fr-FR" dirty="0"/>
              <a:t>Lenteur habituelle mais caractère politique de la décision</a:t>
            </a:r>
          </a:p>
          <a:p>
            <a:pPr lvl="3"/>
            <a:r>
              <a:rPr lang="fr-FR" dirty="0"/>
              <a:t>Décret n°2020-1131 du 14 sept. 2020 : 2 nouveaux tableaux MP publiés « Affections respiratoires aiguës liées à une infection au SRAS-CoV2 » : n°100 RG et n°60 RA.</a:t>
            </a:r>
          </a:p>
          <a:p>
            <a:pPr lvl="3"/>
            <a:r>
              <a:rPr lang="fr-FR" dirty="0"/>
              <a:t>Champ d’application limité (maladies et personnes concernées) mais intérêt évident tout de même</a:t>
            </a:r>
          </a:p>
          <a:p>
            <a:pPr lvl="1"/>
            <a:r>
              <a:rPr lang="fr-FR" dirty="0"/>
              <a:t>Structuration et portée des tableaux</a:t>
            </a:r>
          </a:p>
          <a:p>
            <a:pPr lvl="2"/>
            <a:r>
              <a:rPr lang="fr-FR" dirty="0"/>
              <a:t>Pathologies, délai de prise en charge /durée d’exposition, liste de travaux ou de substances pathogènes</a:t>
            </a:r>
          </a:p>
          <a:p>
            <a:pPr lvl="2"/>
            <a:r>
              <a:rPr lang="fr-FR" dirty="0"/>
              <a:t>Force de la présomption de causalité</a:t>
            </a:r>
          </a:p>
          <a:p>
            <a:endParaRPr lang="fr-FR" dirty="0"/>
          </a:p>
        </p:txBody>
      </p:sp>
    </p:spTree>
    <p:extLst>
      <p:ext uri="{BB962C8B-B14F-4D97-AF65-F5344CB8AC3E}">
        <p14:creationId xmlns:p14="http://schemas.microsoft.com/office/powerpoint/2010/main" val="4070145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98474" y="157444"/>
            <a:ext cx="7556313" cy="6528680"/>
          </a:xfrm>
        </p:spPr>
        <p:txBody>
          <a:bodyPr/>
          <a:lstStyle/>
          <a:p>
            <a:pPr marL="228600" lvl="1" indent="0">
              <a:buNone/>
            </a:pPr>
            <a:endParaRPr lang="fr-FR" sz="1600" dirty="0"/>
          </a:p>
          <a:p>
            <a:pPr marL="228600" lvl="1" indent="0">
              <a:buNone/>
            </a:pPr>
            <a:endParaRPr lang="fr-FR" dirty="0"/>
          </a:p>
        </p:txBody>
      </p:sp>
      <p:pic>
        <p:nvPicPr>
          <p:cNvPr id="7" name="Image 6"/>
          <p:cNvPicPr>
            <a:picLocks noChangeAspect="1"/>
          </p:cNvPicPr>
          <p:nvPr/>
        </p:nvPicPr>
        <p:blipFill>
          <a:blip r:embed="rId2"/>
          <a:stretch>
            <a:fillRect/>
          </a:stretch>
        </p:blipFill>
        <p:spPr>
          <a:xfrm>
            <a:off x="91038" y="1511461"/>
            <a:ext cx="8955558" cy="4870254"/>
          </a:xfrm>
          <a:prstGeom prst="rect">
            <a:avLst/>
          </a:prstGeom>
        </p:spPr>
      </p:pic>
      <p:sp>
        <p:nvSpPr>
          <p:cNvPr id="8" name="Titre 1"/>
          <p:cNvSpPr>
            <a:spLocks noGrp="1"/>
          </p:cNvSpPr>
          <p:nvPr>
            <p:ph type="title"/>
          </p:nvPr>
        </p:nvSpPr>
        <p:spPr>
          <a:xfrm>
            <a:off x="498474" y="484094"/>
            <a:ext cx="7556313" cy="1116106"/>
          </a:xfrm>
        </p:spPr>
        <p:txBody>
          <a:bodyPr/>
          <a:lstStyle/>
          <a:p>
            <a:r>
              <a:rPr lang="fr-FR" dirty="0"/>
              <a:t>La voie de la maladie professionnelle</a:t>
            </a:r>
          </a:p>
        </p:txBody>
      </p:sp>
    </p:spTree>
    <p:extLst>
      <p:ext uri="{BB962C8B-B14F-4D97-AF65-F5344CB8AC3E}">
        <p14:creationId xmlns:p14="http://schemas.microsoft.com/office/powerpoint/2010/main" val="40566981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p:cNvSpPr>
            <a:spLocks noGrp="1"/>
          </p:cNvSpPr>
          <p:nvPr>
            <p:ph type="title"/>
          </p:nvPr>
        </p:nvSpPr>
        <p:spPr>
          <a:xfrm>
            <a:off x="498474" y="484094"/>
            <a:ext cx="7556313" cy="1116106"/>
          </a:xfrm>
        </p:spPr>
        <p:txBody>
          <a:bodyPr/>
          <a:lstStyle/>
          <a:p>
            <a:r>
              <a:rPr lang="fr-FR" dirty="0"/>
              <a:t>La voie de la maladie professionnelle</a:t>
            </a:r>
          </a:p>
        </p:txBody>
      </p:sp>
      <p:pic>
        <p:nvPicPr>
          <p:cNvPr id="7" name="Image 6"/>
          <p:cNvPicPr>
            <a:picLocks noChangeAspect="1"/>
          </p:cNvPicPr>
          <p:nvPr/>
        </p:nvPicPr>
        <p:blipFill>
          <a:blip r:embed="rId2"/>
          <a:stretch>
            <a:fillRect/>
          </a:stretch>
        </p:blipFill>
        <p:spPr>
          <a:xfrm>
            <a:off x="45244" y="2309167"/>
            <a:ext cx="9039329" cy="3558225"/>
          </a:xfrm>
          <a:prstGeom prst="rect">
            <a:avLst/>
          </a:prstGeom>
        </p:spPr>
      </p:pic>
    </p:spTree>
    <p:extLst>
      <p:ext uri="{BB962C8B-B14F-4D97-AF65-F5344CB8AC3E}">
        <p14:creationId xmlns:p14="http://schemas.microsoft.com/office/powerpoint/2010/main" val="76759312"/>
      </p:ext>
    </p:extLst>
  </p:cSld>
  <p:clrMapOvr>
    <a:masterClrMapping/>
  </p:clrMapOvr>
  <p:timing>
    <p:tnLst>
      <p:par>
        <p:cTn id="1" dur="indefinite" restart="never" nodeType="tmRoot"/>
      </p:par>
    </p:tnLst>
  </p:timing>
</p:sld>
</file>

<file path=ppt/theme/theme1.xml><?xml version="1.0" encoding="utf-8"?>
<a:theme xmlns:a="http://schemas.openxmlformats.org/drawingml/2006/main" name="Advantage">
  <a:themeElements>
    <a:clrScheme name="Personnalisée 3">
      <a:dk1>
        <a:sysClr val="windowText" lastClr="000000"/>
      </a:dk1>
      <a:lt1>
        <a:sysClr val="window" lastClr="FFFFFF"/>
      </a:lt1>
      <a:dk2>
        <a:srgbClr val="4C1304"/>
      </a:dk2>
      <a:lt2>
        <a:srgbClr val="FFFEE6"/>
      </a:lt2>
      <a:accent1>
        <a:srgbClr val="217681"/>
      </a:accent1>
      <a:accent2>
        <a:srgbClr val="39394D"/>
      </a:accent2>
      <a:accent3>
        <a:srgbClr val="9BB05E"/>
      </a:accent3>
      <a:accent4>
        <a:srgbClr val="6B9BC7"/>
      </a:accent4>
      <a:accent5>
        <a:srgbClr val="4E66B2"/>
      </a:accent5>
      <a:accent6>
        <a:srgbClr val="8976AC"/>
      </a:accent6>
      <a:hlink>
        <a:srgbClr val="942408"/>
      </a:hlink>
      <a:folHlink>
        <a:srgbClr val="B34F17"/>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vantage">
      <a:fillStyleLst>
        <a:solidFill>
          <a:schemeClr val="phClr"/>
        </a:solidFill>
        <a:gradFill rotWithShape="1">
          <a:gsLst>
            <a:gs pos="0">
              <a:schemeClr val="phClr">
                <a:tint val="100000"/>
                <a:shade val="40000"/>
                <a:alpha val="100000"/>
                <a:satMod val="150000"/>
                <a:lumMod val="100000"/>
              </a:schemeClr>
            </a:gs>
            <a:gs pos="100000">
              <a:schemeClr val="phClr">
                <a:tint val="70000"/>
                <a:shade val="100000"/>
                <a:alpha val="100000"/>
                <a:satMod val="200000"/>
                <a:lumMod val="100000"/>
              </a:schemeClr>
            </a:gs>
          </a:gsLst>
          <a:lin ang="6000000" scaled="1"/>
        </a:gradFill>
        <a:gradFill rotWithShape="1">
          <a:gsLst>
            <a:gs pos="0">
              <a:schemeClr val="phClr">
                <a:shade val="40000"/>
                <a:alpha val="100000"/>
                <a:satMod val="150000"/>
                <a:lumMod val="100000"/>
              </a:schemeClr>
            </a:gs>
            <a:gs pos="100000">
              <a:schemeClr val="phClr">
                <a:tint val="70000"/>
                <a:shade val="100000"/>
                <a:alpha val="100000"/>
                <a:satMod val="200000"/>
                <a:lumMod val="100000"/>
              </a:schemeClr>
            </a:gs>
          </a:gsLst>
          <a:lin ang="54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63500" dist="25400" dir="5400000" rotWithShape="0">
              <a:srgbClr val="808080">
                <a:alpha val="75000"/>
              </a:srgbClr>
            </a:outerShdw>
          </a:effectLst>
        </a:effectStyle>
        <a:effectStyle>
          <a:effectLst/>
          <a:scene3d>
            <a:camera prst="orthographicFront">
              <a:rot lat="0" lon="0" rev="0"/>
            </a:camera>
            <a:lightRig rig="twoPt" dir="tl">
              <a:rot lat="0" lon="0" rev="4500000"/>
            </a:lightRig>
          </a:scene3d>
          <a:sp3d>
            <a:bevelT w="63500" h="50800"/>
          </a:sp3d>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Avantage.thmx</Template>
  <TotalTime>1829</TotalTime>
  <Words>3286</Words>
  <Application>Microsoft Office PowerPoint</Application>
  <PresentationFormat>Affichage à l'écran (4:3)</PresentationFormat>
  <Paragraphs>177</Paragraphs>
  <Slides>26</Slides>
  <Notes>0</Notes>
  <HiddenSlides>0</HiddenSlides>
  <MMClips>0</MMClips>
  <ScaleCrop>false</ScaleCrop>
  <HeadingPairs>
    <vt:vector size="6" baseType="variant">
      <vt:variant>
        <vt:lpstr>Polices utilisées</vt:lpstr>
      </vt:variant>
      <vt:variant>
        <vt:i4>2</vt:i4>
      </vt:variant>
      <vt:variant>
        <vt:lpstr>Thème</vt:lpstr>
      </vt:variant>
      <vt:variant>
        <vt:i4>1</vt:i4>
      </vt:variant>
      <vt:variant>
        <vt:lpstr>Titres des diapositives</vt:lpstr>
      </vt:variant>
      <vt:variant>
        <vt:i4>26</vt:i4>
      </vt:variant>
    </vt:vector>
  </HeadingPairs>
  <TitlesOfParts>
    <vt:vector size="29" baseType="lpstr">
      <vt:lpstr>Calibri</vt:lpstr>
      <vt:lpstr>Wingdings</vt:lpstr>
      <vt:lpstr>Advantage</vt:lpstr>
      <vt:lpstr>COVID-19 et AT/MP</vt:lpstr>
      <vt:lpstr>INTRODUCTION Déclarations, propositions et réforme</vt:lpstr>
      <vt:lpstr>INTRODUCTION Déclarations, propositions et réforme</vt:lpstr>
      <vt:lpstr>INTRODUCTION Déclarations, propositions et réforme</vt:lpstr>
      <vt:lpstr>La voie de la maladie professionnelle</vt:lpstr>
      <vt:lpstr>La voie de la maladie professionnelle</vt:lpstr>
      <vt:lpstr>La voie de la maladie professionnelle</vt:lpstr>
      <vt:lpstr>La voie de la maladie professionnelle</vt:lpstr>
      <vt:lpstr>La voie de la maladie professionnelle</vt:lpstr>
      <vt:lpstr>La voie de la maladie professionnelle</vt:lpstr>
      <vt:lpstr>La voie de la maladie professionnelle</vt:lpstr>
      <vt:lpstr>La voie de la maladie professionnelle</vt:lpstr>
      <vt:lpstr>La voie de la maladie professionnelle</vt:lpstr>
      <vt:lpstr>La voie de la maladie professionnelle</vt:lpstr>
      <vt:lpstr>La voie de la maladie professionnnelle</vt:lpstr>
      <vt:lpstr>Les difficultés évidentes rencontrées par la qualification d’accident du travail</vt:lpstr>
      <vt:lpstr>Les difficultés évidentes rencontrées par la qualification d’accident du travail</vt:lpstr>
      <vt:lpstr>Les difficultés évidentes rencontrées par la qualification d’accident du travail</vt:lpstr>
      <vt:lpstr>La faute de l’employeur :  une hypothèse sérieuse</vt:lpstr>
      <vt:lpstr>La faute de l’employeur :  une hypothèse sérieuse</vt:lpstr>
      <vt:lpstr>La faute de l’employeur :  une hypothèse sérieuse</vt:lpstr>
      <vt:lpstr>La faute de l’employeur :  une hypothèse sérieuse</vt:lpstr>
      <vt:lpstr>La faute de l’employeur :  une hypothèse sérieuse</vt:lpstr>
      <vt:lpstr>La faute du travailleur : une éventualité peu probable</vt:lpstr>
      <vt:lpstr>La faute du travailleur : une éventualité peu probable</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L’aide sociale</dc:title>
  <dc:creator>Maryse</dc:creator>
  <cp:lastModifiedBy>Maryse Badel</cp:lastModifiedBy>
  <cp:revision>274</cp:revision>
  <dcterms:created xsi:type="dcterms:W3CDTF">2017-04-07T13:03:46Z</dcterms:created>
  <dcterms:modified xsi:type="dcterms:W3CDTF">2022-09-21T07:57:45Z</dcterms:modified>
</cp:coreProperties>
</file>