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97478-D8FB-4DBF-82E3-BFA73EEAC2AA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BA8F8-7F62-4858-9E48-D78027038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017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56A63-7016-42F0-AD59-E8251CA7FEA7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03735-9F0E-49A7-A1CF-7B63A8F0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24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03735-9F0E-49A7-A1CF-7B63A8F0B66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15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94F0-BC95-4C97-9237-E90204E27FB4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29A61E-D49D-4B8E-9808-DCC91C2F8225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94F0-BC95-4C97-9237-E90204E27FB4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A61E-D49D-4B8E-9808-DCC91C2F82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94F0-BC95-4C97-9237-E90204E27FB4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A61E-D49D-4B8E-9808-DCC91C2F82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94F0-BC95-4C97-9237-E90204E27FB4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A61E-D49D-4B8E-9808-DCC91C2F8225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94F0-BC95-4C97-9237-E90204E27FB4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29A61E-D49D-4B8E-9808-DCC91C2F8225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94F0-BC95-4C97-9237-E90204E27FB4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A61E-D49D-4B8E-9808-DCC91C2F8225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94F0-BC95-4C97-9237-E90204E27FB4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A61E-D49D-4B8E-9808-DCC91C2F8225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94F0-BC95-4C97-9237-E90204E27FB4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A61E-D49D-4B8E-9808-DCC91C2F82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94F0-BC95-4C97-9237-E90204E27FB4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A61E-D49D-4B8E-9808-DCC91C2F82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94F0-BC95-4C97-9237-E90204E27FB4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A61E-D49D-4B8E-9808-DCC91C2F8225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94F0-BC95-4C97-9237-E90204E27FB4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29A61E-D49D-4B8E-9808-DCC91C2F8225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8594F0-BC95-4C97-9237-E90204E27FB4}" type="datetimeFigureOut">
              <a:rPr lang="fr-FR" smtClean="0"/>
              <a:t>02/02/2021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29A61E-D49D-4B8E-9808-DCC91C2F822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6002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fr-FR" b="1" dirty="0"/>
              <a:t>Introduction :</a:t>
            </a:r>
          </a:p>
          <a:p>
            <a:r>
              <a:rPr lang="fr-FR" b="1" dirty="0">
                <a:solidFill>
                  <a:schemeClr val="tx1"/>
                </a:solidFill>
              </a:rPr>
              <a:t>Définition de l’organisation et enjeux de l’analyse des organisations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Fondements des organisations</a:t>
            </a:r>
          </a:p>
        </p:txBody>
      </p:sp>
    </p:spTree>
    <p:extLst>
      <p:ext uri="{BB962C8B-B14F-4D97-AF65-F5344CB8AC3E}">
        <p14:creationId xmlns:p14="http://schemas.microsoft.com/office/powerpoint/2010/main" val="1270021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2. Apports et définitions en économie, sociologie </a:t>
            </a:r>
            <a:r>
              <a:rPr lang="fr-FR" b="1"/>
              <a:t>et histoire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 fontScale="77500" lnSpcReduction="20000"/>
          </a:bodyPr>
          <a:lstStyle/>
          <a:p>
            <a:r>
              <a:rPr lang="fr-FR" sz="2200" dirty="0">
                <a:solidFill>
                  <a:schemeClr val="accent2"/>
                </a:solidFill>
              </a:rPr>
              <a:t>Les contributions de l’économie</a:t>
            </a:r>
          </a:p>
          <a:p>
            <a:pPr lvl="2"/>
            <a:r>
              <a:rPr lang="fr-FR" sz="1600" dirty="0"/>
              <a:t>L’importance du « fait organisationnel » en économie : </a:t>
            </a:r>
          </a:p>
          <a:p>
            <a:pPr lvl="3"/>
            <a:r>
              <a:rPr lang="fr-FR" sz="1600" dirty="0"/>
              <a:t>H. </a:t>
            </a:r>
            <a:r>
              <a:rPr lang="fr-FR" sz="1600" dirty="0" err="1"/>
              <a:t>Liebenstein</a:t>
            </a:r>
            <a:r>
              <a:rPr lang="fr-FR" sz="1600" dirty="0"/>
              <a:t> (1975) =&gt; certaines entreprises (apparemment identiques) parviennent à des résultats (taux de productivité par salarié, niveaux de qualité des produits ou services) très différenciés </a:t>
            </a:r>
          </a:p>
          <a:p>
            <a:pPr lvl="3">
              <a:buFont typeface="Symbol"/>
              <a:buChar char="Þ"/>
            </a:pPr>
            <a:r>
              <a:rPr lang="fr-FR" sz="1600" dirty="0"/>
              <a:t>Notion d’ EFFICIENCE X : mise en évidence de la variable « organisation » dans l’efficience de la firme</a:t>
            </a:r>
          </a:p>
          <a:p>
            <a:pPr lvl="3"/>
            <a:r>
              <a:rPr lang="fr-FR" sz="1600" dirty="0"/>
              <a:t>Démarche en deux temps :</a:t>
            </a:r>
          </a:p>
          <a:p>
            <a:pPr lvl="4"/>
            <a:r>
              <a:rPr lang="fr-FR" sz="1600" dirty="0"/>
              <a:t>Théorie standard : une seule forme d’efficience, l’</a:t>
            </a:r>
            <a:r>
              <a:rPr lang="fr-FR" sz="1600" i="1" dirty="0"/>
              <a:t>efficience </a:t>
            </a:r>
            <a:r>
              <a:rPr lang="fr-FR" sz="1600" i="1" dirty="0" err="1"/>
              <a:t>allocative</a:t>
            </a:r>
            <a:r>
              <a:rPr lang="fr-FR" sz="1600" i="1" dirty="0"/>
              <a:t> </a:t>
            </a:r>
            <a:r>
              <a:rPr lang="fr-FR" sz="1600" dirty="0"/>
              <a:t> qui postule que </a:t>
            </a:r>
            <a:r>
              <a:rPr lang="fr-FR" sz="1600" i="1" dirty="0"/>
              <a:t>le marché, s’il n’est pas entravé par des réglementations, alloue de manière optimale les facteurs de production entre firmes, entre secteurs et au sein de la firme individuelle considérée isolément.  </a:t>
            </a:r>
            <a:r>
              <a:rPr lang="fr-FR" sz="1600" dirty="0" err="1"/>
              <a:t>Liebenstein</a:t>
            </a:r>
            <a:r>
              <a:rPr lang="fr-FR" sz="1600" dirty="0"/>
              <a:t> : interrogation sur la capacité de cette forme unique et exclusive de mode de coordination pour expliquer l’efficience économique et les performances constatées des firmes en termes de productivité relative.</a:t>
            </a:r>
          </a:p>
          <a:p>
            <a:pPr lvl="4"/>
            <a:r>
              <a:rPr lang="fr-FR" sz="1600" dirty="0"/>
              <a:t>Mobilisation d’un  ensemble de résultats et de données empiriques =&gt; contradiction totale de l’idée que l’efficience </a:t>
            </a:r>
            <a:r>
              <a:rPr lang="fr-FR" sz="1600" dirty="0" err="1"/>
              <a:t>allocative</a:t>
            </a:r>
            <a:r>
              <a:rPr lang="fr-FR" sz="1600" dirty="0"/>
              <a:t> est à même de rendre compte des différences de performances économiques des firmes apparemment identiques (en termes de main d’œuvre et de technologies).</a:t>
            </a:r>
          </a:p>
          <a:p>
            <a:pPr lvl="4">
              <a:buFont typeface="Symbol"/>
              <a:buChar char="Þ"/>
            </a:pPr>
            <a:r>
              <a:rPr lang="fr-FR" sz="1600" dirty="0"/>
              <a:t>Théorisation : </a:t>
            </a:r>
            <a:r>
              <a:rPr lang="fr-FR" sz="1600" i="1" dirty="0"/>
              <a:t>les différences de productivité observées entre les firmes (à composition factorielle identique) s’expliquent par des différences dans la qualité de l’organisation mise en œuvre au sein de chacune d’entre elles. </a:t>
            </a:r>
          </a:p>
          <a:p>
            <a:pPr lvl="4"/>
            <a:r>
              <a:rPr lang="fr-FR" sz="1600" dirty="0"/>
              <a:t>Si la seule chose que peuvent acheter les firmes avec certitude sont les unités de temps de travail, rien ne garantit la productivité qui en sera obtenue.</a:t>
            </a:r>
          </a:p>
          <a:p>
            <a:pPr lvl="4">
              <a:buFont typeface="Symbol"/>
              <a:buChar char="Þ"/>
            </a:pPr>
            <a:r>
              <a:rPr lang="fr-FR" sz="1600" dirty="0"/>
              <a:t>Il existe un facteur X (distinct des facteurs traditionnels que sont le capital et le travail) qui explique l’efficience ou l’inefficience des firmes = la qualité de l’organisation interne de la firme.</a:t>
            </a:r>
          </a:p>
          <a:p>
            <a:pPr lvl="4">
              <a:buFont typeface="Symbol"/>
              <a:buChar char="Þ"/>
            </a:pPr>
            <a:r>
              <a:rPr lang="fr-FR" sz="1600" dirty="0"/>
              <a:t>C’est l’objet de l’organisation que d’obtenir la plus grande intensité possible d’utilisation des facteurs.</a:t>
            </a:r>
          </a:p>
          <a:p>
            <a:pPr lvl="3"/>
            <a:r>
              <a:rPr lang="fr-FR" sz="1600" dirty="0"/>
              <a:t>Conclusions : </a:t>
            </a:r>
          </a:p>
          <a:p>
            <a:pPr lvl="4"/>
            <a:r>
              <a:rPr lang="fr-FR" sz="1600" dirty="0"/>
              <a:t>Contestation de la vision standard selon laquelle les firmes comme l’économie sont en situation d’optimum (elles tirent le meilleur parti possible de leurs ressources).</a:t>
            </a:r>
          </a:p>
          <a:p>
            <a:pPr lvl="4"/>
            <a:r>
              <a:rPr lang="fr-FR" sz="1600" i="1" dirty="0"/>
              <a:t>La firme n’est plus considérée comme une « combinaison de facteurs » mais comme une ORGANSIATION, au sein de laquelle les conventions et les contrats, implicites ou explicites, jouent un rôle clé.</a:t>
            </a:r>
          </a:p>
          <a:p>
            <a:pPr lvl="4"/>
            <a:endParaRPr lang="fr-FR" sz="1600" dirty="0"/>
          </a:p>
          <a:p>
            <a:pPr lvl="4"/>
            <a:endParaRPr lang="fr-FR" sz="1600" dirty="0"/>
          </a:p>
          <a:p>
            <a:pPr lvl="3"/>
            <a:endParaRPr lang="fr-FR" sz="1600" dirty="0"/>
          </a:p>
          <a:p>
            <a:pPr lvl="2"/>
            <a:endParaRPr lang="fr-FR" sz="1600" dirty="0"/>
          </a:p>
          <a:p>
            <a:pPr marL="32004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1207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2. Apports et définitions en économie, sociologie </a:t>
            </a:r>
            <a:r>
              <a:rPr lang="fr-FR" b="1"/>
              <a:t>et histoire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 fontScale="62500" lnSpcReduction="20000"/>
          </a:bodyPr>
          <a:lstStyle/>
          <a:p>
            <a:r>
              <a:rPr lang="fr-FR" sz="2200" dirty="0">
                <a:solidFill>
                  <a:schemeClr val="accent2"/>
                </a:solidFill>
              </a:rPr>
              <a:t>Les contributions de l’histoire</a:t>
            </a:r>
          </a:p>
          <a:p>
            <a:pPr lvl="3"/>
            <a:r>
              <a:rPr lang="fr-FR" sz="1600" dirty="0"/>
              <a:t>Observation de l’émergence de la grande organisation, surtout sous la forme de l’entreprise intégrée : croissance et diversification des firmes industrielles (caractérisées à la fin du 19</a:t>
            </a:r>
            <a:r>
              <a:rPr lang="fr-FR" sz="1600" baseline="30000" dirty="0"/>
              <a:t>ème</a:t>
            </a:r>
            <a:r>
              <a:rPr lang="fr-FR" sz="1600" dirty="0"/>
              <a:t> siècle par une seule fonction de fabrication au niveau local).</a:t>
            </a:r>
          </a:p>
          <a:p>
            <a:pPr lvl="3">
              <a:buFont typeface="Symbol"/>
              <a:buChar char="Þ"/>
            </a:pPr>
            <a:r>
              <a:rPr lang="fr-FR" sz="1600" dirty="0"/>
              <a:t>Intégration des différentes unités (usines, bureaux de vente, achat, R&amp;D).</a:t>
            </a:r>
          </a:p>
          <a:p>
            <a:pPr lvl="2"/>
            <a:r>
              <a:rPr lang="fr-FR" sz="1600" dirty="0"/>
              <a:t>A. CHANDLER : analyse de cette évolution (1962) montrant comment les structures organisationnelles changèrent aux Etats-Unis pour s’adapter aux nouvelles stratégies mises en œuvre par les dirigeants des grands groupes</a:t>
            </a:r>
          </a:p>
          <a:p>
            <a:pPr lvl="2">
              <a:buFont typeface="Symbol"/>
              <a:buChar char="Þ"/>
            </a:pPr>
            <a:r>
              <a:rPr lang="fr-FR" sz="1600" dirty="0"/>
              <a:t>Caractérisation de la grande entreprise moderne en tant que structure hiérarchique</a:t>
            </a:r>
          </a:p>
          <a:p>
            <a:pPr lvl="3">
              <a:buFont typeface="Symbol"/>
              <a:buChar char="Þ"/>
            </a:pPr>
            <a:r>
              <a:rPr lang="fr-FR" sz="1600" dirty="0"/>
              <a:t>Forme U (unitaire) : système fonctionnel centralisé</a:t>
            </a:r>
          </a:p>
          <a:p>
            <a:pPr lvl="4">
              <a:buFont typeface="Symbol"/>
              <a:buChar char="Þ"/>
            </a:pPr>
            <a:r>
              <a:rPr lang="fr-FR" sz="1600" dirty="0"/>
              <a:t>Organisation construite autour d’une séparation verticale entre les unités opérationnelles et la direction qui supervise les unités et coordonne leurs activités</a:t>
            </a:r>
          </a:p>
          <a:p>
            <a:pPr lvl="4">
              <a:buFont typeface="Symbol"/>
              <a:buChar char="Þ"/>
            </a:pPr>
            <a:r>
              <a:rPr lang="fr-FR" sz="1600" dirty="0"/>
              <a:t>Forme qui repose sur une division du travail dans la fonction de gestion par la création de départements spécialisés</a:t>
            </a:r>
          </a:p>
          <a:p>
            <a:pPr lvl="4">
              <a:buFont typeface="Symbol"/>
              <a:buChar char="Þ"/>
            </a:pPr>
            <a:r>
              <a:rPr lang="fr-FR" sz="1600" dirty="0"/>
              <a:t>Forme qui favorise : l’exploitation des économies d’échelle, la division du travail et la rationalisation de la production</a:t>
            </a:r>
          </a:p>
          <a:p>
            <a:pPr lvl="3">
              <a:buFont typeface="Symbol"/>
              <a:buChar char="Þ"/>
            </a:pPr>
            <a:r>
              <a:rPr lang="fr-FR" sz="1600" dirty="0"/>
              <a:t>Forme M (</a:t>
            </a:r>
            <a:r>
              <a:rPr lang="fr-FR" sz="1600" dirty="0" err="1"/>
              <a:t>multidivisionnelle</a:t>
            </a:r>
            <a:r>
              <a:rPr lang="fr-FR" sz="1600" dirty="0"/>
              <a:t>)</a:t>
            </a:r>
          </a:p>
          <a:p>
            <a:pPr lvl="4">
              <a:buFont typeface="Symbol"/>
              <a:buChar char="Þ"/>
            </a:pPr>
            <a:r>
              <a:rPr lang="fr-FR" sz="1600" dirty="0"/>
              <a:t>Aboutissement d’un long processus d’innovations organisationnelles </a:t>
            </a:r>
          </a:p>
          <a:p>
            <a:pPr lvl="4">
              <a:buFont typeface="Symbol"/>
              <a:buChar char="Þ"/>
            </a:pPr>
            <a:r>
              <a:rPr lang="fr-FR" sz="1600" dirty="0"/>
              <a:t>Double mouvement de différenciation et d’intégration, de décentralisation des décisions et de concentration du pouvoir.</a:t>
            </a:r>
          </a:p>
          <a:p>
            <a:pPr lvl="4">
              <a:buFont typeface="Symbol"/>
              <a:buChar char="Þ"/>
            </a:pPr>
            <a:r>
              <a:rPr lang="fr-FR" sz="1600" dirty="0"/>
              <a:t>Entreprise décentralisée en divisions autonomes spécialisées par lignes de produits ou par régions. Autonomie : chaque division a sa propre direction et sa structure fonctionnelle ; c’est un centre de profit autonome qui fonctionne comme une quasi-firme.</a:t>
            </a:r>
          </a:p>
          <a:p>
            <a:pPr lvl="4">
              <a:buFont typeface="Symbol"/>
              <a:buChar char="Þ"/>
            </a:pPr>
            <a:r>
              <a:rPr lang="fr-FR" sz="1600" dirty="0"/>
              <a:t>Au-dessus des division : la direction générale assure la coordination et planifie l’ensemble.</a:t>
            </a:r>
          </a:p>
          <a:p>
            <a:pPr lvl="4">
              <a:buFont typeface="Symbol"/>
              <a:buChar char="Þ"/>
            </a:pPr>
            <a:r>
              <a:rPr lang="fr-FR" sz="1600" dirty="0"/>
              <a:t>Forme qui favorise : une plus grande flexibilité stratégique (pénétration de nouveaux marchés par création de divisions nouvelles), l’exploitation des économies d’échelle et de variété, la coordination des stades de production par l’intégration verticale</a:t>
            </a:r>
          </a:p>
          <a:p>
            <a:pPr lvl="2"/>
            <a:endParaRPr lang="fr-FR" sz="1600" dirty="0"/>
          </a:p>
          <a:p>
            <a:pPr lvl="2"/>
            <a:r>
              <a:rPr lang="fr-FR" sz="1600" dirty="0"/>
              <a:t>L’entreprise a un « contenu » : c’est une forme d’organisation qui contient des connaissances, qui accumulent des capacités lui permettant de s’adapter à son environnement. Elle devient un objet d’étude pour l’</a:t>
            </a:r>
            <a:r>
              <a:rPr lang="fr-FR" sz="1600" dirty="0" err="1"/>
              <a:t>hsitorien</a:t>
            </a:r>
            <a:r>
              <a:rPr lang="fr-FR" sz="1600" dirty="0"/>
              <a:t>.</a:t>
            </a:r>
          </a:p>
          <a:p>
            <a:pPr lvl="4">
              <a:buFont typeface="Symbol"/>
              <a:buChar char="Þ"/>
            </a:pPr>
            <a:endParaRPr lang="fr-FR" sz="1600" dirty="0"/>
          </a:p>
          <a:p>
            <a:r>
              <a:rPr lang="fr-FR" dirty="0"/>
              <a:t>CONCLUSION : l’émergence de la notion d’organisation est associée à une réalité concrète, celle du développement des entreprises industrielles et commerciales)</a:t>
            </a:r>
          </a:p>
          <a:p>
            <a:pPr lvl="3"/>
            <a:endParaRPr lang="fr-FR" sz="1600" dirty="0"/>
          </a:p>
          <a:p>
            <a:pPr lvl="2"/>
            <a:endParaRPr lang="fr-FR" sz="1600" dirty="0"/>
          </a:p>
          <a:p>
            <a:pPr marL="32004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6582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3. Organisation et institution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Distinction de trois concepts : organisation, institution (point 3) et entreprise (point 4).</a:t>
            </a:r>
          </a:p>
          <a:p>
            <a:pPr lvl="1"/>
            <a:r>
              <a:rPr lang="fr-FR" dirty="0"/>
              <a:t>L’organisation : </a:t>
            </a:r>
          </a:p>
          <a:p>
            <a:pPr lvl="2"/>
            <a:r>
              <a:rPr lang="fr-FR" dirty="0"/>
              <a:t>Définitions nombreuses et différentes.</a:t>
            </a:r>
          </a:p>
          <a:p>
            <a:pPr lvl="2"/>
            <a:r>
              <a:rPr lang="fr-FR" dirty="0"/>
              <a:t>Pour </a:t>
            </a:r>
            <a:r>
              <a:rPr lang="fr-FR" dirty="0" err="1"/>
              <a:t>J.March</a:t>
            </a:r>
            <a:r>
              <a:rPr lang="fr-FR" dirty="0"/>
              <a:t> et </a:t>
            </a:r>
            <a:r>
              <a:rPr lang="fr-FR" dirty="0" err="1"/>
              <a:t>H.Simon</a:t>
            </a:r>
            <a:r>
              <a:rPr lang="fr-FR" dirty="0"/>
              <a:t>, </a:t>
            </a:r>
            <a:r>
              <a:rPr lang="fr-FR" i="1" dirty="0"/>
              <a:t>il n’est pas indispensable de partir d’une définition, il vaut mieux décrire des réalités observables.</a:t>
            </a:r>
          </a:p>
          <a:p>
            <a:pPr lvl="2"/>
            <a:r>
              <a:rPr lang="fr-FR" dirty="0"/>
              <a:t>Sept éléments constitueraient cependant le « phénomène organisationnel » </a:t>
            </a:r>
          </a:p>
          <a:p>
            <a:pPr lvl="3"/>
            <a:r>
              <a:rPr lang="fr-FR" dirty="0"/>
              <a:t>L’organisation est un espace où existes </a:t>
            </a:r>
            <a:r>
              <a:rPr lang="fr-FR" i="1" dirty="0"/>
              <a:t>une certaine division du travail </a:t>
            </a:r>
            <a:r>
              <a:rPr lang="fr-FR" dirty="0"/>
              <a:t>(ce n’est pas une foule indifférenciée, des rôles sont attribués)</a:t>
            </a:r>
          </a:p>
          <a:p>
            <a:pPr lvl="3"/>
            <a:r>
              <a:rPr lang="fr-FR" dirty="0"/>
              <a:t>L’organisation est </a:t>
            </a:r>
            <a:r>
              <a:rPr lang="fr-FR" i="1" dirty="0"/>
              <a:t>un espace de coordination collective </a:t>
            </a:r>
          </a:p>
          <a:p>
            <a:pPr lvl="3"/>
            <a:r>
              <a:rPr lang="fr-FR" dirty="0"/>
              <a:t>L’organisation est une </a:t>
            </a:r>
            <a:r>
              <a:rPr lang="fr-FR" i="1" dirty="0"/>
              <a:t>action finalisée </a:t>
            </a:r>
            <a:r>
              <a:rPr lang="fr-FR" dirty="0"/>
              <a:t>(division du travail et coordination sont nécessaires pour mener une action)</a:t>
            </a:r>
          </a:p>
          <a:p>
            <a:pPr lvl="3"/>
            <a:r>
              <a:rPr lang="fr-FR" dirty="0"/>
              <a:t>Cette action est volontaire et comporte des choix, des possibilités de décision, de négociation ou d’arrangements variés</a:t>
            </a:r>
          </a:p>
          <a:p>
            <a:pPr lvl="3"/>
            <a:r>
              <a:rPr lang="fr-FR" dirty="0"/>
              <a:t>Cette action suppose la création de règles (de natures diverses) et le contrôle (formel ou non) de leur application</a:t>
            </a:r>
          </a:p>
          <a:p>
            <a:pPr lvl="3"/>
            <a:r>
              <a:rPr lang="fr-FR" dirty="0"/>
              <a:t>Ces éléments existent pour une certaine durée (stabilisation de l’action à mener)</a:t>
            </a:r>
          </a:p>
          <a:p>
            <a:pPr lvl="3"/>
            <a:r>
              <a:rPr lang="fr-FR" dirty="0"/>
              <a:t>L’organisation est porteuse de dispositifs cognitifs collectifs (capacité d’apprentissage)</a:t>
            </a:r>
          </a:p>
          <a:p>
            <a:pPr marL="320040" lvl="1" indent="0">
              <a:buNone/>
            </a:pPr>
            <a:r>
              <a:rPr lang="fr-FR" dirty="0"/>
              <a:t>=&gt; Concept large, pouvant recouvrir des formes économiques et sociales concrètes et variées (une usine, un hôpital, une association, une prison, etc.)</a:t>
            </a:r>
          </a:p>
          <a:p>
            <a:pPr lvl="3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3578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72400" cy="1143000"/>
          </a:xfrm>
        </p:spPr>
        <p:txBody>
          <a:bodyPr/>
          <a:lstStyle/>
          <a:p>
            <a:pPr algn="ctr"/>
            <a:r>
              <a:rPr lang="fr-FR" b="1" dirty="0"/>
              <a:t>3. Organisation et institution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fr-FR" dirty="0"/>
              <a:t>Organisation et institution</a:t>
            </a:r>
          </a:p>
          <a:p>
            <a:pPr lvl="2"/>
            <a:r>
              <a:rPr lang="fr-FR" dirty="0" err="1"/>
              <a:t>North</a:t>
            </a:r>
            <a:r>
              <a:rPr lang="fr-FR" dirty="0"/>
              <a:t> (1990)</a:t>
            </a:r>
          </a:p>
          <a:p>
            <a:pPr lvl="2"/>
            <a:r>
              <a:rPr lang="fr-FR" dirty="0"/>
              <a:t>Institution = les règles du jeu dans la société.</a:t>
            </a:r>
          </a:p>
          <a:p>
            <a:pPr lvl="3"/>
            <a:r>
              <a:rPr lang="fr-FR" dirty="0"/>
              <a:t>Ce sont « </a:t>
            </a:r>
            <a:r>
              <a:rPr lang="fr-FR" i="1" dirty="0"/>
              <a:t>les contraintes établies par l’homme et qui structurent les relations humaines</a:t>
            </a:r>
            <a:r>
              <a:rPr lang="fr-FR" dirty="0"/>
              <a:t> » </a:t>
            </a:r>
          </a:p>
          <a:p>
            <a:pPr lvl="3">
              <a:buFont typeface="Symbol"/>
              <a:buChar char="Þ"/>
            </a:pPr>
            <a:r>
              <a:rPr lang="fr-FR" dirty="0"/>
              <a:t>Création délibérée ou produite par l’évolution à travers le temps</a:t>
            </a:r>
          </a:p>
          <a:p>
            <a:pPr lvl="3">
              <a:buFont typeface="Symbol"/>
              <a:buChar char="Þ"/>
            </a:pPr>
            <a:r>
              <a:rPr lang="fr-FR" dirty="0"/>
              <a:t>Contraintes formelles (règles, lois, constitutions) et informelles (normes de comportement, coutumes, traditions)</a:t>
            </a:r>
          </a:p>
          <a:p>
            <a:pPr lvl="2"/>
            <a:r>
              <a:rPr lang="fr-FR" dirty="0"/>
              <a:t>Organisation = les joueurs</a:t>
            </a:r>
          </a:p>
          <a:p>
            <a:pPr lvl="3"/>
            <a:r>
              <a:rPr lang="fr-FR" dirty="0"/>
              <a:t>Groupes d’individus liés par un but commun et des objectifs à atteindre </a:t>
            </a:r>
          </a:p>
          <a:p>
            <a:pPr lvl="3"/>
            <a:r>
              <a:rPr lang="fr-FR" dirty="0"/>
              <a:t>Les joueurs jouent dans le cadre des règles du jeu existantes</a:t>
            </a:r>
          </a:p>
          <a:p>
            <a:pPr lvl="3"/>
            <a:r>
              <a:rPr lang="fr-FR" dirty="0"/>
              <a:t>Ils sont, en même temps, les acteurs de l’évolution du cadre institutionnel</a:t>
            </a:r>
          </a:p>
          <a:p>
            <a:pPr lvl="2"/>
            <a:r>
              <a:rPr lang="fr-FR" dirty="0"/>
              <a:t>Entreprise = forme particulière d’organisation</a:t>
            </a:r>
          </a:p>
          <a:p>
            <a:pPr lvl="3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0225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4. L’entreprise, une forme particulière d’organisation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Définition de l’entreprise :</a:t>
            </a:r>
          </a:p>
          <a:p>
            <a:pPr lvl="1"/>
            <a:r>
              <a:rPr lang="fr-FR" dirty="0"/>
              <a:t>INSEE : « toute entité légale, personne physique ou personne morale qui, jouissant d’une autonomie de décision, produit des biens et services marchands »</a:t>
            </a:r>
          </a:p>
          <a:p>
            <a:pPr lvl="1"/>
            <a:r>
              <a:rPr lang="fr-FR" dirty="0"/>
              <a:t>Quelques caractéristiques majeures de l’entreprise :</a:t>
            </a:r>
          </a:p>
          <a:p>
            <a:pPr lvl="2"/>
            <a:r>
              <a:rPr lang="fr-FR" dirty="0"/>
              <a:t>Centre de comptabilité et de profit</a:t>
            </a:r>
          </a:p>
          <a:p>
            <a:pPr lvl="2"/>
            <a:r>
              <a:rPr lang="fr-FR" dirty="0"/>
              <a:t>Activité à la fois fixe et continue</a:t>
            </a:r>
          </a:p>
          <a:p>
            <a:pPr lvl="2"/>
            <a:r>
              <a:rPr lang="fr-FR" dirty="0"/>
              <a:t>Lieu d’un travail, individuel ou collectif</a:t>
            </a:r>
          </a:p>
          <a:p>
            <a:pPr lvl="2"/>
            <a:r>
              <a:rPr lang="fr-FR" dirty="0"/>
              <a:t>Centre de décision autonome</a:t>
            </a:r>
          </a:p>
          <a:p>
            <a:pPr lvl="2"/>
            <a:r>
              <a:rPr lang="fr-FR" dirty="0"/>
              <a:t>Fondée sur une prise de risque</a:t>
            </a:r>
          </a:p>
          <a:p>
            <a:pPr lvl="1"/>
            <a:r>
              <a:rPr lang="fr-FR" dirty="0"/>
              <a:t>Attention : définition restrictive (action de produire…)</a:t>
            </a:r>
          </a:p>
          <a:p>
            <a:pPr lvl="1"/>
            <a:r>
              <a:rPr lang="fr-FR" dirty="0"/>
              <a:t>Entreprise : forme particulière d’organisation.</a:t>
            </a:r>
          </a:p>
          <a:p>
            <a:pPr lvl="3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2547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4. L’entreprise, une forme particulière d’organisation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L’efficacité de l’organisation</a:t>
            </a:r>
          </a:p>
          <a:p>
            <a:pPr lvl="1"/>
            <a:r>
              <a:rPr lang="fr-FR" dirty="0"/>
              <a:t>Perspective gestionnaire =&gt; question de l’efficacité organisationnel</a:t>
            </a:r>
          </a:p>
          <a:p>
            <a:pPr lvl="1"/>
            <a:r>
              <a:rPr lang="fr-FR" dirty="0"/>
              <a:t>Deux considérations à prendre en compte : la pluralité des objectifs (les buts) et la pluralité des acteurs (parties-prenantes)</a:t>
            </a:r>
          </a:p>
          <a:p>
            <a:pPr lvl="1"/>
            <a:endParaRPr lang="fr-FR" dirty="0"/>
          </a:p>
          <a:p>
            <a:r>
              <a:rPr lang="fr-FR" dirty="0"/>
              <a:t>La pluralité des buts de l’entreprise</a:t>
            </a:r>
          </a:p>
          <a:p>
            <a:pPr lvl="1"/>
            <a:r>
              <a:rPr lang="fr-FR" dirty="0" err="1"/>
              <a:t>Baumol</a:t>
            </a:r>
            <a:r>
              <a:rPr lang="fr-FR" dirty="0"/>
              <a:t> (1959) : dans de nombreuses situations, l’objectif de la firme est avant tout non de maximiser le profit, mais les ventes globales (parts de marché) de l’entreprise.	</a:t>
            </a:r>
          </a:p>
          <a:p>
            <a:pPr lvl="2"/>
            <a:r>
              <a:rPr lang="fr-FR" dirty="0"/>
              <a:t>Objectif privilégié par les dirigeants</a:t>
            </a:r>
          </a:p>
          <a:p>
            <a:pPr lvl="2"/>
            <a:r>
              <a:rPr lang="fr-FR" dirty="0"/>
              <a:t>Objectifs privilégié par les actionnaires : max du profit</a:t>
            </a:r>
          </a:p>
          <a:p>
            <a:pPr lvl="1"/>
            <a:r>
              <a:rPr lang="fr-FR" dirty="0" err="1"/>
              <a:t>Cyert</a:t>
            </a:r>
            <a:r>
              <a:rPr lang="fr-FR" dirty="0"/>
              <a:t> et March (1963) : la firme est une organisation mettant aux prises des groupes aux intérêts multiples</a:t>
            </a:r>
          </a:p>
          <a:p>
            <a:pPr marL="320040" lvl="1" indent="0">
              <a:buNone/>
            </a:pPr>
            <a:r>
              <a:rPr lang="fr-FR" dirty="0"/>
              <a:t>=&gt; Nature de l’objectif de la firme : compromis entre objectifs </a:t>
            </a:r>
            <a:r>
              <a:rPr lang="fr-FR" dirty="0" err="1"/>
              <a:t>divergeants</a:t>
            </a:r>
            <a:r>
              <a:rPr lang="fr-FR" dirty="0"/>
              <a:t> (buts individuels et buts collectifs). </a:t>
            </a:r>
          </a:p>
        </p:txBody>
      </p:sp>
    </p:spTree>
    <p:extLst>
      <p:ext uri="{BB962C8B-B14F-4D97-AF65-F5344CB8AC3E}">
        <p14:creationId xmlns:p14="http://schemas.microsoft.com/office/powerpoint/2010/main" val="3998480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4. L’entreprise, une forme particulière d’organisation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La pluralité des parties-prenantes de l’entreprise</a:t>
            </a:r>
          </a:p>
          <a:p>
            <a:pPr lvl="1"/>
            <a:r>
              <a:rPr lang="fr-FR" dirty="0"/>
              <a:t>Explicite la pluralité des objectifs : chaque partie-prenante a un type de jugement spécifique sur l’efficacité de l’organisation, en fonction des critères qui sont les siens.</a:t>
            </a:r>
          </a:p>
          <a:p>
            <a:pPr lvl="1"/>
            <a:r>
              <a:rPr lang="fr-FR" dirty="0"/>
              <a:t>Quatre grandes catégories de parties-prenantes :</a:t>
            </a:r>
          </a:p>
          <a:p>
            <a:pPr lvl="2"/>
            <a:r>
              <a:rPr lang="fr-FR" dirty="0"/>
              <a:t>Relation commerciale : clients/usagers finals, </a:t>
            </a:r>
            <a:r>
              <a:rPr lang="fr-FR" dirty="0" err="1"/>
              <a:t>donneurs-d’ordre</a:t>
            </a:r>
            <a:endParaRPr lang="fr-FR" dirty="0"/>
          </a:p>
          <a:p>
            <a:pPr lvl="2"/>
            <a:r>
              <a:rPr lang="fr-FR" dirty="0"/>
              <a:t>Relation d’approvisionnement : fournisseurs</a:t>
            </a:r>
          </a:p>
          <a:p>
            <a:pPr lvl="2"/>
            <a:r>
              <a:rPr lang="fr-FR" dirty="0"/>
              <a:t>Relation salariale : salariés, syndicats</a:t>
            </a:r>
          </a:p>
          <a:p>
            <a:pPr lvl="2"/>
            <a:r>
              <a:rPr lang="fr-FR" dirty="0"/>
              <a:t>Relation financière : actionnaires, banques, collectivités</a:t>
            </a:r>
          </a:p>
          <a:p>
            <a:pPr lvl="2"/>
            <a:r>
              <a:rPr lang="fr-FR" dirty="0"/>
              <a:t>Sans oublier la société civile et l’Etat (pressions sur la responsabilité sociale de l’entreprise)</a:t>
            </a:r>
          </a:p>
          <a:p>
            <a:pPr lvl="1"/>
            <a:r>
              <a:rPr lang="fr-FR" dirty="0"/>
              <a:t>Question : quel compromis entre les résultats espérés par chaque partie-prenante?</a:t>
            </a:r>
          </a:p>
        </p:txBody>
      </p:sp>
    </p:spTree>
    <p:extLst>
      <p:ext uri="{BB962C8B-B14F-4D97-AF65-F5344CB8AC3E}">
        <p14:creationId xmlns:p14="http://schemas.microsoft.com/office/powerpoint/2010/main" val="3419928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4. L’entreprise, une forme particulière d’organisation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/>
          </a:bodyPr>
          <a:lstStyle/>
          <a:p>
            <a:r>
              <a:rPr lang="fr-FR" dirty="0"/>
              <a:t>Extrait de Y.F. </a:t>
            </a:r>
            <a:r>
              <a:rPr lang="fr-FR" dirty="0" err="1"/>
              <a:t>Livian</a:t>
            </a:r>
            <a:r>
              <a:rPr lang="fr-FR" dirty="0"/>
              <a:t> (p.25) : l’efficacité organisationnelle peut être décrite à l’aide de quatre dimensions (tableau)</a:t>
            </a:r>
          </a:p>
          <a:p>
            <a:r>
              <a:rPr lang="fr-FR" dirty="0"/>
              <a:t>Dimensions et critères de l’efficacité organisationnelle</a:t>
            </a:r>
          </a:p>
        </p:txBody>
      </p:sp>
    </p:spTree>
    <p:extLst>
      <p:ext uri="{BB962C8B-B14F-4D97-AF65-F5344CB8AC3E}">
        <p14:creationId xmlns:p14="http://schemas.microsoft.com/office/powerpoint/2010/main" val="1503831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656"/>
            <a:ext cx="5611475" cy="625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86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4.bp.blogspot.com/_spJstnYslrE/ShsMFNa6l0I/AAAAAAAAASc/aFcadhbUhnU/s1600/Forme+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96752"/>
            <a:ext cx="683895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79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Introduction du chapitre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/>
          </a:bodyPr>
          <a:lstStyle/>
          <a:p>
            <a:r>
              <a:rPr lang="fr-FR" dirty="0"/>
              <a:t>Objet de l’introduction :</a:t>
            </a:r>
          </a:p>
          <a:p>
            <a:endParaRPr lang="fr-FR" dirty="0"/>
          </a:p>
          <a:p>
            <a:pPr lvl="1"/>
            <a:r>
              <a:rPr lang="fr-FR" dirty="0"/>
              <a:t>Définir l’organisation </a:t>
            </a:r>
          </a:p>
          <a:p>
            <a:pPr lvl="2"/>
            <a:r>
              <a:rPr lang="fr-FR" dirty="0"/>
              <a:t>Rappel des « origines » de la notion</a:t>
            </a:r>
          </a:p>
          <a:p>
            <a:pPr lvl="2"/>
            <a:r>
              <a:rPr lang="fr-FR" dirty="0"/>
              <a:t>Contributions des différentes sciences sociales =&gt; plusieurs définitions</a:t>
            </a:r>
          </a:p>
          <a:p>
            <a:pPr lvl="2"/>
            <a:r>
              <a:rPr lang="fr-FR" dirty="0"/>
              <a:t>Synthèse : deux notions à différencier,  organisation et institutions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Les enjeux de l’analyse des organisations</a:t>
            </a:r>
          </a:p>
          <a:p>
            <a:pPr lvl="2"/>
            <a:r>
              <a:rPr lang="fr-FR" dirty="0"/>
              <a:t>Des problématiques récurrentes</a:t>
            </a:r>
          </a:p>
          <a:p>
            <a:pPr lvl="2"/>
            <a:r>
              <a:rPr lang="fr-FR" dirty="0"/>
              <a:t>La question de l’efficacité des organisations</a:t>
            </a:r>
          </a:p>
          <a:p>
            <a:pPr>
              <a:buFont typeface="Symbol"/>
              <a:buChar char="Þ"/>
            </a:pPr>
            <a:endParaRPr lang="fr-FR" u="sng" dirty="0">
              <a:solidFill>
                <a:schemeClr val="accent2"/>
              </a:solidFill>
            </a:endParaRPr>
          </a:p>
          <a:p>
            <a:pPr marL="32004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9848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4.bp.blogspot.com/_spJstnYslrE/ShsMSgskc5I/AAAAAAAAASk/x9UNZn9tR9c/s1600/Forme+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052736"/>
            <a:ext cx="4914900" cy="465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98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Définir l’organisation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5184576"/>
          </a:xfrm>
        </p:spPr>
        <p:txBody>
          <a:bodyPr>
            <a:normAutofit/>
          </a:bodyPr>
          <a:lstStyle/>
          <a:p>
            <a:endParaRPr lang="fr-FR" u="sng" dirty="0">
              <a:solidFill>
                <a:schemeClr val="accent2"/>
              </a:solidFill>
            </a:endParaRPr>
          </a:p>
          <a:p>
            <a:r>
              <a:rPr lang="fr-FR" u="sng" dirty="0">
                <a:solidFill>
                  <a:schemeClr val="accent2"/>
                </a:solidFill>
              </a:rPr>
              <a:t>Section 1</a:t>
            </a:r>
            <a:r>
              <a:rPr lang="fr-FR" dirty="0">
                <a:solidFill>
                  <a:schemeClr val="accent2"/>
                </a:solidFill>
              </a:rPr>
              <a:t> : Origines de la notion et éléments de définition</a:t>
            </a:r>
          </a:p>
          <a:p>
            <a:endParaRPr lang="fr-FR" u="sng" dirty="0">
              <a:solidFill>
                <a:schemeClr val="accent2"/>
              </a:solidFill>
            </a:endParaRPr>
          </a:p>
          <a:p>
            <a:r>
              <a:rPr lang="fr-FR" u="sng" dirty="0">
                <a:solidFill>
                  <a:schemeClr val="accent2"/>
                </a:solidFill>
              </a:rPr>
              <a:t>Section 2</a:t>
            </a:r>
            <a:r>
              <a:rPr lang="fr-FR" dirty="0">
                <a:solidFill>
                  <a:schemeClr val="accent2"/>
                </a:solidFill>
              </a:rPr>
              <a:t> : Apports et définitions en sociologie, économie et histoire</a:t>
            </a:r>
          </a:p>
          <a:p>
            <a:endParaRPr lang="fr-FR" u="sng" dirty="0">
              <a:solidFill>
                <a:schemeClr val="accent2"/>
              </a:solidFill>
            </a:endParaRPr>
          </a:p>
          <a:p>
            <a:r>
              <a:rPr lang="fr-FR" u="sng" dirty="0">
                <a:solidFill>
                  <a:schemeClr val="accent2"/>
                </a:solidFill>
              </a:rPr>
              <a:t>Section 3</a:t>
            </a:r>
            <a:r>
              <a:rPr lang="fr-FR" dirty="0">
                <a:solidFill>
                  <a:schemeClr val="accent2"/>
                </a:solidFill>
              </a:rPr>
              <a:t> : La distinction entre organisation et institution</a:t>
            </a:r>
          </a:p>
          <a:p>
            <a:endParaRPr lang="fr-FR" u="sng" dirty="0">
              <a:solidFill>
                <a:schemeClr val="accent2"/>
              </a:solidFill>
            </a:endParaRPr>
          </a:p>
          <a:p>
            <a:r>
              <a:rPr lang="fr-FR" u="sng" dirty="0">
                <a:solidFill>
                  <a:schemeClr val="accent2"/>
                </a:solidFill>
              </a:rPr>
              <a:t>Section 4</a:t>
            </a:r>
            <a:r>
              <a:rPr lang="fr-FR" dirty="0">
                <a:solidFill>
                  <a:schemeClr val="accent2"/>
                </a:solidFill>
              </a:rPr>
              <a:t> : L’entreprise, une forme particulière d’organisation</a:t>
            </a:r>
          </a:p>
          <a:p>
            <a:endParaRPr lang="fr-FR" u="sng" dirty="0"/>
          </a:p>
          <a:p>
            <a:pPr lvl="1"/>
            <a:endParaRPr lang="fr-FR" dirty="0"/>
          </a:p>
          <a:p>
            <a:pPr marL="32004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8686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1. Origine de la notion et éléments de définition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 fontScale="55000" lnSpcReduction="20000"/>
          </a:bodyPr>
          <a:lstStyle/>
          <a:p>
            <a:r>
              <a:rPr lang="fr-FR" dirty="0"/>
              <a:t>Définition du </a:t>
            </a:r>
            <a:r>
              <a:rPr lang="fr-FR" i="1" dirty="0"/>
              <a:t>Larousse :</a:t>
            </a:r>
          </a:p>
          <a:p>
            <a:pPr lvl="1"/>
            <a:r>
              <a:rPr lang="fr-FR" dirty="0"/>
              <a:t>Action d'organiser, de structurer, d'arranger, d'aménager : </a:t>
            </a:r>
            <a:r>
              <a:rPr lang="fr-FR" i="1" dirty="0"/>
              <a:t>L'organisation du service a demandé du temps. Avoir le sens de l'organisation</a:t>
            </a:r>
            <a:r>
              <a:rPr lang="fr-FR" dirty="0"/>
              <a:t>. </a:t>
            </a:r>
          </a:p>
          <a:p>
            <a:pPr lvl="1"/>
            <a:r>
              <a:rPr lang="fr-FR" dirty="0"/>
              <a:t>Manière dont quelque chose se trouve structuré, agencé ; la structure elle-même : </a:t>
            </a:r>
            <a:r>
              <a:rPr lang="fr-FR" i="1" dirty="0"/>
              <a:t>L'organisation complexe du cerveau</a:t>
            </a:r>
            <a:r>
              <a:rPr lang="fr-FR" dirty="0"/>
              <a:t>. </a:t>
            </a:r>
          </a:p>
          <a:p>
            <a:pPr lvl="1"/>
            <a:r>
              <a:rPr lang="fr-FR" dirty="0"/>
              <a:t>Groupement, association, en général d'une certaine ampleur, dont les buts sont définis par un qualificatif : </a:t>
            </a:r>
            <a:r>
              <a:rPr lang="fr-FR" i="1" dirty="0"/>
              <a:t>Une organisation syndicale</a:t>
            </a:r>
            <a:r>
              <a:rPr lang="fr-FR" dirty="0"/>
              <a:t>.</a:t>
            </a:r>
            <a:endParaRPr lang="fr-FR" u="sng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fr-FR" u="sng" dirty="0">
              <a:solidFill>
                <a:schemeClr val="accent2"/>
              </a:solidFill>
            </a:endParaRPr>
          </a:p>
          <a:p>
            <a:pPr>
              <a:buFont typeface="Symbol" pitchFamily="18" charset="2"/>
              <a:buChar char="Þ"/>
            </a:pPr>
            <a:r>
              <a:rPr lang="fr-FR" dirty="0">
                <a:solidFill>
                  <a:schemeClr val="accent2"/>
                </a:solidFill>
              </a:rPr>
              <a:t>Deux éléments distincts </a:t>
            </a:r>
          </a:p>
          <a:p>
            <a:pPr lvl="1">
              <a:buFont typeface="Symbol" pitchFamily="18" charset="2"/>
              <a:buChar char="Þ"/>
            </a:pPr>
            <a:r>
              <a:rPr lang="fr-FR" dirty="0">
                <a:solidFill>
                  <a:schemeClr val="accent2"/>
                </a:solidFill>
              </a:rPr>
              <a:t>La notion d’organisation en tant que « processus » = l’action d’organiser</a:t>
            </a:r>
          </a:p>
          <a:p>
            <a:pPr lvl="1">
              <a:buFont typeface="Symbol" pitchFamily="18" charset="2"/>
              <a:buChar char="Þ"/>
            </a:pPr>
            <a:r>
              <a:rPr lang="fr-FR" dirty="0">
                <a:solidFill>
                  <a:schemeClr val="accent2"/>
                </a:solidFill>
              </a:rPr>
              <a:t>La notion d’organisation en tant que « structure » (entité) = résultat de l’action d’organiser = réalité sociale, économique et technique relativement stabilisée</a:t>
            </a:r>
            <a:endParaRPr lang="fr-FR" dirty="0"/>
          </a:p>
          <a:p>
            <a:endParaRPr lang="fr-FR" u="sng" dirty="0">
              <a:solidFill>
                <a:schemeClr val="accent2"/>
              </a:solidFill>
            </a:endParaRPr>
          </a:p>
          <a:p>
            <a:r>
              <a:rPr lang="fr-FR" dirty="0"/>
              <a:t>Ces deux acceptions =&gt; une origine (au sens de contexte socio-historique) commune : la révolution industrielle</a:t>
            </a:r>
          </a:p>
          <a:p>
            <a:pPr lvl="1"/>
            <a:r>
              <a:rPr lang="fr-FR" dirty="0"/>
              <a:t>Apparition des premières « théories » et méthodes d’organisation des entreprises</a:t>
            </a:r>
          </a:p>
          <a:p>
            <a:pPr lvl="1"/>
            <a:r>
              <a:rPr lang="fr-FR" dirty="0"/>
              <a:t>Intérêt pour l’analyse du fonctionnement de ces entités</a:t>
            </a:r>
          </a:p>
          <a:p>
            <a:endParaRPr lang="fr-FR" dirty="0"/>
          </a:p>
          <a:p>
            <a:r>
              <a:rPr lang="fr-FR" dirty="0"/>
              <a:t>Attention : la recherche d’une « organisation rationnelle de la production des échanges et de la production » ne date pas du 19</a:t>
            </a:r>
            <a:r>
              <a:rPr lang="fr-FR" baseline="30000" dirty="0"/>
              <a:t>ème</a:t>
            </a:r>
            <a:r>
              <a:rPr lang="fr-FR" dirty="0"/>
              <a:t> siècle (</a:t>
            </a:r>
            <a:r>
              <a:rPr lang="fr-FR" dirty="0" err="1"/>
              <a:t>cf</a:t>
            </a:r>
            <a:r>
              <a:rPr lang="fr-FR" dirty="0"/>
              <a:t> cours d’histoire de la pensée économique).</a:t>
            </a:r>
          </a:p>
          <a:p>
            <a:endParaRPr lang="fr-FR" dirty="0"/>
          </a:p>
          <a:p>
            <a:r>
              <a:rPr lang="fr-FR" dirty="0"/>
              <a:t>Mais : c’est au 20</a:t>
            </a:r>
            <a:r>
              <a:rPr lang="fr-FR" baseline="30000" dirty="0"/>
              <a:t>ème</a:t>
            </a:r>
            <a:r>
              <a:rPr lang="fr-FR" dirty="0"/>
              <a:t> siècle que la notion d’organisation (en tant qu’entité) apparaît réellement et devient l’objet d’analyses (</a:t>
            </a:r>
            <a:r>
              <a:rPr lang="fr-FR" dirty="0" err="1"/>
              <a:t>écon</a:t>
            </a:r>
            <a:r>
              <a:rPr lang="fr-FR" dirty="0"/>
              <a:t>/gestion et socio)</a:t>
            </a:r>
          </a:p>
          <a:p>
            <a:pPr lvl="1"/>
            <a:endParaRPr lang="fr-FR" dirty="0"/>
          </a:p>
          <a:p>
            <a:pPr marL="32004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234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1. Origine de la notion et éléments de définition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 fontScale="92500" lnSpcReduction="20000"/>
          </a:bodyPr>
          <a:lstStyle/>
          <a:p>
            <a:r>
              <a:rPr lang="fr-FR" sz="2200" dirty="0"/>
              <a:t>Les origines de la notion d’organisation</a:t>
            </a:r>
          </a:p>
          <a:p>
            <a:pPr lvl="1"/>
            <a:endParaRPr lang="fr-FR" sz="2200" dirty="0"/>
          </a:p>
          <a:p>
            <a:pPr lvl="1"/>
            <a:r>
              <a:rPr lang="fr-FR" sz="2200" dirty="0"/>
              <a:t>Le </a:t>
            </a:r>
            <a:r>
              <a:rPr lang="fr-FR" sz="2200" dirty="0">
                <a:solidFill>
                  <a:schemeClr val="accent2"/>
                </a:solidFill>
              </a:rPr>
              <a:t>CONSTAT</a:t>
            </a:r>
            <a:r>
              <a:rPr lang="fr-FR" sz="2200" dirty="0"/>
              <a:t> : Les sociétés modernes s’articulent autour de vastes ensembles (les organisations) au sein desquels les individus passent l’essentiel de leur vie (l’organisation « école » ou l’organisation « entreprise » voire l’organisation « hospice » par ex.).</a:t>
            </a:r>
          </a:p>
          <a:p>
            <a:pPr lvl="2"/>
            <a:endParaRPr lang="fr-FR" sz="1900" dirty="0"/>
          </a:p>
          <a:p>
            <a:pPr lvl="2"/>
            <a:r>
              <a:rPr lang="fr-FR" sz="1900" dirty="0"/>
              <a:t>Contexte particulier = passage à la modernité (les 3 révolutions, cf. cours de Socio première année). Révolutions industrielle et politique en occident =&gt; concentration industrielle, développement des administrations publiques, croissance du salariat, affaiblissement artisanat et petit commerce =&gt; existences d’entités de plus en plus importantes dont il convient d’analyser (et d’améliorer) le fonctionnement (ENJEU)</a:t>
            </a:r>
          </a:p>
          <a:p>
            <a:pPr marL="320040" lvl="1" indent="0">
              <a:buNone/>
            </a:pPr>
            <a:endParaRPr lang="fr-FR" sz="2200" dirty="0"/>
          </a:p>
          <a:p>
            <a:pPr lvl="1"/>
            <a:r>
              <a:rPr lang="fr-FR" sz="2200" dirty="0"/>
              <a:t>Le </a:t>
            </a:r>
            <a:r>
              <a:rPr lang="fr-FR" sz="2200" dirty="0">
                <a:solidFill>
                  <a:schemeClr val="accent2"/>
                </a:solidFill>
              </a:rPr>
              <a:t>POSTULAT</a:t>
            </a:r>
            <a:r>
              <a:rPr lang="fr-FR" sz="2200" dirty="0"/>
              <a:t> : Toutes ces entités partagent des caractéristiques communes et répondent à des problèmes voisins, quels que soient leurs objectifs spécifiques</a:t>
            </a:r>
          </a:p>
          <a:p>
            <a:pPr marL="32004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1718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2. Apports et définitions en économie, sociologie </a:t>
            </a:r>
            <a:r>
              <a:rPr lang="fr-FR" b="1"/>
              <a:t>et histoire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 fontScale="92500" lnSpcReduction="20000"/>
          </a:bodyPr>
          <a:lstStyle/>
          <a:p>
            <a:r>
              <a:rPr lang="fr-FR" sz="2200" dirty="0"/>
              <a:t>Trois disciplines ont accompagné cette évolution, mais avec quelque retard sur les réalités économiques et sociales (intérêt tardif de l’économie)</a:t>
            </a:r>
          </a:p>
          <a:p>
            <a:endParaRPr lang="fr-FR" sz="2200" dirty="0"/>
          </a:p>
          <a:p>
            <a:r>
              <a:rPr lang="fr-FR" sz="2200" dirty="0">
                <a:solidFill>
                  <a:schemeClr val="accent2"/>
                </a:solidFill>
              </a:rPr>
              <a:t>Les contributions de la sociologie</a:t>
            </a:r>
          </a:p>
          <a:p>
            <a:pPr marL="0" indent="0">
              <a:buNone/>
            </a:pPr>
            <a:endParaRPr lang="fr-FR" sz="2200" dirty="0">
              <a:solidFill>
                <a:schemeClr val="accent2"/>
              </a:solidFill>
            </a:endParaRPr>
          </a:p>
          <a:p>
            <a:pPr lvl="1"/>
            <a:r>
              <a:rPr lang="fr-FR" sz="2000" b="1" dirty="0"/>
              <a:t>Max WEBER</a:t>
            </a:r>
            <a:r>
              <a:rPr lang="fr-FR" sz="2000" dirty="0"/>
              <a:t> (1864-1920): rationalisation et bureaucratie</a:t>
            </a:r>
          </a:p>
          <a:p>
            <a:pPr lvl="2"/>
            <a:r>
              <a:rPr lang="fr-FR" sz="1600" dirty="0"/>
              <a:t>Qu’est-ce qui fait la singularité de la société moderne ? La rationalisation</a:t>
            </a:r>
          </a:p>
          <a:p>
            <a:pPr lvl="1">
              <a:lnSpc>
                <a:spcPct val="80000"/>
              </a:lnSpc>
            </a:pPr>
            <a:r>
              <a:rPr lang="fr-FR" sz="1600" dirty="0"/>
              <a:t>Distinction de trois grands types d’action humaine  :</a:t>
            </a:r>
          </a:p>
          <a:p>
            <a:pPr lvl="1">
              <a:lnSpc>
                <a:spcPct val="80000"/>
              </a:lnSpc>
            </a:pPr>
            <a:endParaRPr lang="fr-FR" sz="1600" dirty="0"/>
          </a:p>
          <a:p>
            <a:pPr lvl="1">
              <a:lnSpc>
                <a:spcPct val="80000"/>
              </a:lnSpc>
            </a:pPr>
            <a:r>
              <a:rPr lang="fr-FR" sz="1600" dirty="0"/>
              <a:t>L’</a:t>
            </a:r>
            <a:r>
              <a:rPr lang="fr-FR" sz="1600" dirty="0">
                <a:solidFill>
                  <a:schemeClr val="hlink"/>
                </a:solidFill>
              </a:rPr>
              <a:t>action traditionnelle</a:t>
            </a:r>
            <a:r>
              <a:rPr lang="fr-FR" sz="1600" dirty="0"/>
              <a:t> : </a:t>
            </a:r>
          </a:p>
          <a:p>
            <a:pPr lvl="2">
              <a:lnSpc>
                <a:spcPct val="80000"/>
              </a:lnSpc>
            </a:pPr>
            <a:r>
              <a:rPr lang="fr-FR" sz="1400" dirty="0"/>
              <a:t>se rattache à la coutume (manger avec une fourchette, saluer ses amis…)</a:t>
            </a:r>
          </a:p>
          <a:p>
            <a:pPr lvl="1">
              <a:lnSpc>
                <a:spcPct val="80000"/>
              </a:lnSpc>
            </a:pPr>
            <a:endParaRPr lang="fr-FR" sz="1600" dirty="0"/>
          </a:p>
          <a:p>
            <a:pPr lvl="1">
              <a:lnSpc>
                <a:spcPct val="80000"/>
              </a:lnSpc>
            </a:pPr>
            <a:r>
              <a:rPr lang="fr-FR" sz="1600" dirty="0"/>
              <a:t>L’</a:t>
            </a:r>
            <a:r>
              <a:rPr lang="fr-FR" sz="1600" dirty="0">
                <a:solidFill>
                  <a:schemeClr val="hlink"/>
                </a:solidFill>
              </a:rPr>
              <a:t>action</a:t>
            </a:r>
            <a:r>
              <a:rPr lang="fr-FR" sz="1600" dirty="0"/>
              <a:t> </a:t>
            </a:r>
            <a:r>
              <a:rPr lang="fr-FR" sz="1600" dirty="0">
                <a:solidFill>
                  <a:schemeClr val="hlink"/>
                </a:solidFill>
              </a:rPr>
              <a:t>affective</a:t>
            </a:r>
            <a:r>
              <a:rPr lang="fr-FR" sz="1600" dirty="0"/>
              <a:t> : </a:t>
            </a:r>
          </a:p>
          <a:p>
            <a:pPr lvl="2">
              <a:lnSpc>
                <a:spcPct val="80000"/>
              </a:lnSpc>
            </a:pPr>
            <a:r>
              <a:rPr lang="fr-FR" sz="1400" dirty="0"/>
              <a:t>guidée par les passions (action du collectionneur, du joueur)</a:t>
            </a:r>
          </a:p>
          <a:p>
            <a:pPr lvl="1">
              <a:lnSpc>
                <a:spcPct val="80000"/>
              </a:lnSpc>
              <a:buFont typeface="Symbol" pitchFamily="18" charset="2"/>
              <a:buChar char="Þ"/>
            </a:pPr>
            <a:endParaRPr lang="fr-FR" sz="1600" dirty="0"/>
          </a:p>
          <a:p>
            <a:pPr lvl="1">
              <a:lnSpc>
                <a:spcPct val="80000"/>
              </a:lnSpc>
            </a:pPr>
            <a:r>
              <a:rPr lang="fr-FR" sz="1600" dirty="0"/>
              <a:t>L’</a:t>
            </a:r>
            <a:r>
              <a:rPr lang="fr-FR" sz="1600" dirty="0">
                <a:solidFill>
                  <a:schemeClr val="hlink"/>
                </a:solidFill>
              </a:rPr>
              <a:t>action</a:t>
            </a:r>
            <a:r>
              <a:rPr lang="fr-FR" sz="1600" dirty="0"/>
              <a:t> </a:t>
            </a:r>
            <a:r>
              <a:rPr lang="fr-FR" sz="1600" dirty="0">
                <a:solidFill>
                  <a:schemeClr val="hlink"/>
                </a:solidFill>
              </a:rPr>
              <a:t>rationnelle</a:t>
            </a:r>
            <a:r>
              <a:rPr lang="fr-FR" sz="1600" dirty="0"/>
              <a:t> : </a:t>
            </a:r>
          </a:p>
          <a:p>
            <a:pPr lvl="2">
              <a:lnSpc>
                <a:spcPct val="80000"/>
              </a:lnSpc>
            </a:pPr>
            <a:endParaRPr lang="fr-FR" sz="1400" dirty="0"/>
          </a:p>
          <a:p>
            <a:pPr lvl="2">
              <a:lnSpc>
                <a:spcPct val="80000"/>
              </a:lnSpc>
            </a:pPr>
            <a:r>
              <a:rPr lang="fr-FR" sz="1400" dirty="0"/>
              <a:t>instrumentale, tournée vers les valeurs ou un but utilitaire et elle implique l’adéquation entre la fin et les moyens (stratégie militaire, action économique).</a:t>
            </a:r>
          </a:p>
          <a:p>
            <a:pPr lvl="1">
              <a:lnSpc>
                <a:spcPct val="80000"/>
              </a:lnSpc>
            </a:pPr>
            <a:endParaRPr lang="fr-FR" sz="1600" dirty="0"/>
          </a:p>
          <a:p>
            <a:pPr lvl="2">
              <a:lnSpc>
                <a:spcPct val="80000"/>
              </a:lnSpc>
              <a:buFont typeface="Symbol" pitchFamily="18" charset="2"/>
              <a:buNone/>
            </a:pPr>
            <a:r>
              <a:rPr lang="fr-FR" sz="1400" dirty="0"/>
              <a:t>= Action caractéristique de la société moderne (l’entrepreneur capitaliste, le savant, le consommateur, le fonctionnaire)</a:t>
            </a:r>
          </a:p>
          <a:p>
            <a:pPr lvl="2"/>
            <a:endParaRPr lang="fr-FR" sz="1600" dirty="0"/>
          </a:p>
          <a:p>
            <a:pPr lvl="2"/>
            <a:endParaRPr lang="fr-FR" sz="1600" dirty="0"/>
          </a:p>
          <a:p>
            <a:pPr marL="32004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4494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2. Apports et définitions en économie, sociologie </a:t>
            </a:r>
            <a:r>
              <a:rPr lang="fr-FR" b="1"/>
              <a:t>et histoire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 fontScale="77500" lnSpcReduction="20000"/>
          </a:bodyPr>
          <a:lstStyle/>
          <a:p>
            <a:pPr lvl="1">
              <a:lnSpc>
                <a:spcPct val="80000"/>
              </a:lnSpc>
            </a:pPr>
            <a:r>
              <a:rPr lang="fr-FR" sz="1600" dirty="0"/>
              <a:t>Les trois formes idéal-typiques de domination (</a:t>
            </a:r>
            <a:r>
              <a:rPr lang="fr-FR" sz="1600" i="1" dirty="0"/>
              <a:t>Economie et Société)</a:t>
            </a:r>
            <a:r>
              <a:rPr lang="fr-FR" sz="1600" dirty="0"/>
              <a:t> </a:t>
            </a:r>
          </a:p>
          <a:p>
            <a:pPr lvl="1">
              <a:lnSpc>
                <a:spcPct val="80000"/>
              </a:lnSpc>
            </a:pPr>
            <a:endParaRPr lang="fr-FR" sz="1600" dirty="0"/>
          </a:p>
          <a:p>
            <a:pPr lvl="2">
              <a:lnSpc>
                <a:spcPct val="80000"/>
              </a:lnSpc>
            </a:pPr>
            <a:r>
              <a:rPr lang="fr-FR" sz="1400" dirty="0"/>
              <a:t>la </a:t>
            </a:r>
            <a:r>
              <a:rPr lang="fr-FR" sz="1400" dirty="0">
                <a:solidFill>
                  <a:schemeClr val="hlink"/>
                </a:solidFill>
              </a:rPr>
              <a:t>domination traditionnelle</a:t>
            </a:r>
            <a:r>
              <a:rPr lang="fr-FR" sz="1400" dirty="0"/>
              <a:t> :</a:t>
            </a:r>
          </a:p>
          <a:p>
            <a:pPr lvl="3">
              <a:lnSpc>
                <a:spcPct val="80000"/>
              </a:lnSpc>
            </a:pPr>
            <a:endParaRPr lang="fr-FR" sz="1600" dirty="0"/>
          </a:p>
          <a:p>
            <a:pPr lvl="3">
              <a:lnSpc>
                <a:spcPct val="80000"/>
              </a:lnSpc>
            </a:pPr>
            <a:r>
              <a:rPr lang="fr-FR" sz="1600" dirty="0"/>
              <a:t>pouvoir patriarcal au sein de groupes domestiques et pouvoir des seigneurs dans la société féodale</a:t>
            </a:r>
          </a:p>
          <a:p>
            <a:pPr lvl="2">
              <a:lnSpc>
                <a:spcPct val="80000"/>
              </a:lnSpc>
            </a:pPr>
            <a:endParaRPr lang="fr-FR" sz="1400" dirty="0"/>
          </a:p>
          <a:p>
            <a:pPr lvl="2">
              <a:lnSpc>
                <a:spcPct val="80000"/>
              </a:lnSpc>
            </a:pPr>
            <a:endParaRPr lang="fr-FR" sz="1400" dirty="0"/>
          </a:p>
          <a:p>
            <a:pPr lvl="2">
              <a:lnSpc>
                <a:spcPct val="80000"/>
              </a:lnSpc>
            </a:pPr>
            <a:r>
              <a:rPr lang="fr-FR" sz="1400" dirty="0"/>
              <a:t>la </a:t>
            </a:r>
            <a:r>
              <a:rPr lang="fr-FR" sz="1400" dirty="0">
                <a:solidFill>
                  <a:schemeClr val="hlink"/>
                </a:solidFill>
              </a:rPr>
              <a:t>domination charismatique</a:t>
            </a:r>
            <a:r>
              <a:rPr lang="fr-FR" sz="1400" dirty="0"/>
              <a:t> : </a:t>
            </a:r>
          </a:p>
          <a:p>
            <a:pPr lvl="3">
              <a:lnSpc>
                <a:spcPct val="80000"/>
              </a:lnSpc>
            </a:pPr>
            <a:endParaRPr lang="fr-FR" sz="1600" dirty="0"/>
          </a:p>
          <a:p>
            <a:pPr lvl="3">
              <a:lnSpc>
                <a:spcPct val="80000"/>
              </a:lnSpc>
            </a:pPr>
            <a:r>
              <a:rPr lang="fr-FR" sz="1600" dirty="0"/>
              <a:t>renvoie à la domination d’une personnalité exceptionnelle, dotée d’une aura particulière</a:t>
            </a:r>
          </a:p>
          <a:p>
            <a:pPr lvl="3">
              <a:lnSpc>
                <a:spcPct val="80000"/>
              </a:lnSpc>
            </a:pPr>
            <a:endParaRPr lang="fr-FR" sz="1600" dirty="0"/>
          </a:p>
          <a:p>
            <a:pPr lvl="3">
              <a:lnSpc>
                <a:spcPct val="80000"/>
              </a:lnSpc>
            </a:pPr>
            <a:r>
              <a:rPr lang="fr-FR" sz="1600" dirty="0"/>
              <a:t>le pouvoir est ici fondé sur la force de conviction et la capacité à rassembler et à mobiliser les foules</a:t>
            </a:r>
          </a:p>
          <a:p>
            <a:pPr lvl="2">
              <a:lnSpc>
                <a:spcPct val="80000"/>
              </a:lnSpc>
            </a:pPr>
            <a:r>
              <a:rPr lang="fr-FR" sz="1400" dirty="0"/>
              <a:t>la </a:t>
            </a:r>
            <a:r>
              <a:rPr lang="fr-FR" sz="1400" dirty="0">
                <a:solidFill>
                  <a:schemeClr val="hlink"/>
                </a:solidFill>
              </a:rPr>
              <a:t>domination « légale-rationnelle »</a:t>
            </a:r>
            <a:r>
              <a:rPr lang="fr-FR" sz="1400" dirty="0"/>
              <a:t> : </a:t>
            </a:r>
          </a:p>
          <a:p>
            <a:pPr lvl="3">
              <a:lnSpc>
                <a:spcPct val="80000"/>
              </a:lnSpc>
            </a:pPr>
            <a:endParaRPr lang="fr-FR" sz="1600" dirty="0"/>
          </a:p>
          <a:p>
            <a:pPr lvl="3">
              <a:lnSpc>
                <a:spcPct val="80000"/>
              </a:lnSpc>
            </a:pPr>
            <a:r>
              <a:rPr lang="fr-FR" sz="1600" dirty="0"/>
              <a:t>S’appuie sur le pouvoir du droit formel et impersonnel</a:t>
            </a:r>
          </a:p>
          <a:p>
            <a:pPr lvl="3">
              <a:lnSpc>
                <a:spcPct val="80000"/>
              </a:lnSpc>
            </a:pPr>
            <a:endParaRPr lang="fr-FR" sz="1600" dirty="0"/>
          </a:p>
          <a:p>
            <a:pPr lvl="3">
              <a:lnSpc>
                <a:spcPct val="80000"/>
              </a:lnSpc>
            </a:pPr>
            <a:r>
              <a:rPr lang="fr-FR" sz="1600" dirty="0"/>
              <a:t>Le pouvoir est lié à la fonction et non à la personne (rationalité des choix) </a:t>
            </a:r>
          </a:p>
          <a:p>
            <a:pPr lvl="3">
              <a:lnSpc>
                <a:spcPct val="80000"/>
              </a:lnSpc>
            </a:pPr>
            <a:endParaRPr lang="fr-FR" sz="1600" dirty="0"/>
          </a:p>
          <a:p>
            <a:pPr lvl="3">
              <a:lnSpc>
                <a:spcPct val="80000"/>
              </a:lnSpc>
            </a:pPr>
            <a:r>
              <a:rPr lang="fr-FR" sz="1600" dirty="0"/>
              <a:t>La domination passe par la soumission à un code fonctionnel (code civil, etc.)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fr-FR" sz="1400" dirty="0"/>
          </a:p>
          <a:p>
            <a:pPr lvl="1">
              <a:lnSpc>
                <a:spcPct val="80000"/>
              </a:lnSpc>
            </a:pPr>
            <a:r>
              <a:rPr lang="fr-FR" sz="1800" dirty="0"/>
              <a:t>Organisation bureaucratique = le « type pur » de la domination légale</a:t>
            </a:r>
          </a:p>
          <a:p>
            <a:pPr lvl="2"/>
            <a:endParaRPr lang="fr-FR" sz="1600" dirty="0"/>
          </a:p>
          <a:p>
            <a:pPr lvl="2"/>
            <a:r>
              <a:rPr lang="fr-FR" sz="1600" dirty="0"/>
              <a:t>Autorité légale-rationnelle = </a:t>
            </a:r>
            <a:r>
              <a:rPr lang="fr-FR" sz="1600" dirty="0" err="1"/>
              <a:t>idéal-type</a:t>
            </a:r>
            <a:r>
              <a:rPr lang="fr-FR" sz="1600" dirty="0"/>
              <a:t> dont le fonctionnement repose sur 4 éléments:</a:t>
            </a:r>
          </a:p>
          <a:p>
            <a:pPr lvl="3"/>
            <a:r>
              <a:rPr lang="fr-FR" sz="1600" dirty="0"/>
              <a:t>L’existence de règles impersonnelles (indépendance aux influences personnelles)</a:t>
            </a:r>
          </a:p>
          <a:p>
            <a:pPr lvl="3"/>
            <a:r>
              <a:rPr lang="fr-FR" sz="1600" dirty="0"/>
              <a:t>La définition précise des tâches et des compétences de chacun</a:t>
            </a:r>
          </a:p>
          <a:p>
            <a:pPr lvl="3"/>
            <a:r>
              <a:rPr lang="fr-FR" sz="1600" dirty="0"/>
              <a:t>L’accès aux fonctions est soumis à des règles et lié aux compétences</a:t>
            </a:r>
          </a:p>
          <a:p>
            <a:pPr lvl="3"/>
            <a:r>
              <a:rPr lang="fr-FR" sz="1600" dirty="0"/>
              <a:t>La formalisation des règles (écrites et connues de tous)</a:t>
            </a:r>
          </a:p>
          <a:p>
            <a:pPr lvl="2"/>
            <a:endParaRPr lang="fr-FR" sz="1600" dirty="0"/>
          </a:p>
          <a:p>
            <a:pPr lvl="2"/>
            <a:endParaRPr lang="fr-FR" sz="1600" dirty="0"/>
          </a:p>
          <a:p>
            <a:pPr marL="32004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899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2. Apports et définitions en économie, sociologie </a:t>
            </a:r>
            <a:r>
              <a:rPr lang="fr-FR" b="1"/>
              <a:t>et histoire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200" dirty="0">
              <a:solidFill>
                <a:schemeClr val="accent2"/>
              </a:solidFill>
            </a:endParaRPr>
          </a:p>
          <a:p>
            <a:pPr lvl="1"/>
            <a:r>
              <a:rPr lang="fr-FR" sz="2000" b="1" dirty="0"/>
              <a:t>L’organisation par rapport aux autres formes de groupements sociaux</a:t>
            </a:r>
            <a:endParaRPr lang="fr-FR" sz="2000" dirty="0"/>
          </a:p>
          <a:p>
            <a:pPr lvl="2"/>
            <a:r>
              <a:rPr lang="fr-FR" sz="1600" dirty="0"/>
              <a:t>Définition par rapport à trois critères :</a:t>
            </a:r>
          </a:p>
          <a:p>
            <a:pPr lvl="3"/>
            <a:r>
              <a:rPr lang="fr-FR" sz="1600" dirty="0"/>
              <a:t>Le degré d’intensité de l’interaction entre les individus qui participent au groupement</a:t>
            </a:r>
          </a:p>
          <a:p>
            <a:pPr lvl="3"/>
            <a:r>
              <a:rPr lang="fr-FR" sz="1600" dirty="0"/>
              <a:t>Le degré d’institutionnalisation des relations</a:t>
            </a:r>
          </a:p>
          <a:p>
            <a:pPr lvl="3"/>
            <a:r>
              <a:rPr lang="fr-FR" sz="1600" dirty="0"/>
              <a:t>Le degré de formalisme du leadership</a:t>
            </a:r>
          </a:p>
          <a:p>
            <a:pPr lvl="3">
              <a:buFont typeface="Symbol" pitchFamily="18" charset="2"/>
              <a:buChar char="Þ"/>
            </a:pPr>
            <a:r>
              <a:rPr lang="fr-FR" sz="1600" dirty="0"/>
              <a:t>Organisation :</a:t>
            </a:r>
          </a:p>
          <a:p>
            <a:pPr marL="1143000" lvl="4" indent="0">
              <a:buNone/>
            </a:pPr>
            <a:r>
              <a:rPr lang="fr-FR" sz="1600" dirty="0">
                <a:solidFill>
                  <a:schemeClr val="accent2"/>
                </a:solidFill>
              </a:rPr>
              <a:t>L’organisation est une forme de relations sociales à interaction élevée, indirecte et directe (il y a ou non hiérarchie intermédiaire) à fort degré d’institutionnalisation (il existe des statuts et des règles) et où existe un leadership formel (il y a des « chefs », même si ce leadership n’est pas le seul à influer sur le comportement des membres).</a:t>
            </a:r>
          </a:p>
          <a:p>
            <a:pPr lvl="2"/>
            <a:endParaRPr lang="fr-FR" sz="1600" dirty="0"/>
          </a:p>
          <a:p>
            <a:pPr marL="32004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4586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2. Apports et définitions en économie, sociologie </a:t>
            </a:r>
            <a:r>
              <a:rPr lang="fr-FR" b="1"/>
              <a:t>et histoire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 fontScale="92500" lnSpcReduction="10000"/>
          </a:bodyPr>
          <a:lstStyle/>
          <a:p>
            <a:r>
              <a:rPr lang="fr-FR" sz="2200" dirty="0">
                <a:solidFill>
                  <a:schemeClr val="accent2"/>
                </a:solidFill>
              </a:rPr>
              <a:t>Les contributions de l’économie</a:t>
            </a:r>
          </a:p>
          <a:p>
            <a:pPr lvl="2"/>
            <a:r>
              <a:rPr lang="fr-FR" sz="1600" dirty="0"/>
              <a:t>L’organisation (en tant qu’entité) n’existe que depuis peu en Economie, malgré l’importance prise par l’entreprise avec la révolution industrielle.</a:t>
            </a:r>
          </a:p>
          <a:p>
            <a:pPr lvl="2"/>
            <a:r>
              <a:rPr lang="fr-FR" sz="1600" dirty="0"/>
              <a:t>Lien avec la domination de l’économie standard (qui ne considère que le marché et son fonctionnement, etc.) =&gt; pas de prise en compte (ou alors de manière marginale) de la firme en tant qu’entité complexe.</a:t>
            </a:r>
          </a:p>
          <a:p>
            <a:pPr lvl="2"/>
            <a:r>
              <a:rPr lang="fr-FR" sz="1600" dirty="0"/>
              <a:t>Ronald COASE (1937, </a:t>
            </a:r>
            <a:r>
              <a:rPr lang="fr-FR" sz="1600" i="1" dirty="0"/>
              <a:t>The nature of the </a:t>
            </a:r>
            <a:r>
              <a:rPr lang="fr-FR" sz="1600" i="1" dirty="0" err="1"/>
              <a:t>firm</a:t>
            </a:r>
            <a:r>
              <a:rPr lang="fr-FR" sz="1600" i="1" dirty="0"/>
              <a:t>) =&gt; </a:t>
            </a:r>
            <a:r>
              <a:rPr lang="fr-FR" sz="1600" dirty="0"/>
              <a:t>intérêt pour le fonctionnement de la firme (approche par les coûts de transaction, cf. chapitre 3)</a:t>
            </a:r>
          </a:p>
          <a:p>
            <a:pPr lvl="2"/>
            <a:r>
              <a:rPr lang="fr-FR" sz="1600" dirty="0"/>
              <a:t>Alfred MARSHALL (1842-1924) : l’un des premiers économistes à utiliser la notion d’organisation =&gt; </a:t>
            </a:r>
            <a:r>
              <a:rPr lang="fr-FR" sz="1600" i="1" dirty="0"/>
              <a:t>système social où l’activité économique se déroule de manière autonome </a:t>
            </a:r>
            <a:r>
              <a:rPr lang="fr-FR" sz="1600" dirty="0"/>
              <a:t>(= le propre des sociétés développées où la division du travail est conjuguée à l’utilisation de la technique et la recherche de marché)</a:t>
            </a:r>
          </a:p>
          <a:p>
            <a:pPr lvl="3"/>
            <a:r>
              <a:rPr lang="fr-FR" sz="1600" dirty="0"/>
              <a:t>« Business Organisation » : désigne le niveau de décision élémentaire dans une économie = la FIRME</a:t>
            </a:r>
          </a:p>
          <a:p>
            <a:pPr lvl="2"/>
            <a:r>
              <a:rPr lang="fr-FR" sz="1600" dirty="0"/>
              <a:t>En général, l’ « organisation » est perçue, en économie, en tant que </a:t>
            </a:r>
            <a:r>
              <a:rPr lang="fr-FR" sz="1600" i="1" dirty="0"/>
              <a:t>forme de coordination complémentaire au marché</a:t>
            </a:r>
            <a:r>
              <a:rPr lang="fr-FR" sz="1600" dirty="0"/>
              <a:t>. </a:t>
            </a:r>
          </a:p>
          <a:p>
            <a:pPr lvl="3"/>
            <a:r>
              <a:rPr lang="fr-FR" sz="1600" dirty="0"/>
              <a:t>Interrogations (enjeux de l’analyse) =&gt; efficacité des formes d’organisation, raisons d’être de la firme, avantages et faiblesses des différentes formes de coordination entre agents économiques</a:t>
            </a:r>
          </a:p>
          <a:p>
            <a:pPr lvl="3"/>
            <a:r>
              <a:rPr lang="fr-FR" sz="1600" dirty="0"/>
              <a:t>Tout cela sera traité dans le chapitre 3</a:t>
            </a:r>
          </a:p>
          <a:p>
            <a:pPr lvl="2"/>
            <a:endParaRPr lang="fr-FR" sz="1600" dirty="0"/>
          </a:p>
          <a:p>
            <a:pPr marL="32004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748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837</TotalTime>
  <Words>2609</Words>
  <Application>Microsoft Macintosh PowerPoint</Application>
  <PresentationFormat>Affichage à l'écran (4:3)</PresentationFormat>
  <Paragraphs>228</Paragraphs>
  <Slides>20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6" baseType="lpstr">
      <vt:lpstr>Calibri</vt:lpstr>
      <vt:lpstr>Franklin Gothic Book</vt:lpstr>
      <vt:lpstr>Perpetua</vt:lpstr>
      <vt:lpstr>Symbol</vt:lpstr>
      <vt:lpstr>Wingdings 2</vt:lpstr>
      <vt:lpstr>Capitaux</vt:lpstr>
      <vt:lpstr>Fondements des organisations</vt:lpstr>
      <vt:lpstr>Introduction du chapitre 1</vt:lpstr>
      <vt:lpstr>Définir l’organisation</vt:lpstr>
      <vt:lpstr>1. Origine de la notion et éléments de définition</vt:lpstr>
      <vt:lpstr>1. Origine de la notion et éléments de définition</vt:lpstr>
      <vt:lpstr>2. Apports et définitions en économie, sociologie et histoire</vt:lpstr>
      <vt:lpstr>2. Apports et définitions en économie, sociologie et histoire</vt:lpstr>
      <vt:lpstr>2. Apports et définitions en économie, sociologie et histoire</vt:lpstr>
      <vt:lpstr>2. Apports et définitions en économie, sociologie et histoire</vt:lpstr>
      <vt:lpstr>2. Apports et définitions en économie, sociologie et histoire</vt:lpstr>
      <vt:lpstr>2. Apports et définitions en économie, sociologie et histoire</vt:lpstr>
      <vt:lpstr>3. Organisation et institution</vt:lpstr>
      <vt:lpstr>3. Organisation et institution</vt:lpstr>
      <vt:lpstr>4. L’entreprise, une forme particulière d’organisation</vt:lpstr>
      <vt:lpstr>4. L’entreprise, une forme particulière d’organisation</vt:lpstr>
      <vt:lpstr>4. L’entreprise, une forme particulière d’organisation</vt:lpstr>
      <vt:lpstr>4. L’entreprise, une forme particulière d’organisation</vt:lpstr>
      <vt:lpstr>Présentation PowerPoint</vt:lpstr>
      <vt:lpstr>Présentation PowerPoint</vt:lpstr>
      <vt:lpstr>Présentation PowerPoint</vt:lpstr>
    </vt:vector>
  </TitlesOfParts>
  <Company>Université Bordeaux 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Fondements des organisations</dc:title>
  <dc:creator>Marie Coris</dc:creator>
  <cp:lastModifiedBy>Microsoft Office User</cp:lastModifiedBy>
  <cp:revision>33</cp:revision>
  <cp:lastPrinted>2016-02-01T14:29:44Z</cp:lastPrinted>
  <dcterms:created xsi:type="dcterms:W3CDTF">2013-01-10T11:56:46Z</dcterms:created>
  <dcterms:modified xsi:type="dcterms:W3CDTF">2021-02-02T06:07:44Z</dcterms:modified>
</cp:coreProperties>
</file>