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handoutMasterIdLst>
    <p:handoutMasterId r:id="rId42"/>
  </p:handoutMasterIdLst>
  <p:sldIdLst>
    <p:sldId id="256" r:id="rId2"/>
    <p:sldId id="258" r:id="rId3"/>
    <p:sldId id="1132" r:id="rId4"/>
    <p:sldId id="1133" r:id="rId5"/>
    <p:sldId id="1134" r:id="rId6"/>
    <p:sldId id="257" r:id="rId7"/>
    <p:sldId id="1146" r:id="rId8"/>
    <p:sldId id="259" r:id="rId9"/>
    <p:sldId id="532" r:id="rId10"/>
    <p:sldId id="261" r:id="rId11"/>
    <p:sldId id="260" r:id="rId12"/>
    <p:sldId id="1101" r:id="rId13"/>
    <p:sldId id="264" r:id="rId14"/>
    <p:sldId id="1102" r:id="rId15"/>
    <p:sldId id="1103" r:id="rId16"/>
    <p:sldId id="1104" r:id="rId17"/>
    <p:sldId id="265" r:id="rId18"/>
    <p:sldId id="266" r:id="rId19"/>
    <p:sldId id="1136" r:id="rId20"/>
    <p:sldId id="267" r:id="rId21"/>
    <p:sldId id="1098" r:id="rId22"/>
    <p:sldId id="1099" r:id="rId23"/>
    <p:sldId id="1100" r:id="rId24"/>
    <p:sldId id="1059" r:id="rId25"/>
    <p:sldId id="263" r:id="rId26"/>
    <p:sldId id="1060" r:id="rId27"/>
    <p:sldId id="1006" r:id="rId28"/>
    <p:sldId id="272" r:id="rId29"/>
    <p:sldId id="1015" r:id="rId30"/>
    <p:sldId id="1140" r:id="rId31"/>
    <p:sldId id="1007" r:id="rId32"/>
    <p:sldId id="508" r:id="rId33"/>
    <p:sldId id="363" r:id="rId34"/>
    <p:sldId id="273" r:id="rId35"/>
    <p:sldId id="1143" r:id="rId36"/>
    <p:sldId id="1017" r:id="rId37"/>
    <p:sldId id="1142" r:id="rId38"/>
    <p:sldId id="1018" r:id="rId39"/>
    <p:sldId id="1153" r:id="rId40"/>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292"/>
  </p:normalViewPr>
  <p:slideViewPr>
    <p:cSldViewPr>
      <p:cViewPr varScale="1">
        <p:scale>
          <a:sx n="75" d="100"/>
          <a:sy n="75" d="100"/>
        </p:scale>
        <p:origin x="1944" y="168"/>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137" cy="512304"/>
          </a:xfrm>
          <a:prstGeom prst="rect">
            <a:avLst/>
          </a:prstGeom>
        </p:spPr>
        <p:txBody>
          <a:bodyPr vert="horz" lIns="94752" tIns="47376" rIns="94752" bIns="47376" rtlCol="0"/>
          <a:lstStyle>
            <a:lvl1pPr algn="l">
              <a:defRPr sz="1200"/>
            </a:lvl1pPr>
          </a:lstStyle>
          <a:p>
            <a:endParaRPr lang="fr-FR"/>
          </a:p>
        </p:txBody>
      </p:sp>
      <p:sp>
        <p:nvSpPr>
          <p:cNvPr id="3" name="Espace réservé de la date 2"/>
          <p:cNvSpPr>
            <a:spLocks noGrp="1"/>
          </p:cNvSpPr>
          <p:nvPr>
            <p:ph type="dt" sz="quarter" idx="1"/>
          </p:nvPr>
        </p:nvSpPr>
        <p:spPr>
          <a:xfrm>
            <a:off x="4020508" y="0"/>
            <a:ext cx="3077137" cy="512304"/>
          </a:xfrm>
          <a:prstGeom prst="rect">
            <a:avLst/>
          </a:prstGeom>
        </p:spPr>
        <p:txBody>
          <a:bodyPr vert="horz" lIns="94752" tIns="47376" rIns="94752" bIns="47376" rtlCol="0"/>
          <a:lstStyle>
            <a:lvl1pPr algn="r">
              <a:defRPr sz="1200"/>
            </a:lvl1pPr>
          </a:lstStyle>
          <a:p>
            <a:fld id="{8E297478-D8FB-4DBF-82E3-BFA73EEAC2AA}" type="datetimeFigureOut">
              <a:rPr lang="fr-FR" smtClean="0"/>
              <a:t>16/11/2022</a:t>
            </a:fld>
            <a:endParaRPr lang="fr-FR"/>
          </a:p>
        </p:txBody>
      </p:sp>
      <p:sp>
        <p:nvSpPr>
          <p:cNvPr id="4" name="Espace réservé du pied de page 3"/>
          <p:cNvSpPr>
            <a:spLocks noGrp="1"/>
          </p:cNvSpPr>
          <p:nvPr>
            <p:ph type="ftr" sz="quarter" idx="2"/>
          </p:nvPr>
        </p:nvSpPr>
        <p:spPr>
          <a:xfrm>
            <a:off x="0" y="9720675"/>
            <a:ext cx="3077137" cy="512303"/>
          </a:xfrm>
          <a:prstGeom prst="rect">
            <a:avLst/>
          </a:prstGeom>
        </p:spPr>
        <p:txBody>
          <a:bodyPr vert="horz" lIns="94752" tIns="47376" rIns="94752" bIns="47376"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020508" y="9720675"/>
            <a:ext cx="3077137" cy="512303"/>
          </a:xfrm>
          <a:prstGeom prst="rect">
            <a:avLst/>
          </a:prstGeom>
        </p:spPr>
        <p:txBody>
          <a:bodyPr vert="horz" lIns="94752" tIns="47376" rIns="94752" bIns="47376" rtlCol="0" anchor="b"/>
          <a:lstStyle>
            <a:lvl1pPr algn="r">
              <a:defRPr sz="1200"/>
            </a:lvl1pPr>
          </a:lstStyle>
          <a:p>
            <a:fld id="{2C3BA8F8-7F62-4858-9E48-D78027038DD6}" type="slidenum">
              <a:rPr lang="fr-FR" smtClean="0"/>
              <a:t>‹N°›</a:t>
            </a:fld>
            <a:endParaRPr lang="fr-FR"/>
          </a:p>
        </p:txBody>
      </p:sp>
    </p:spTree>
    <p:extLst>
      <p:ext uri="{BB962C8B-B14F-4D97-AF65-F5344CB8AC3E}">
        <p14:creationId xmlns:p14="http://schemas.microsoft.com/office/powerpoint/2010/main" val="4238017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2"/>
            <a:ext cx="3076363" cy="511731"/>
          </a:xfrm>
          <a:prstGeom prst="rect">
            <a:avLst/>
          </a:prstGeom>
        </p:spPr>
        <p:txBody>
          <a:bodyPr vert="horz" lIns="94752" tIns="47376" rIns="94752" bIns="47376" rtlCol="0"/>
          <a:lstStyle>
            <a:lvl1pPr algn="l">
              <a:defRPr sz="1200"/>
            </a:lvl1pPr>
          </a:lstStyle>
          <a:p>
            <a:endParaRPr lang="fr-FR"/>
          </a:p>
        </p:txBody>
      </p:sp>
      <p:sp>
        <p:nvSpPr>
          <p:cNvPr id="3" name="Espace réservé de la date 2"/>
          <p:cNvSpPr>
            <a:spLocks noGrp="1"/>
          </p:cNvSpPr>
          <p:nvPr>
            <p:ph type="dt" idx="1"/>
          </p:nvPr>
        </p:nvSpPr>
        <p:spPr>
          <a:xfrm>
            <a:off x="4021297" y="2"/>
            <a:ext cx="3076363" cy="511731"/>
          </a:xfrm>
          <a:prstGeom prst="rect">
            <a:avLst/>
          </a:prstGeom>
        </p:spPr>
        <p:txBody>
          <a:bodyPr vert="horz" lIns="94752" tIns="47376" rIns="94752" bIns="47376" rtlCol="0"/>
          <a:lstStyle>
            <a:lvl1pPr algn="r">
              <a:defRPr sz="1200"/>
            </a:lvl1pPr>
          </a:lstStyle>
          <a:p>
            <a:fld id="{6ED56A63-7016-42F0-AD59-E8251CA7FEA7}" type="datetimeFigureOut">
              <a:rPr lang="fr-FR" smtClean="0"/>
              <a:t>16/11/2022</a:t>
            </a:fld>
            <a:endParaRPr lang="fr-FR"/>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752" tIns="47376" rIns="94752" bIns="47376" rtlCol="0" anchor="ctr"/>
          <a:lstStyle/>
          <a:p>
            <a:endParaRPr lang="fr-FR"/>
          </a:p>
        </p:txBody>
      </p:sp>
      <p:sp>
        <p:nvSpPr>
          <p:cNvPr id="5" name="Espace réservé des commentaires 4"/>
          <p:cNvSpPr>
            <a:spLocks noGrp="1"/>
          </p:cNvSpPr>
          <p:nvPr>
            <p:ph type="body" sz="quarter" idx="3"/>
          </p:nvPr>
        </p:nvSpPr>
        <p:spPr>
          <a:xfrm>
            <a:off x="709931" y="4861444"/>
            <a:ext cx="5679440" cy="4605576"/>
          </a:xfrm>
          <a:prstGeom prst="rect">
            <a:avLst/>
          </a:prstGeom>
        </p:spPr>
        <p:txBody>
          <a:bodyPr vert="horz" lIns="94752" tIns="47376" rIns="94752" bIns="47376"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3" y="9721108"/>
            <a:ext cx="3076363" cy="511731"/>
          </a:xfrm>
          <a:prstGeom prst="rect">
            <a:avLst/>
          </a:prstGeom>
        </p:spPr>
        <p:txBody>
          <a:bodyPr vert="horz" lIns="94752" tIns="47376" rIns="94752" bIns="47376"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021297" y="9721108"/>
            <a:ext cx="3076363" cy="511731"/>
          </a:xfrm>
          <a:prstGeom prst="rect">
            <a:avLst/>
          </a:prstGeom>
        </p:spPr>
        <p:txBody>
          <a:bodyPr vert="horz" lIns="94752" tIns="47376" rIns="94752" bIns="47376" rtlCol="0" anchor="b"/>
          <a:lstStyle>
            <a:lvl1pPr algn="r">
              <a:defRPr sz="1200"/>
            </a:lvl1pPr>
          </a:lstStyle>
          <a:p>
            <a:fld id="{C2C03735-9F0E-49A7-A1CF-7B63A8F0B669}" type="slidenum">
              <a:rPr lang="fr-FR" smtClean="0"/>
              <a:t>‹N°›</a:t>
            </a:fld>
            <a:endParaRPr lang="fr-FR"/>
          </a:p>
        </p:txBody>
      </p:sp>
    </p:spTree>
    <p:extLst>
      <p:ext uri="{BB962C8B-B14F-4D97-AF65-F5344CB8AC3E}">
        <p14:creationId xmlns:p14="http://schemas.microsoft.com/office/powerpoint/2010/main" val="1836240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a:extLst>
              <a:ext uri="{FF2B5EF4-FFF2-40B4-BE49-F238E27FC236}">
                <a16:creationId xmlns:a16="http://schemas.microsoft.com/office/drawing/2014/main" id="{C4AAB710-3120-B7F9-431D-989F7BAE64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anose="02020603050405020304" pitchFamily="18" charset="0"/>
              </a:defRPr>
            </a:lvl1pPr>
            <a:lvl2pPr marL="742950" indent="-285750" eaLnBrk="0" hangingPunct="0">
              <a:spcBef>
                <a:spcPct val="30000"/>
              </a:spcBef>
              <a:defRPr kumimoji="1" sz="1200">
                <a:solidFill>
                  <a:schemeClr val="tx1"/>
                </a:solidFill>
                <a:latin typeface="Times New Roman" panose="02020603050405020304" pitchFamily="18" charset="0"/>
              </a:defRPr>
            </a:lvl2pPr>
            <a:lvl3pPr marL="1143000" indent="-228600" eaLnBrk="0" hangingPunct="0">
              <a:spcBef>
                <a:spcPct val="30000"/>
              </a:spcBef>
              <a:defRPr kumimoji="1" sz="1200">
                <a:solidFill>
                  <a:schemeClr val="tx1"/>
                </a:solidFill>
                <a:latin typeface="Times New Roman" panose="02020603050405020304" pitchFamily="18" charset="0"/>
              </a:defRPr>
            </a:lvl3pPr>
            <a:lvl4pPr marL="1600200" indent="-228600" eaLnBrk="0" hangingPunct="0">
              <a:spcBef>
                <a:spcPct val="30000"/>
              </a:spcBef>
              <a:defRPr kumimoji="1" sz="1200">
                <a:solidFill>
                  <a:schemeClr val="tx1"/>
                </a:solidFill>
                <a:latin typeface="Times New Roman" panose="02020603050405020304" pitchFamily="18" charset="0"/>
              </a:defRPr>
            </a:lvl4pPr>
            <a:lvl5pPr marL="2057400" indent="-228600" eaLnBrk="0" hangingPunct="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1BD6403F-820B-4540-91D2-4C50BB97B662}" type="slidenum">
              <a:rPr kumimoji="0" lang="fr-FR" altLang="fr-FR"/>
              <a:pPr eaLnBrk="1" hangingPunct="1">
                <a:spcBef>
                  <a:spcPct val="0"/>
                </a:spcBef>
              </a:pPr>
              <a:t>6</a:t>
            </a:fld>
            <a:endParaRPr kumimoji="0" lang="fr-FR" altLang="fr-FR"/>
          </a:p>
        </p:txBody>
      </p:sp>
      <p:sp>
        <p:nvSpPr>
          <p:cNvPr id="118787" name="Rectangle 2">
            <a:extLst>
              <a:ext uri="{FF2B5EF4-FFF2-40B4-BE49-F238E27FC236}">
                <a16:creationId xmlns:a16="http://schemas.microsoft.com/office/drawing/2014/main" id="{59456EB1-CBE2-88E5-05C1-F7517F570F77}"/>
              </a:ext>
            </a:extLst>
          </p:cNvPr>
          <p:cNvSpPr>
            <a:spLocks noGrp="1" noRot="1" noChangeAspect="1" noChangeArrowheads="1" noTextEdit="1"/>
          </p:cNvSpPr>
          <p:nvPr>
            <p:ph type="sldImg"/>
          </p:nvPr>
        </p:nvSpPr>
        <p:spPr>
          <a:ln/>
        </p:spPr>
      </p:sp>
      <p:sp>
        <p:nvSpPr>
          <p:cNvPr id="118788" name="Rectangle 3">
            <a:extLst>
              <a:ext uri="{FF2B5EF4-FFF2-40B4-BE49-F238E27FC236}">
                <a16:creationId xmlns:a16="http://schemas.microsoft.com/office/drawing/2014/main" id="{367CF281-EF5E-5828-AFF6-A8F9D51AFA6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246824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a:extLst>
              <a:ext uri="{FF2B5EF4-FFF2-40B4-BE49-F238E27FC236}">
                <a16:creationId xmlns:a16="http://schemas.microsoft.com/office/drawing/2014/main" id="{D50D4238-5919-F46E-2745-0907C93BA3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anose="02020603050405020304" pitchFamily="18" charset="0"/>
              </a:defRPr>
            </a:lvl1pPr>
            <a:lvl2pPr marL="742950" indent="-285750" eaLnBrk="0" hangingPunct="0">
              <a:spcBef>
                <a:spcPct val="30000"/>
              </a:spcBef>
              <a:defRPr kumimoji="1" sz="1200">
                <a:solidFill>
                  <a:schemeClr val="tx1"/>
                </a:solidFill>
                <a:latin typeface="Times New Roman" panose="02020603050405020304" pitchFamily="18" charset="0"/>
              </a:defRPr>
            </a:lvl2pPr>
            <a:lvl3pPr marL="1143000" indent="-228600" eaLnBrk="0" hangingPunct="0">
              <a:spcBef>
                <a:spcPct val="30000"/>
              </a:spcBef>
              <a:defRPr kumimoji="1" sz="1200">
                <a:solidFill>
                  <a:schemeClr val="tx1"/>
                </a:solidFill>
                <a:latin typeface="Times New Roman" panose="02020603050405020304" pitchFamily="18" charset="0"/>
              </a:defRPr>
            </a:lvl3pPr>
            <a:lvl4pPr marL="1600200" indent="-228600" eaLnBrk="0" hangingPunct="0">
              <a:spcBef>
                <a:spcPct val="30000"/>
              </a:spcBef>
              <a:defRPr kumimoji="1" sz="1200">
                <a:solidFill>
                  <a:schemeClr val="tx1"/>
                </a:solidFill>
                <a:latin typeface="Times New Roman" panose="02020603050405020304" pitchFamily="18" charset="0"/>
              </a:defRPr>
            </a:lvl4pPr>
            <a:lvl5pPr marL="2057400" indent="-228600" eaLnBrk="0" hangingPunct="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923BDA6B-F141-A846-A8E6-31C0957F545A}" type="slidenum">
              <a:rPr kumimoji="0" lang="fr-FR" altLang="fr-FR"/>
              <a:pPr eaLnBrk="1" hangingPunct="1">
                <a:spcBef>
                  <a:spcPct val="0"/>
                </a:spcBef>
              </a:pPr>
              <a:t>20</a:t>
            </a:fld>
            <a:endParaRPr kumimoji="0" lang="fr-FR" altLang="fr-FR"/>
          </a:p>
        </p:txBody>
      </p:sp>
      <p:sp>
        <p:nvSpPr>
          <p:cNvPr id="133123" name="Rectangle 2">
            <a:extLst>
              <a:ext uri="{FF2B5EF4-FFF2-40B4-BE49-F238E27FC236}">
                <a16:creationId xmlns:a16="http://schemas.microsoft.com/office/drawing/2014/main" id="{A3C9C562-DD4E-77C7-2BF2-7D14CB55814A}"/>
              </a:ext>
            </a:extLst>
          </p:cNvPr>
          <p:cNvSpPr>
            <a:spLocks noGrp="1" noRot="1" noChangeAspect="1" noChangeArrowheads="1" noTextEdit="1"/>
          </p:cNvSpPr>
          <p:nvPr>
            <p:ph type="sldImg"/>
          </p:nvPr>
        </p:nvSpPr>
        <p:spPr>
          <a:ln/>
        </p:spPr>
      </p:sp>
      <p:sp>
        <p:nvSpPr>
          <p:cNvPr id="133124" name="Rectangle 3">
            <a:extLst>
              <a:ext uri="{FF2B5EF4-FFF2-40B4-BE49-F238E27FC236}">
                <a16:creationId xmlns:a16="http://schemas.microsoft.com/office/drawing/2014/main" id="{654A570A-54A5-0FB2-32F3-845871E5BCB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3609971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a:extLst>
              <a:ext uri="{FF2B5EF4-FFF2-40B4-BE49-F238E27FC236}">
                <a16:creationId xmlns:a16="http://schemas.microsoft.com/office/drawing/2014/main" id="{466BF8D8-20AA-05F1-F627-92901B9706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anose="02020603050405020304" pitchFamily="18" charset="0"/>
              </a:defRPr>
            </a:lvl1pPr>
            <a:lvl2pPr marL="742950" indent="-285750" eaLnBrk="0" hangingPunct="0">
              <a:spcBef>
                <a:spcPct val="30000"/>
              </a:spcBef>
              <a:defRPr kumimoji="1" sz="1200">
                <a:solidFill>
                  <a:schemeClr val="tx1"/>
                </a:solidFill>
                <a:latin typeface="Times New Roman" panose="02020603050405020304" pitchFamily="18" charset="0"/>
              </a:defRPr>
            </a:lvl2pPr>
            <a:lvl3pPr marL="1143000" indent="-228600" eaLnBrk="0" hangingPunct="0">
              <a:spcBef>
                <a:spcPct val="30000"/>
              </a:spcBef>
              <a:defRPr kumimoji="1" sz="1200">
                <a:solidFill>
                  <a:schemeClr val="tx1"/>
                </a:solidFill>
                <a:latin typeface="Times New Roman" panose="02020603050405020304" pitchFamily="18" charset="0"/>
              </a:defRPr>
            </a:lvl3pPr>
            <a:lvl4pPr marL="1600200" indent="-228600" eaLnBrk="0" hangingPunct="0">
              <a:spcBef>
                <a:spcPct val="30000"/>
              </a:spcBef>
              <a:defRPr kumimoji="1" sz="1200">
                <a:solidFill>
                  <a:schemeClr val="tx1"/>
                </a:solidFill>
                <a:latin typeface="Times New Roman" panose="02020603050405020304" pitchFamily="18" charset="0"/>
              </a:defRPr>
            </a:lvl4pPr>
            <a:lvl5pPr marL="2057400" indent="-228600" eaLnBrk="0" hangingPunct="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B04F7A6E-939D-B840-A4A3-6F93AB5258AC}" type="slidenum">
              <a:rPr kumimoji="0" lang="fr-FR" altLang="fr-FR"/>
              <a:pPr eaLnBrk="1" hangingPunct="1">
                <a:spcBef>
                  <a:spcPct val="0"/>
                </a:spcBef>
              </a:pPr>
              <a:t>24</a:t>
            </a:fld>
            <a:endParaRPr kumimoji="0" lang="fr-FR" altLang="fr-FR"/>
          </a:p>
        </p:txBody>
      </p:sp>
      <p:sp>
        <p:nvSpPr>
          <p:cNvPr id="124931" name="Rectangle 2">
            <a:extLst>
              <a:ext uri="{FF2B5EF4-FFF2-40B4-BE49-F238E27FC236}">
                <a16:creationId xmlns:a16="http://schemas.microsoft.com/office/drawing/2014/main" id="{41D3F9ED-811D-138A-18FA-1FF61FB6144B}"/>
              </a:ext>
            </a:extLst>
          </p:cNvPr>
          <p:cNvSpPr>
            <a:spLocks noGrp="1" noRot="1" noChangeAspect="1" noChangeArrowheads="1" noTextEdit="1"/>
          </p:cNvSpPr>
          <p:nvPr>
            <p:ph type="sldImg"/>
          </p:nvPr>
        </p:nvSpPr>
        <p:spPr>
          <a:ln/>
        </p:spPr>
      </p:sp>
      <p:sp>
        <p:nvSpPr>
          <p:cNvPr id="124932" name="Rectangle 3">
            <a:extLst>
              <a:ext uri="{FF2B5EF4-FFF2-40B4-BE49-F238E27FC236}">
                <a16:creationId xmlns:a16="http://schemas.microsoft.com/office/drawing/2014/main" id="{843EEE7D-4158-9F0A-11D1-977141B17A8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2494487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a:extLst>
              <a:ext uri="{FF2B5EF4-FFF2-40B4-BE49-F238E27FC236}">
                <a16:creationId xmlns:a16="http://schemas.microsoft.com/office/drawing/2014/main" id="{358C47EC-5C8F-5D38-745A-08177AB2182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anose="02020603050405020304" pitchFamily="18" charset="0"/>
              </a:defRPr>
            </a:lvl1pPr>
            <a:lvl2pPr marL="742950" indent="-285750" eaLnBrk="0" hangingPunct="0">
              <a:spcBef>
                <a:spcPct val="30000"/>
              </a:spcBef>
              <a:defRPr kumimoji="1" sz="1200">
                <a:solidFill>
                  <a:schemeClr val="tx1"/>
                </a:solidFill>
                <a:latin typeface="Times New Roman" panose="02020603050405020304" pitchFamily="18" charset="0"/>
              </a:defRPr>
            </a:lvl2pPr>
            <a:lvl3pPr marL="1143000" indent="-228600" eaLnBrk="0" hangingPunct="0">
              <a:spcBef>
                <a:spcPct val="30000"/>
              </a:spcBef>
              <a:defRPr kumimoji="1" sz="1200">
                <a:solidFill>
                  <a:schemeClr val="tx1"/>
                </a:solidFill>
                <a:latin typeface="Times New Roman" panose="02020603050405020304" pitchFamily="18" charset="0"/>
              </a:defRPr>
            </a:lvl3pPr>
            <a:lvl4pPr marL="1600200" indent="-228600" eaLnBrk="0" hangingPunct="0">
              <a:spcBef>
                <a:spcPct val="30000"/>
              </a:spcBef>
              <a:defRPr kumimoji="1" sz="1200">
                <a:solidFill>
                  <a:schemeClr val="tx1"/>
                </a:solidFill>
                <a:latin typeface="Times New Roman" panose="02020603050405020304" pitchFamily="18" charset="0"/>
              </a:defRPr>
            </a:lvl4pPr>
            <a:lvl5pPr marL="2057400" indent="-228600" eaLnBrk="0" hangingPunct="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8FF29F9B-64E9-7344-955B-CDB7BCC4E958}" type="slidenum">
              <a:rPr kumimoji="0" lang="fr-FR" altLang="fr-FR"/>
              <a:pPr eaLnBrk="1" hangingPunct="1">
                <a:spcBef>
                  <a:spcPct val="0"/>
                </a:spcBef>
              </a:pPr>
              <a:t>25</a:t>
            </a:fld>
            <a:endParaRPr kumimoji="0" lang="fr-FR" altLang="fr-FR"/>
          </a:p>
        </p:txBody>
      </p:sp>
      <p:sp>
        <p:nvSpPr>
          <p:cNvPr id="125955" name="Rectangle 2">
            <a:extLst>
              <a:ext uri="{FF2B5EF4-FFF2-40B4-BE49-F238E27FC236}">
                <a16:creationId xmlns:a16="http://schemas.microsoft.com/office/drawing/2014/main" id="{6617BDDB-D801-84CF-04AF-780939A962A4}"/>
              </a:ext>
            </a:extLst>
          </p:cNvPr>
          <p:cNvSpPr>
            <a:spLocks noGrp="1" noRot="1" noChangeAspect="1" noChangeArrowheads="1" noTextEdit="1"/>
          </p:cNvSpPr>
          <p:nvPr>
            <p:ph type="sldImg"/>
          </p:nvPr>
        </p:nvSpPr>
        <p:spPr>
          <a:ln/>
        </p:spPr>
      </p:sp>
      <p:sp>
        <p:nvSpPr>
          <p:cNvPr id="125956" name="Rectangle 3">
            <a:extLst>
              <a:ext uri="{FF2B5EF4-FFF2-40B4-BE49-F238E27FC236}">
                <a16:creationId xmlns:a16="http://schemas.microsoft.com/office/drawing/2014/main" id="{16111867-94A5-BB13-8AEF-98FF966F6E9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4274215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a:extLst>
              <a:ext uri="{FF2B5EF4-FFF2-40B4-BE49-F238E27FC236}">
                <a16:creationId xmlns:a16="http://schemas.microsoft.com/office/drawing/2014/main" id="{58CADC0B-226A-C180-823C-C0A4CBDBE0C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anose="02020603050405020304" pitchFamily="18" charset="0"/>
              </a:defRPr>
            </a:lvl1pPr>
            <a:lvl2pPr marL="742950" indent="-285750" eaLnBrk="0" hangingPunct="0">
              <a:spcBef>
                <a:spcPct val="30000"/>
              </a:spcBef>
              <a:defRPr kumimoji="1" sz="1200">
                <a:solidFill>
                  <a:schemeClr val="tx1"/>
                </a:solidFill>
                <a:latin typeface="Times New Roman" panose="02020603050405020304" pitchFamily="18" charset="0"/>
              </a:defRPr>
            </a:lvl2pPr>
            <a:lvl3pPr marL="1143000" indent="-228600" eaLnBrk="0" hangingPunct="0">
              <a:spcBef>
                <a:spcPct val="30000"/>
              </a:spcBef>
              <a:defRPr kumimoji="1" sz="1200">
                <a:solidFill>
                  <a:schemeClr val="tx1"/>
                </a:solidFill>
                <a:latin typeface="Times New Roman" panose="02020603050405020304" pitchFamily="18" charset="0"/>
              </a:defRPr>
            </a:lvl3pPr>
            <a:lvl4pPr marL="1600200" indent="-228600" eaLnBrk="0" hangingPunct="0">
              <a:spcBef>
                <a:spcPct val="30000"/>
              </a:spcBef>
              <a:defRPr kumimoji="1" sz="1200">
                <a:solidFill>
                  <a:schemeClr val="tx1"/>
                </a:solidFill>
                <a:latin typeface="Times New Roman" panose="02020603050405020304" pitchFamily="18" charset="0"/>
              </a:defRPr>
            </a:lvl4pPr>
            <a:lvl5pPr marL="2057400" indent="-228600" eaLnBrk="0" hangingPunct="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61A8C733-056A-8341-AA39-7B4FDD2E0421}" type="slidenum">
              <a:rPr kumimoji="0" lang="fr-FR" altLang="fr-FR"/>
              <a:pPr eaLnBrk="1" hangingPunct="1">
                <a:spcBef>
                  <a:spcPct val="0"/>
                </a:spcBef>
              </a:pPr>
              <a:t>26</a:t>
            </a:fld>
            <a:endParaRPr kumimoji="0" lang="fr-FR" altLang="fr-FR"/>
          </a:p>
        </p:txBody>
      </p:sp>
      <p:sp>
        <p:nvSpPr>
          <p:cNvPr id="126979" name="Rectangle 2">
            <a:extLst>
              <a:ext uri="{FF2B5EF4-FFF2-40B4-BE49-F238E27FC236}">
                <a16:creationId xmlns:a16="http://schemas.microsoft.com/office/drawing/2014/main" id="{BCAEDF15-075F-F980-A332-ADB68EBC5652}"/>
              </a:ext>
            </a:extLst>
          </p:cNvPr>
          <p:cNvSpPr>
            <a:spLocks noGrp="1" noRot="1" noChangeAspect="1" noChangeArrowheads="1" noTextEdit="1"/>
          </p:cNvSpPr>
          <p:nvPr>
            <p:ph type="sldImg"/>
          </p:nvPr>
        </p:nvSpPr>
        <p:spPr>
          <a:ln/>
        </p:spPr>
      </p:sp>
      <p:sp>
        <p:nvSpPr>
          <p:cNvPr id="126980" name="Rectangle 3">
            <a:extLst>
              <a:ext uri="{FF2B5EF4-FFF2-40B4-BE49-F238E27FC236}">
                <a16:creationId xmlns:a16="http://schemas.microsoft.com/office/drawing/2014/main" id="{843A9575-1C96-86E5-DDFC-2033AF3113A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2734871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a:extLst>
              <a:ext uri="{FF2B5EF4-FFF2-40B4-BE49-F238E27FC236}">
                <a16:creationId xmlns:a16="http://schemas.microsoft.com/office/drawing/2014/main" id="{2F2DBA8C-2129-4F55-CD51-3775B9A29D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anose="02020603050405020304" pitchFamily="18" charset="0"/>
              </a:defRPr>
            </a:lvl1pPr>
            <a:lvl2pPr marL="742950" indent="-285750" eaLnBrk="0" hangingPunct="0">
              <a:spcBef>
                <a:spcPct val="30000"/>
              </a:spcBef>
              <a:defRPr kumimoji="1" sz="1200">
                <a:solidFill>
                  <a:schemeClr val="tx1"/>
                </a:solidFill>
                <a:latin typeface="Times New Roman" panose="02020603050405020304" pitchFamily="18" charset="0"/>
              </a:defRPr>
            </a:lvl2pPr>
            <a:lvl3pPr marL="1143000" indent="-228600" eaLnBrk="0" hangingPunct="0">
              <a:spcBef>
                <a:spcPct val="30000"/>
              </a:spcBef>
              <a:defRPr kumimoji="1" sz="1200">
                <a:solidFill>
                  <a:schemeClr val="tx1"/>
                </a:solidFill>
                <a:latin typeface="Times New Roman" panose="02020603050405020304" pitchFamily="18" charset="0"/>
              </a:defRPr>
            </a:lvl3pPr>
            <a:lvl4pPr marL="1600200" indent="-228600" eaLnBrk="0" hangingPunct="0">
              <a:spcBef>
                <a:spcPct val="30000"/>
              </a:spcBef>
              <a:defRPr kumimoji="1" sz="1200">
                <a:solidFill>
                  <a:schemeClr val="tx1"/>
                </a:solidFill>
                <a:latin typeface="Times New Roman" panose="02020603050405020304" pitchFamily="18" charset="0"/>
              </a:defRPr>
            </a:lvl4pPr>
            <a:lvl5pPr marL="2057400" indent="-228600" eaLnBrk="0" hangingPunct="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456730BA-2C4D-3A42-B1F1-45C0385CA0E7}" type="slidenum">
              <a:rPr kumimoji="0" lang="fr-FR" altLang="fr-FR"/>
              <a:pPr eaLnBrk="1" hangingPunct="1">
                <a:spcBef>
                  <a:spcPct val="0"/>
                </a:spcBef>
              </a:pPr>
              <a:t>27</a:t>
            </a:fld>
            <a:endParaRPr kumimoji="0" lang="fr-FR" altLang="fr-FR"/>
          </a:p>
        </p:txBody>
      </p:sp>
      <p:sp>
        <p:nvSpPr>
          <p:cNvPr id="128003" name="Rectangle 2">
            <a:extLst>
              <a:ext uri="{FF2B5EF4-FFF2-40B4-BE49-F238E27FC236}">
                <a16:creationId xmlns:a16="http://schemas.microsoft.com/office/drawing/2014/main" id="{225C7C5A-DD96-C2FA-63BD-DBE912B40A28}"/>
              </a:ext>
            </a:extLst>
          </p:cNvPr>
          <p:cNvSpPr>
            <a:spLocks noGrp="1" noRot="1" noChangeAspect="1" noChangeArrowheads="1" noTextEdit="1"/>
          </p:cNvSpPr>
          <p:nvPr>
            <p:ph type="sldImg"/>
          </p:nvPr>
        </p:nvSpPr>
        <p:spPr>
          <a:ln/>
        </p:spPr>
      </p:sp>
      <p:sp>
        <p:nvSpPr>
          <p:cNvPr id="128004" name="Rectangle 3">
            <a:extLst>
              <a:ext uri="{FF2B5EF4-FFF2-40B4-BE49-F238E27FC236}">
                <a16:creationId xmlns:a16="http://schemas.microsoft.com/office/drawing/2014/main" id="{A0F1A837-09BD-25C5-466F-E50EFB7FC2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2710600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a:extLst>
              <a:ext uri="{FF2B5EF4-FFF2-40B4-BE49-F238E27FC236}">
                <a16:creationId xmlns:a16="http://schemas.microsoft.com/office/drawing/2014/main" id="{0E1E07D4-F54F-1076-93AC-04D17C4C65C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anose="02020603050405020304" pitchFamily="18" charset="0"/>
              </a:defRPr>
            </a:lvl1pPr>
            <a:lvl2pPr marL="742950" indent="-285750" eaLnBrk="0" hangingPunct="0">
              <a:spcBef>
                <a:spcPct val="30000"/>
              </a:spcBef>
              <a:defRPr kumimoji="1" sz="1200">
                <a:solidFill>
                  <a:schemeClr val="tx1"/>
                </a:solidFill>
                <a:latin typeface="Times New Roman" panose="02020603050405020304" pitchFamily="18" charset="0"/>
              </a:defRPr>
            </a:lvl2pPr>
            <a:lvl3pPr marL="1143000" indent="-228600" eaLnBrk="0" hangingPunct="0">
              <a:spcBef>
                <a:spcPct val="30000"/>
              </a:spcBef>
              <a:defRPr kumimoji="1" sz="1200">
                <a:solidFill>
                  <a:schemeClr val="tx1"/>
                </a:solidFill>
                <a:latin typeface="Times New Roman" panose="02020603050405020304" pitchFamily="18" charset="0"/>
              </a:defRPr>
            </a:lvl3pPr>
            <a:lvl4pPr marL="1600200" indent="-228600" eaLnBrk="0" hangingPunct="0">
              <a:spcBef>
                <a:spcPct val="30000"/>
              </a:spcBef>
              <a:defRPr kumimoji="1" sz="1200">
                <a:solidFill>
                  <a:schemeClr val="tx1"/>
                </a:solidFill>
                <a:latin typeface="Times New Roman" panose="02020603050405020304" pitchFamily="18" charset="0"/>
              </a:defRPr>
            </a:lvl4pPr>
            <a:lvl5pPr marL="2057400" indent="-228600" eaLnBrk="0" hangingPunct="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8393D813-33B9-924B-AE1E-58ACDDC8C882}" type="slidenum">
              <a:rPr kumimoji="0" lang="fr-FR" altLang="fr-FR"/>
              <a:pPr eaLnBrk="1" hangingPunct="1">
                <a:spcBef>
                  <a:spcPct val="0"/>
                </a:spcBef>
              </a:pPr>
              <a:t>28</a:t>
            </a:fld>
            <a:endParaRPr kumimoji="0" lang="fr-FR" altLang="fr-FR"/>
          </a:p>
        </p:txBody>
      </p:sp>
      <p:sp>
        <p:nvSpPr>
          <p:cNvPr id="140291" name="Rectangle 2">
            <a:extLst>
              <a:ext uri="{FF2B5EF4-FFF2-40B4-BE49-F238E27FC236}">
                <a16:creationId xmlns:a16="http://schemas.microsoft.com/office/drawing/2014/main" id="{930B3797-B89A-6C5E-FDB4-DFDF8370806B}"/>
              </a:ext>
            </a:extLst>
          </p:cNvPr>
          <p:cNvSpPr>
            <a:spLocks noGrp="1" noRot="1" noChangeAspect="1" noChangeArrowheads="1" noTextEdit="1"/>
          </p:cNvSpPr>
          <p:nvPr>
            <p:ph type="sldImg"/>
          </p:nvPr>
        </p:nvSpPr>
        <p:spPr>
          <a:ln/>
        </p:spPr>
      </p:sp>
      <p:sp>
        <p:nvSpPr>
          <p:cNvPr id="140292" name="Rectangle 3">
            <a:extLst>
              <a:ext uri="{FF2B5EF4-FFF2-40B4-BE49-F238E27FC236}">
                <a16:creationId xmlns:a16="http://schemas.microsoft.com/office/drawing/2014/main" id="{CCAE9296-1147-78C0-1556-B247B9A002C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2403457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a:extLst>
              <a:ext uri="{FF2B5EF4-FFF2-40B4-BE49-F238E27FC236}">
                <a16:creationId xmlns:a16="http://schemas.microsoft.com/office/drawing/2014/main" id="{BC4E9C1D-D516-98C1-BF55-90713342B0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anose="02020603050405020304" pitchFamily="18" charset="0"/>
              </a:defRPr>
            </a:lvl1pPr>
            <a:lvl2pPr marL="742950" indent="-285750" eaLnBrk="0" hangingPunct="0">
              <a:spcBef>
                <a:spcPct val="30000"/>
              </a:spcBef>
              <a:defRPr kumimoji="1" sz="1200">
                <a:solidFill>
                  <a:schemeClr val="tx1"/>
                </a:solidFill>
                <a:latin typeface="Times New Roman" panose="02020603050405020304" pitchFamily="18" charset="0"/>
              </a:defRPr>
            </a:lvl2pPr>
            <a:lvl3pPr marL="1143000" indent="-228600" eaLnBrk="0" hangingPunct="0">
              <a:spcBef>
                <a:spcPct val="30000"/>
              </a:spcBef>
              <a:defRPr kumimoji="1" sz="1200">
                <a:solidFill>
                  <a:schemeClr val="tx1"/>
                </a:solidFill>
                <a:latin typeface="Times New Roman" panose="02020603050405020304" pitchFamily="18" charset="0"/>
              </a:defRPr>
            </a:lvl3pPr>
            <a:lvl4pPr marL="1600200" indent="-228600" eaLnBrk="0" hangingPunct="0">
              <a:spcBef>
                <a:spcPct val="30000"/>
              </a:spcBef>
              <a:defRPr kumimoji="1" sz="1200">
                <a:solidFill>
                  <a:schemeClr val="tx1"/>
                </a:solidFill>
                <a:latin typeface="Times New Roman" panose="02020603050405020304" pitchFamily="18" charset="0"/>
              </a:defRPr>
            </a:lvl4pPr>
            <a:lvl5pPr marL="2057400" indent="-228600" eaLnBrk="0" hangingPunct="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25F07C5B-18B1-094F-8A39-34869535B987}" type="slidenum">
              <a:rPr kumimoji="0" lang="fr-FR" altLang="fr-FR"/>
              <a:pPr eaLnBrk="1" hangingPunct="1">
                <a:spcBef>
                  <a:spcPct val="0"/>
                </a:spcBef>
              </a:pPr>
              <a:t>29</a:t>
            </a:fld>
            <a:endParaRPr kumimoji="0" lang="fr-FR" altLang="fr-FR"/>
          </a:p>
        </p:txBody>
      </p:sp>
      <p:sp>
        <p:nvSpPr>
          <p:cNvPr id="141315" name="Rectangle 2">
            <a:extLst>
              <a:ext uri="{FF2B5EF4-FFF2-40B4-BE49-F238E27FC236}">
                <a16:creationId xmlns:a16="http://schemas.microsoft.com/office/drawing/2014/main" id="{7E09A15E-8AAB-4481-F7A9-39579A607C94}"/>
              </a:ext>
            </a:extLst>
          </p:cNvPr>
          <p:cNvSpPr>
            <a:spLocks noGrp="1" noRot="1" noChangeAspect="1" noChangeArrowheads="1" noTextEdit="1"/>
          </p:cNvSpPr>
          <p:nvPr>
            <p:ph type="sldImg"/>
          </p:nvPr>
        </p:nvSpPr>
        <p:spPr>
          <a:ln/>
        </p:spPr>
      </p:sp>
      <p:sp>
        <p:nvSpPr>
          <p:cNvPr id="141316" name="Rectangle 3">
            <a:extLst>
              <a:ext uri="{FF2B5EF4-FFF2-40B4-BE49-F238E27FC236}">
                <a16:creationId xmlns:a16="http://schemas.microsoft.com/office/drawing/2014/main" id="{DB2186C0-5D5A-64A2-F00F-548633F267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27180616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a:extLst>
              <a:ext uri="{FF2B5EF4-FFF2-40B4-BE49-F238E27FC236}">
                <a16:creationId xmlns:a16="http://schemas.microsoft.com/office/drawing/2014/main" id="{3141E756-C714-E8A5-D17C-84DC2B54353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anose="02020603050405020304" pitchFamily="18" charset="0"/>
              </a:defRPr>
            </a:lvl1pPr>
            <a:lvl2pPr marL="742950" indent="-285750" eaLnBrk="0" hangingPunct="0">
              <a:spcBef>
                <a:spcPct val="30000"/>
              </a:spcBef>
              <a:defRPr kumimoji="1" sz="1200">
                <a:solidFill>
                  <a:schemeClr val="tx1"/>
                </a:solidFill>
                <a:latin typeface="Times New Roman" panose="02020603050405020304" pitchFamily="18" charset="0"/>
              </a:defRPr>
            </a:lvl2pPr>
            <a:lvl3pPr marL="1143000" indent="-228600" eaLnBrk="0" hangingPunct="0">
              <a:spcBef>
                <a:spcPct val="30000"/>
              </a:spcBef>
              <a:defRPr kumimoji="1" sz="1200">
                <a:solidFill>
                  <a:schemeClr val="tx1"/>
                </a:solidFill>
                <a:latin typeface="Times New Roman" panose="02020603050405020304" pitchFamily="18" charset="0"/>
              </a:defRPr>
            </a:lvl3pPr>
            <a:lvl4pPr marL="1600200" indent="-228600" eaLnBrk="0" hangingPunct="0">
              <a:spcBef>
                <a:spcPct val="30000"/>
              </a:spcBef>
              <a:defRPr kumimoji="1" sz="1200">
                <a:solidFill>
                  <a:schemeClr val="tx1"/>
                </a:solidFill>
                <a:latin typeface="Times New Roman" panose="02020603050405020304" pitchFamily="18" charset="0"/>
              </a:defRPr>
            </a:lvl4pPr>
            <a:lvl5pPr marL="2057400" indent="-228600" eaLnBrk="0" hangingPunct="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3E4295FE-9D0B-B444-8919-722C12A198BF}" type="slidenum">
              <a:rPr kumimoji="0" lang="fr-FR" altLang="fr-FR"/>
              <a:pPr eaLnBrk="1" hangingPunct="1">
                <a:spcBef>
                  <a:spcPct val="0"/>
                </a:spcBef>
              </a:pPr>
              <a:t>31</a:t>
            </a:fld>
            <a:endParaRPr kumimoji="0" lang="fr-FR" altLang="fr-FR"/>
          </a:p>
        </p:txBody>
      </p:sp>
      <p:sp>
        <p:nvSpPr>
          <p:cNvPr id="142339" name="Rectangle 2">
            <a:extLst>
              <a:ext uri="{FF2B5EF4-FFF2-40B4-BE49-F238E27FC236}">
                <a16:creationId xmlns:a16="http://schemas.microsoft.com/office/drawing/2014/main" id="{77D81537-6B6F-4A2D-A5A2-033097639F09}"/>
              </a:ext>
            </a:extLst>
          </p:cNvPr>
          <p:cNvSpPr>
            <a:spLocks noGrp="1" noRot="1" noChangeAspect="1" noChangeArrowheads="1" noTextEdit="1"/>
          </p:cNvSpPr>
          <p:nvPr>
            <p:ph type="sldImg"/>
          </p:nvPr>
        </p:nvSpPr>
        <p:spPr>
          <a:ln/>
        </p:spPr>
      </p:sp>
      <p:sp>
        <p:nvSpPr>
          <p:cNvPr id="142340" name="Rectangle 3">
            <a:extLst>
              <a:ext uri="{FF2B5EF4-FFF2-40B4-BE49-F238E27FC236}">
                <a16:creationId xmlns:a16="http://schemas.microsoft.com/office/drawing/2014/main" id="{F2607F27-8A71-83B4-9920-C02733FDD8F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5134649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a:extLst>
              <a:ext uri="{FF2B5EF4-FFF2-40B4-BE49-F238E27FC236}">
                <a16:creationId xmlns:a16="http://schemas.microsoft.com/office/drawing/2014/main" id="{E0381ACE-3205-4812-A80C-6C452978D5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anose="02020603050405020304" pitchFamily="18" charset="0"/>
              </a:defRPr>
            </a:lvl1pPr>
            <a:lvl2pPr marL="742950" indent="-285750" eaLnBrk="0" hangingPunct="0">
              <a:spcBef>
                <a:spcPct val="30000"/>
              </a:spcBef>
              <a:defRPr kumimoji="1" sz="1200">
                <a:solidFill>
                  <a:schemeClr val="tx1"/>
                </a:solidFill>
                <a:latin typeface="Times New Roman" panose="02020603050405020304" pitchFamily="18" charset="0"/>
              </a:defRPr>
            </a:lvl2pPr>
            <a:lvl3pPr marL="1143000" indent="-228600" eaLnBrk="0" hangingPunct="0">
              <a:spcBef>
                <a:spcPct val="30000"/>
              </a:spcBef>
              <a:defRPr kumimoji="1" sz="1200">
                <a:solidFill>
                  <a:schemeClr val="tx1"/>
                </a:solidFill>
                <a:latin typeface="Times New Roman" panose="02020603050405020304" pitchFamily="18" charset="0"/>
              </a:defRPr>
            </a:lvl3pPr>
            <a:lvl4pPr marL="1600200" indent="-228600" eaLnBrk="0" hangingPunct="0">
              <a:spcBef>
                <a:spcPct val="30000"/>
              </a:spcBef>
              <a:defRPr kumimoji="1" sz="1200">
                <a:solidFill>
                  <a:schemeClr val="tx1"/>
                </a:solidFill>
                <a:latin typeface="Times New Roman" panose="02020603050405020304" pitchFamily="18" charset="0"/>
              </a:defRPr>
            </a:lvl4pPr>
            <a:lvl5pPr marL="2057400" indent="-228600" eaLnBrk="0" hangingPunct="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A3A3E996-B505-3949-ABC2-2F770DC90FA2}" type="slidenum">
              <a:rPr kumimoji="0" lang="fr-FR" altLang="fr-FR"/>
              <a:pPr eaLnBrk="1" hangingPunct="1">
                <a:spcBef>
                  <a:spcPct val="0"/>
                </a:spcBef>
              </a:pPr>
              <a:t>32</a:t>
            </a:fld>
            <a:endParaRPr kumimoji="0" lang="fr-FR" altLang="fr-FR"/>
          </a:p>
        </p:txBody>
      </p:sp>
      <p:sp>
        <p:nvSpPr>
          <p:cNvPr id="143363" name="Rectangle 2">
            <a:extLst>
              <a:ext uri="{FF2B5EF4-FFF2-40B4-BE49-F238E27FC236}">
                <a16:creationId xmlns:a16="http://schemas.microsoft.com/office/drawing/2014/main" id="{E956859B-8275-4958-0B2D-619391C009AE}"/>
              </a:ext>
            </a:extLst>
          </p:cNvPr>
          <p:cNvSpPr>
            <a:spLocks noGrp="1" noRot="1" noChangeAspect="1" noChangeArrowheads="1" noTextEdit="1"/>
          </p:cNvSpPr>
          <p:nvPr>
            <p:ph type="sldImg"/>
          </p:nvPr>
        </p:nvSpPr>
        <p:spPr>
          <a:ln/>
        </p:spPr>
      </p:sp>
      <p:sp>
        <p:nvSpPr>
          <p:cNvPr id="143364" name="Rectangle 3">
            <a:extLst>
              <a:ext uri="{FF2B5EF4-FFF2-40B4-BE49-F238E27FC236}">
                <a16:creationId xmlns:a16="http://schemas.microsoft.com/office/drawing/2014/main" id="{41D43C04-E80D-43FB-E7CA-5F6FD39BA4F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1739068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a:extLst>
              <a:ext uri="{FF2B5EF4-FFF2-40B4-BE49-F238E27FC236}">
                <a16:creationId xmlns:a16="http://schemas.microsoft.com/office/drawing/2014/main" id="{BEEFD596-7ADF-3042-FBA5-ED8817E161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anose="02020603050405020304" pitchFamily="18" charset="0"/>
              </a:defRPr>
            </a:lvl1pPr>
            <a:lvl2pPr marL="742950" indent="-285750" eaLnBrk="0" hangingPunct="0">
              <a:spcBef>
                <a:spcPct val="30000"/>
              </a:spcBef>
              <a:defRPr kumimoji="1" sz="1200">
                <a:solidFill>
                  <a:schemeClr val="tx1"/>
                </a:solidFill>
                <a:latin typeface="Times New Roman" panose="02020603050405020304" pitchFamily="18" charset="0"/>
              </a:defRPr>
            </a:lvl2pPr>
            <a:lvl3pPr marL="1143000" indent="-228600" eaLnBrk="0" hangingPunct="0">
              <a:spcBef>
                <a:spcPct val="30000"/>
              </a:spcBef>
              <a:defRPr kumimoji="1" sz="1200">
                <a:solidFill>
                  <a:schemeClr val="tx1"/>
                </a:solidFill>
                <a:latin typeface="Times New Roman" panose="02020603050405020304" pitchFamily="18" charset="0"/>
              </a:defRPr>
            </a:lvl3pPr>
            <a:lvl4pPr marL="1600200" indent="-228600" eaLnBrk="0" hangingPunct="0">
              <a:spcBef>
                <a:spcPct val="30000"/>
              </a:spcBef>
              <a:defRPr kumimoji="1" sz="1200">
                <a:solidFill>
                  <a:schemeClr val="tx1"/>
                </a:solidFill>
                <a:latin typeface="Times New Roman" panose="02020603050405020304" pitchFamily="18" charset="0"/>
              </a:defRPr>
            </a:lvl4pPr>
            <a:lvl5pPr marL="2057400" indent="-228600" eaLnBrk="0" hangingPunct="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E0C84403-C1E6-8448-8453-DABDE4BA29C3}" type="slidenum">
              <a:rPr kumimoji="0" lang="fr-FR" altLang="fr-FR"/>
              <a:pPr eaLnBrk="1" hangingPunct="1">
                <a:spcBef>
                  <a:spcPct val="0"/>
                </a:spcBef>
              </a:pPr>
              <a:t>33</a:t>
            </a:fld>
            <a:endParaRPr kumimoji="0" lang="fr-FR" altLang="fr-FR"/>
          </a:p>
        </p:txBody>
      </p:sp>
      <p:sp>
        <p:nvSpPr>
          <p:cNvPr id="144387" name="Rectangle 2">
            <a:extLst>
              <a:ext uri="{FF2B5EF4-FFF2-40B4-BE49-F238E27FC236}">
                <a16:creationId xmlns:a16="http://schemas.microsoft.com/office/drawing/2014/main" id="{0FB348C9-6899-F03D-66F9-3557CCA8936D}"/>
              </a:ext>
            </a:extLst>
          </p:cNvPr>
          <p:cNvSpPr>
            <a:spLocks noGrp="1" noRot="1" noChangeAspect="1" noChangeArrowheads="1" noTextEdit="1"/>
          </p:cNvSpPr>
          <p:nvPr>
            <p:ph type="sldImg"/>
          </p:nvPr>
        </p:nvSpPr>
        <p:spPr>
          <a:ln/>
        </p:spPr>
      </p:sp>
      <p:sp>
        <p:nvSpPr>
          <p:cNvPr id="144388" name="Rectangle 3">
            <a:extLst>
              <a:ext uri="{FF2B5EF4-FFF2-40B4-BE49-F238E27FC236}">
                <a16:creationId xmlns:a16="http://schemas.microsoft.com/office/drawing/2014/main" id="{EF6CF965-72DC-86B4-CFA2-5762595E4EB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2616633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a:extLst>
              <a:ext uri="{FF2B5EF4-FFF2-40B4-BE49-F238E27FC236}">
                <a16:creationId xmlns:a16="http://schemas.microsoft.com/office/drawing/2014/main" id="{66045882-3EED-E525-1103-2C832955EC3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anose="02020603050405020304" pitchFamily="18" charset="0"/>
              </a:defRPr>
            </a:lvl1pPr>
            <a:lvl2pPr marL="742950" indent="-285750" eaLnBrk="0" hangingPunct="0">
              <a:spcBef>
                <a:spcPct val="30000"/>
              </a:spcBef>
              <a:defRPr kumimoji="1" sz="1200">
                <a:solidFill>
                  <a:schemeClr val="tx1"/>
                </a:solidFill>
                <a:latin typeface="Times New Roman" panose="02020603050405020304" pitchFamily="18" charset="0"/>
              </a:defRPr>
            </a:lvl2pPr>
            <a:lvl3pPr marL="1143000" indent="-228600" eaLnBrk="0" hangingPunct="0">
              <a:spcBef>
                <a:spcPct val="30000"/>
              </a:spcBef>
              <a:defRPr kumimoji="1" sz="1200">
                <a:solidFill>
                  <a:schemeClr val="tx1"/>
                </a:solidFill>
                <a:latin typeface="Times New Roman" panose="02020603050405020304" pitchFamily="18" charset="0"/>
              </a:defRPr>
            </a:lvl3pPr>
            <a:lvl4pPr marL="1600200" indent="-228600" eaLnBrk="0" hangingPunct="0">
              <a:spcBef>
                <a:spcPct val="30000"/>
              </a:spcBef>
              <a:defRPr kumimoji="1" sz="1200">
                <a:solidFill>
                  <a:schemeClr val="tx1"/>
                </a:solidFill>
                <a:latin typeface="Times New Roman" panose="02020603050405020304" pitchFamily="18" charset="0"/>
              </a:defRPr>
            </a:lvl4pPr>
            <a:lvl5pPr marL="2057400" indent="-228600" eaLnBrk="0" hangingPunct="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67F04835-201E-7B47-8BB4-6BB15E524215}" type="slidenum">
              <a:rPr kumimoji="0" lang="fr-FR" altLang="fr-FR"/>
              <a:pPr eaLnBrk="1" hangingPunct="1">
                <a:spcBef>
                  <a:spcPct val="0"/>
                </a:spcBef>
              </a:pPr>
              <a:t>7</a:t>
            </a:fld>
            <a:endParaRPr kumimoji="0" lang="fr-FR" altLang="fr-FR"/>
          </a:p>
        </p:txBody>
      </p:sp>
      <p:sp>
        <p:nvSpPr>
          <p:cNvPr id="119811" name="Rectangle 2">
            <a:extLst>
              <a:ext uri="{FF2B5EF4-FFF2-40B4-BE49-F238E27FC236}">
                <a16:creationId xmlns:a16="http://schemas.microsoft.com/office/drawing/2014/main" id="{8973350A-647B-F2EE-A647-C39C03E63092}"/>
              </a:ext>
            </a:extLst>
          </p:cNvPr>
          <p:cNvSpPr>
            <a:spLocks noGrp="1" noRot="1" noChangeAspect="1" noChangeArrowheads="1" noTextEdit="1"/>
          </p:cNvSpPr>
          <p:nvPr>
            <p:ph type="sldImg"/>
          </p:nvPr>
        </p:nvSpPr>
        <p:spPr>
          <a:ln/>
        </p:spPr>
      </p:sp>
      <p:sp>
        <p:nvSpPr>
          <p:cNvPr id="119812" name="Rectangle 3">
            <a:extLst>
              <a:ext uri="{FF2B5EF4-FFF2-40B4-BE49-F238E27FC236}">
                <a16:creationId xmlns:a16="http://schemas.microsoft.com/office/drawing/2014/main" id="{DF5C9E94-D2E1-E2DB-E490-39D55CFE06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10679392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a:extLst>
              <a:ext uri="{FF2B5EF4-FFF2-40B4-BE49-F238E27FC236}">
                <a16:creationId xmlns:a16="http://schemas.microsoft.com/office/drawing/2014/main" id="{10062EBF-AD66-A999-C3D0-C9806C994D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anose="02020603050405020304" pitchFamily="18" charset="0"/>
              </a:defRPr>
            </a:lvl1pPr>
            <a:lvl2pPr marL="742950" indent="-285750" eaLnBrk="0" hangingPunct="0">
              <a:spcBef>
                <a:spcPct val="30000"/>
              </a:spcBef>
              <a:defRPr kumimoji="1" sz="1200">
                <a:solidFill>
                  <a:schemeClr val="tx1"/>
                </a:solidFill>
                <a:latin typeface="Times New Roman" panose="02020603050405020304" pitchFamily="18" charset="0"/>
              </a:defRPr>
            </a:lvl2pPr>
            <a:lvl3pPr marL="1143000" indent="-228600" eaLnBrk="0" hangingPunct="0">
              <a:spcBef>
                <a:spcPct val="30000"/>
              </a:spcBef>
              <a:defRPr kumimoji="1" sz="1200">
                <a:solidFill>
                  <a:schemeClr val="tx1"/>
                </a:solidFill>
                <a:latin typeface="Times New Roman" panose="02020603050405020304" pitchFamily="18" charset="0"/>
              </a:defRPr>
            </a:lvl3pPr>
            <a:lvl4pPr marL="1600200" indent="-228600" eaLnBrk="0" hangingPunct="0">
              <a:spcBef>
                <a:spcPct val="30000"/>
              </a:spcBef>
              <a:defRPr kumimoji="1" sz="1200">
                <a:solidFill>
                  <a:schemeClr val="tx1"/>
                </a:solidFill>
                <a:latin typeface="Times New Roman" panose="02020603050405020304" pitchFamily="18" charset="0"/>
              </a:defRPr>
            </a:lvl4pPr>
            <a:lvl5pPr marL="2057400" indent="-228600" eaLnBrk="0" hangingPunct="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4D61FC27-CF1C-064A-AF42-CADB069E2544}" type="slidenum">
              <a:rPr kumimoji="0" lang="fr-FR" altLang="fr-FR"/>
              <a:pPr eaLnBrk="1" hangingPunct="1">
                <a:spcBef>
                  <a:spcPct val="0"/>
                </a:spcBef>
              </a:pPr>
              <a:t>34</a:t>
            </a:fld>
            <a:endParaRPr kumimoji="0" lang="fr-FR" altLang="fr-FR"/>
          </a:p>
        </p:txBody>
      </p:sp>
      <p:sp>
        <p:nvSpPr>
          <p:cNvPr id="145411" name="Rectangle 2">
            <a:extLst>
              <a:ext uri="{FF2B5EF4-FFF2-40B4-BE49-F238E27FC236}">
                <a16:creationId xmlns:a16="http://schemas.microsoft.com/office/drawing/2014/main" id="{98029220-9FFC-709E-5CE5-A265BCAF72FF}"/>
              </a:ext>
            </a:extLst>
          </p:cNvPr>
          <p:cNvSpPr>
            <a:spLocks noGrp="1" noRot="1" noChangeAspect="1" noChangeArrowheads="1" noTextEdit="1"/>
          </p:cNvSpPr>
          <p:nvPr>
            <p:ph type="sldImg"/>
          </p:nvPr>
        </p:nvSpPr>
        <p:spPr>
          <a:ln/>
        </p:spPr>
      </p:sp>
      <p:sp>
        <p:nvSpPr>
          <p:cNvPr id="145412" name="Rectangle 3">
            <a:extLst>
              <a:ext uri="{FF2B5EF4-FFF2-40B4-BE49-F238E27FC236}">
                <a16:creationId xmlns:a16="http://schemas.microsoft.com/office/drawing/2014/main" id="{FA68EB10-724C-E71A-DD5D-BF84D415165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33439370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a:extLst>
              <a:ext uri="{FF2B5EF4-FFF2-40B4-BE49-F238E27FC236}">
                <a16:creationId xmlns:a16="http://schemas.microsoft.com/office/drawing/2014/main" id="{1A4BF571-345B-EA73-69FE-44486EA8D4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anose="02020603050405020304" pitchFamily="18" charset="0"/>
              </a:defRPr>
            </a:lvl1pPr>
            <a:lvl2pPr marL="742950" indent="-285750" eaLnBrk="0" hangingPunct="0">
              <a:spcBef>
                <a:spcPct val="30000"/>
              </a:spcBef>
              <a:defRPr kumimoji="1" sz="1200">
                <a:solidFill>
                  <a:schemeClr val="tx1"/>
                </a:solidFill>
                <a:latin typeface="Times New Roman" panose="02020603050405020304" pitchFamily="18" charset="0"/>
              </a:defRPr>
            </a:lvl2pPr>
            <a:lvl3pPr marL="1143000" indent="-228600" eaLnBrk="0" hangingPunct="0">
              <a:spcBef>
                <a:spcPct val="30000"/>
              </a:spcBef>
              <a:defRPr kumimoji="1" sz="1200">
                <a:solidFill>
                  <a:schemeClr val="tx1"/>
                </a:solidFill>
                <a:latin typeface="Times New Roman" panose="02020603050405020304" pitchFamily="18" charset="0"/>
              </a:defRPr>
            </a:lvl3pPr>
            <a:lvl4pPr marL="1600200" indent="-228600" eaLnBrk="0" hangingPunct="0">
              <a:spcBef>
                <a:spcPct val="30000"/>
              </a:spcBef>
              <a:defRPr kumimoji="1" sz="1200">
                <a:solidFill>
                  <a:schemeClr val="tx1"/>
                </a:solidFill>
                <a:latin typeface="Times New Roman" panose="02020603050405020304" pitchFamily="18" charset="0"/>
              </a:defRPr>
            </a:lvl4pPr>
            <a:lvl5pPr marL="2057400" indent="-228600" eaLnBrk="0" hangingPunct="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A00028CF-8D35-674F-B620-83A5A03A9E40}" type="slidenum">
              <a:rPr kumimoji="0" lang="en-US" altLang="fr-FR"/>
              <a:pPr eaLnBrk="1" hangingPunct="1">
                <a:spcBef>
                  <a:spcPct val="0"/>
                </a:spcBef>
              </a:pPr>
              <a:t>35</a:t>
            </a:fld>
            <a:endParaRPr kumimoji="0" lang="en-US" altLang="fr-FR"/>
          </a:p>
        </p:txBody>
      </p:sp>
      <p:sp>
        <p:nvSpPr>
          <p:cNvPr id="146435" name="Rectangle 2">
            <a:extLst>
              <a:ext uri="{FF2B5EF4-FFF2-40B4-BE49-F238E27FC236}">
                <a16:creationId xmlns:a16="http://schemas.microsoft.com/office/drawing/2014/main" id="{A04B2A89-0FDD-95E4-DABE-049A352A5F6B}"/>
              </a:ext>
            </a:extLst>
          </p:cNvPr>
          <p:cNvSpPr>
            <a:spLocks noGrp="1" noRot="1" noChangeAspect="1" noChangeArrowheads="1" noTextEdit="1"/>
          </p:cNvSpPr>
          <p:nvPr>
            <p:ph type="sldImg"/>
          </p:nvPr>
        </p:nvSpPr>
        <p:spPr>
          <a:ln/>
        </p:spPr>
      </p:sp>
      <p:sp>
        <p:nvSpPr>
          <p:cNvPr id="146436" name="Rectangle 3">
            <a:extLst>
              <a:ext uri="{FF2B5EF4-FFF2-40B4-BE49-F238E27FC236}">
                <a16:creationId xmlns:a16="http://schemas.microsoft.com/office/drawing/2014/main" id="{417AA3A1-311E-0EF4-3B81-F8CB071458D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sz="1000"/>
              <a:t>L'objet des sciences humaines consiste en l'étude des aspects de l'homme et de la société. Ces sciences se différencient les unes des autres par le </a:t>
            </a:r>
            <a:r>
              <a:rPr lang="fr-FR" altLang="fr-FR" sz="1000" u="sng"/>
              <a:t>point de vue</a:t>
            </a:r>
            <a:r>
              <a:rPr lang="fr-FR" altLang="fr-FR" sz="1000"/>
              <a:t> auquel se place l'observateur ainsi que par la </a:t>
            </a:r>
            <a:r>
              <a:rPr lang="fr-FR" altLang="fr-FR" sz="1000" u="sng"/>
              <a:t>méthode</a:t>
            </a:r>
            <a:r>
              <a:rPr lang="fr-FR" altLang="fr-FR" sz="1000"/>
              <a:t> d'investigation employée. Le choix du terme de </a:t>
            </a:r>
            <a:r>
              <a:rPr lang="fr-FR" altLang="fr-FR" sz="1000" i="1"/>
              <a:t>science</a:t>
            </a:r>
            <a:r>
              <a:rPr lang="fr-FR" altLang="fr-FR" sz="1000"/>
              <a:t> (par analogie aux sciences physiques qui étudient la matière et les phénomènes physiques) et parce que ses observateurs lui enviaient la méthode expérimentale. Le trépied de la méthode expérimentale est l’observation, l'hypothèse et l'expérience (Claude Bernard). Les deux premiers critères correspondent à une logique de découverte ; l’expérience à une logique de preuve. (la répétitivité fonde le caractère scientifique d’une discipline). L’expérience répétitible est donc une preuve de la rigueur scientifique (Auguste Comte). Or, cette vision doit être réexaminée à la lumière des découvertes révélées par l’histoire ou des erreurs inévitables de la science. Ainsi la vérication par l’expérience n’est pas un critère parfait. La théorie peut avoir exclu des paramètres invalidants. En d’autres termes, la science est soumise au paradigme dans lequel elle s’organise. L'expérience cruciale n’existe en fait pas (Pierre Duhem) ; chaque théorie n’est, au mieux, qu’en sursis (Karl Popper). Il peut toujours venir une nouvelle expérience qui l’invalide (principe de réfutabilité permanente). Cela dit, l’expérience a tout de même offert aux sciences ses lettres de noblesse. Elle ne peut les offrir aux sciences sociales.  </a:t>
            </a:r>
          </a:p>
          <a:p>
            <a:r>
              <a:rPr lang="fr-FR" altLang="fr-FR" sz="1000"/>
              <a:t>Les sciences sociales partagent entièrement avec les autres sciences la capacité de produire des hypothèses (ce qu’elles font très bien) et la capacité d'observer (un peu moins bien); elles ne partagent pas du tout la capacité à expérimenter. Elles élaborent des théories mais, c’est leur grande faille, se trouvent devant la quasi-impossibilité de l’expérience qui fait preuve. La faiblesse des sciences sociales (et leur charme) c'est l’empathie, la subjectivité, l'interaction entre l'observé et l'observateur. Elles font pourtant au mieux pour comprendre le sens, prédire et cherchent l’objectivité et la distance avec l’objet qu’elles étudient (ce qui, on l’a vu, est impossible). C’est en fait ce qui fait l’originalité des sciences sociales, ce que nous allons maintenant tenter de préciser au niveau de l’objet, avant d’en voir les conséquences à celui du discours.  </a:t>
            </a:r>
          </a:p>
        </p:txBody>
      </p:sp>
    </p:spTree>
    <p:extLst>
      <p:ext uri="{BB962C8B-B14F-4D97-AF65-F5344CB8AC3E}">
        <p14:creationId xmlns:p14="http://schemas.microsoft.com/office/powerpoint/2010/main" val="2654900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79481235-80A4-4B6D-5F64-490E38EDC0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anose="02020603050405020304" pitchFamily="18" charset="0"/>
              </a:defRPr>
            </a:lvl1pPr>
            <a:lvl2pPr marL="742950" indent="-285750" eaLnBrk="0" hangingPunct="0">
              <a:spcBef>
                <a:spcPct val="30000"/>
              </a:spcBef>
              <a:defRPr kumimoji="1" sz="1200">
                <a:solidFill>
                  <a:schemeClr val="tx1"/>
                </a:solidFill>
                <a:latin typeface="Times New Roman" panose="02020603050405020304" pitchFamily="18" charset="0"/>
              </a:defRPr>
            </a:lvl2pPr>
            <a:lvl3pPr marL="1143000" indent="-228600" eaLnBrk="0" hangingPunct="0">
              <a:spcBef>
                <a:spcPct val="30000"/>
              </a:spcBef>
              <a:defRPr kumimoji="1" sz="1200">
                <a:solidFill>
                  <a:schemeClr val="tx1"/>
                </a:solidFill>
                <a:latin typeface="Times New Roman" panose="02020603050405020304" pitchFamily="18" charset="0"/>
              </a:defRPr>
            </a:lvl3pPr>
            <a:lvl4pPr marL="1600200" indent="-228600" eaLnBrk="0" hangingPunct="0">
              <a:spcBef>
                <a:spcPct val="30000"/>
              </a:spcBef>
              <a:defRPr kumimoji="1" sz="1200">
                <a:solidFill>
                  <a:schemeClr val="tx1"/>
                </a:solidFill>
                <a:latin typeface="Times New Roman" panose="02020603050405020304" pitchFamily="18" charset="0"/>
              </a:defRPr>
            </a:lvl4pPr>
            <a:lvl5pPr marL="2057400" indent="-228600" eaLnBrk="0" hangingPunct="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9127B4DF-BD60-D448-BD41-6762D1BC6102}" type="slidenum">
              <a:rPr kumimoji="0" lang="fr-FR" altLang="fr-FR"/>
              <a:pPr eaLnBrk="1" hangingPunct="1">
                <a:spcBef>
                  <a:spcPct val="0"/>
                </a:spcBef>
              </a:pPr>
              <a:t>8</a:t>
            </a:fld>
            <a:endParaRPr kumimoji="0" lang="fr-FR" altLang="fr-FR"/>
          </a:p>
        </p:txBody>
      </p:sp>
      <p:sp>
        <p:nvSpPr>
          <p:cNvPr id="120835" name="Rectangle 2">
            <a:extLst>
              <a:ext uri="{FF2B5EF4-FFF2-40B4-BE49-F238E27FC236}">
                <a16:creationId xmlns:a16="http://schemas.microsoft.com/office/drawing/2014/main" id="{6C192A5E-9A56-CA50-A864-BA4913896B03}"/>
              </a:ext>
            </a:extLst>
          </p:cNvPr>
          <p:cNvSpPr>
            <a:spLocks noGrp="1" noRot="1" noChangeAspect="1" noChangeArrowheads="1" noTextEdit="1"/>
          </p:cNvSpPr>
          <p:nvPr>
            <p:ph type="sldImg"/>
          </p:nvPr>
        </p:nvSpPr>
        <p:spPr>
          <a:ln/>
        </p:spPr>
      </p:sp>
      <p:sp>
        <p:nvSpPr>
          <p:cNvPr id="120836" name="Rectangle 3">
            <a:extLst>
              <a:ext uri="{FF2B5EF4-FFF2-40B4-BE49-F238E27FC236}">
                <a16:creationId xmlns:a16="http://schemas.microsoft.com/office/drawing/2014/main" id="{DEA26F9D-6203-7135-803C-8AFD9C2EF4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2432018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a:extLst>
              <a:ext uri="{FF2B5EF4-FFF2-40B4-BE49-F238E27FC236}">
                <a16:creationId xmlns:a16="http://schemas.microsoft.com/office/drawing/2014/main" id="{B6DAE8DF-CED4-421D-3D89-769E8D83F81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anose="02020603050405020304" pitchFamily="18" charset="0"/>
              </a:defRPr>
            </a:lvl1pPr>
            <a:lvl2pPr marL="742950" indent="-285750" eaLnBrk="0" hangingPunct="0">
              <a:spcBef>
                <a:spcPct val="30000"/>
              </a:spcBef>
              <a:defRPr kumimoji="1" sz="1200">
                <a:solidFill>
                  <a:schemeClr val="tx1"/>
                </a:solidFill>
                <a:latin typeface="Times New Roman" panose="02020603050405020304" pitchFamily="18" charset="0"/>
              </a:defRPr>
            </a:lvl2pPr>
            <a:lvl3pPr marL="1143000" indent="-228600" eaLnBrk="0" hangingPunct="0">
              <a:spcBef>
                <a:spcPct val="30000"/>
              </a:spcBef>
              <a:defRPr kumimoji="1" sz="1200">
                <a:solidFill>
                  <a:schemeClr val="tx1"/>
                </a:solidFill>
                <a:latin typeface="Times New Roman" panose="02020603050405020304" pitchFamily="18" charset="0"/>
              </a:defRPr>
            </a:lvl3pPr>
            <a:lvl4pPr marL="1600200" indent="-228600" eaLnBrk="0" hangingPunct="0">
              <a:spcBef>
                <a:spcPct val="30000"/>
              </a:spcBef>
              <a:defRPr kumimoji="1" sz="1200">
                <a:solidFill>
                  <a:schemeClr val="tx1"/>
                </a:solidFill>
                <a:latin typeface="Times New Roman" panose="02020603050405020304" pitchFamily="18" charset="0"/>
              </a:defRPr>
            </a:lvl4pPr>
            <a:lvl5pPr marL="2057400" indent="-228600" eaLnBrk="0" hangingPunct="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92EF7B66-DB4C-324F-B578-FE2301F59CD3}" type="slidenum">
              <a:rPr kumimoji="0" lang="fr-FR" altLang="fr-FR"/>
              <a:pPr eaLnBrk="1" hangingPunct="1">
                <a:spcBef>
                  <a:spcPct val="0"/>
                </a:spcBef>
              </a:pPr>
              <a:t>9</a:t>
            </a:fld>
            <a:endParaRPr kumimoji="0" lang="fr-FR" altLang="fr-FR"/>
          </a:p>
        </p:txBody>
      </p:sp>
      <p:sp>
        <p:nvSpPr>
          <p:cNvPr id="121859" name="Rectangle 2">
            <a:extLst>
              <a:ext uri="{FF2B5EF4-FFF2-40B4-BE49-F238E27FC236}">
                <a16:creationId xmlns:a16="http://schemas.microsoft.com/office/drawing/2014/main" id="{49653DCB-74B8-A42B-72A2-2C52827451B1}"/>
              </a:ext>
            </a:extLst>
          </p:cNvPr>
          <p:cNvSpPr>
            <a:spLocks noGrp="1" noRot="1" noChangeAspect="1" noChangeArrowheads="1" noTextEdit="1"/>
          </p:cNvSpPr>
          <p:nvPr>
            <p:ph type="sldImg"/>
          </p:nvPr>
        </p:nvSpPr>
        <p:spPr>
          <a:xfrm>
            <a:off x="862013" y="750888"/>
            <a:ext cx="4946650" cy="3709987"/>
          </a:xfrm>
          <a:ln w="12700" cap="flat">
            <a:solidFill>
              <a:schemeClr val="tx1"/>
            </a:solidFill>
          </a:ln>
        </p:spPr>
      </p:sp>
      <p:sp>
        <p:nvSpPr>
          <p:cNvPr id="121860" name="Rectangle 3">
            <a:extLst>
              <a:ext uri="{FF2B5EF4-FFF2-40B4-BE49-F238E27FC236}">
                <a16:creationId xmlns:a16="http://schemas.microsoft.com/office/drawing/2014/main" id="{BF8582AA-B59B-BFF0-F68A-D2A6D0606611}"/>
              </a:ext>
            </a:extLst>
          </p:cNvPr>
          <p:cNvSpPr>
            <a:spLocks noGrp="1" noChangeArrowheads="1"/>
          </p:cNvSpPr>
          <p:nvPr>
            <p:ph type="body" idx="1"/>
          </p:nvPr>
        </p:nvSpPr>
        <p:spPr>
          <a:xfrm>
            <a:off x="889000" y="4714875"/>
            <a:ext cx="4891088"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defTabSz="762000" eaLnBrk="1" hangingPunct="1"/>
            <a:endParaRPr lang="fr-FR" altLang="fr-FR"/>
          </a:p>
        </p:txBody>
      </p:sp>
    </p:spTree>
    <p:extLst>
      <p:ext uri="{BB962C8B-B14F-4D97-AF65-F5344CB8AC3E}">
        <p14:creationId xmlns:p14="http://schemas.microsoft.com/office/powerpoint/2010/main" val="232370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a:extLst>
              <a:ext uri="{FF2B5EF4-FFF2-40B4-BE49-F238E27FC236}">
                <a16:creationId xmlns:a16="http://schemas.microsoft.com/office/drawing/2014/main" id="{B920AA08-E794-B8C5-A722-CE79FACF6A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anose="02020603050405020304" pitchFamily="18" charset="0"/>
              </a:defRPr>
            </a:lvl1pPr>
            <a:lvl2pPr marL="742950" indent="-285750" eaLnBrk="0" hangingPunct="0">
              <a:spcBef>
                <a:spcPct val="30000"/>
              </a:spcBef>
              <a:defRPr kumimoji="1" sz="1200">
                <a:solidFill>
                  <a:schemeClr val="tx1"/>
                </a:solidFill>
                <a:latin typeface="Times New Roman" panose="02020603050405020304" pitchFamily="18" charset="0"/>
              </a:defRPr>
            </a:lvl2pPr>
            <a:lvl3pPr marL="1143000" indent="-228600" eaLnBrk="0" hangingPunct="0">
              <a:spcBef>
                <a:spcPct val="30000"/>
              </a:spcBef>
              <a:defRPr kumimoji="1" sz="1200">
                <a:solidFill>
                  <a:schemeClr val="tx1"/>
                </a:solidFill>
                <a:latin typeface="Times New Roman" panose="02020603050405020304" pitchFamily="18" charset="0"/>
              </a:defRPr>
            </a:lvl3pPr>
            <a:lvl4pPr marL="1600200" indent="-228600" eaLnBrk="0" hangingPunct="0">
              <a:spcBef>
                <a:spcPct val="30000"/>
              </a:spcBef>
              <a:defRPr kumimoji="1" sz="1200">
                <a:solidFill>
                  <a:schemeClr val="tx1"/>
                </a:solidFill>
                <a:latin typeface="Times New Roman" panose="02020603050405020304" pitchFamily="18" charset="0"/>
              </a:defRPr>
            </a:lvl4pPr>
            <a:lvl5pPr marL="2057400" indent="-228600" eaLnBrk="0" hangingPunct="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547D890D-7A75-B348-844B-58C0C963D317}" type="slidenum">
              <a:rPr kumimoji="0" lang="fr-FR" altLang="fr-FR"/>
              <a:pPr eaLnBrk="1" hangingPunct="1">
                <a:spcBef>
                  <a:spcPct val="0"/>
                </a:spcBef>
              </a:pPr>
              <a:t>10</a:t>
            </a:fld>
            <a:endParaRPr kumimoji="0" lang="fr-FR" altLang="fr-FR"/>
          </a:p>
        </p:txBody>
      </p:sp>
      <p:sp>
        <p:nvSpPr>
          <p:cNvPr id="122883" name="Rectangle 2">
            <a:extLst>
              <a:ext uri="{FF2B5EF4-FFF2-40B4-BE49-F238E27FC236}">
                <a16:creationId xmlns:a16="http://schemas.microsoft.com/office/drawing/2014/main" id="{223EBD3E-60FD-1A68-811D-26A762B19938}"/>
              </a:ext>
            </a:extLst>
          </p:cNvPr>
          <p:cNvSpPr>
            <a:spLocks noGrp="1" noRot="1" noChangeAspect="1" noChangeArrowheads="1" noTextEdit="1"/>
          </p:cNvSpPr>
          <p:nvPr>
            <p:ph type="sldImg"/>
          </p:nvPr>
        </p:nvSpPr>
        <p:spPr>
          <a:ln/>
        </p:spPr>
      </p:sp>
      <p:sp>
        <p:nvSpPr>
          <p:cNvPr id="122884" name="Rectangle 3">
            <a:extLst>
              <a:ext uri="{FF2B5EF4-FFF2-40B4-BE49-F238E27FC236}">
                <a16:creationId xmlns:a16="http://schemas.microsoft.com/office/drawing/2014/main" id="{01A09AB8-0175-6234-0F83-4B7819CB012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2776142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a:extLst>
              <a:ext uri="{FF2B5EF4-FFF2-40B4-BE49-F238E27FC236}">
                <a16:creationId xmlns:a16="http://schemas.microsoft.com/office/drawing/2014/main" id="{CD408EAC-DDC2-C9C4-78E7-4CB7789E3D0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anose="02020603050405020304" pitchFamily="18" charset="0"/>
              </a:defRPr>
            </a:lvl1pPr>
            <a:lvl2pPr marL="742950" indent="-285750" eaLnBrk="0" hangingPunct="0">
              <a:spcBef>
                <a:spcPct val="30000"/>
              </a:spcBef>
              <a:defRPr kumimoji="1" sz="1200">
                <a:solidFill>
                  <a:schemeClr val="tx1"/>
                </a:solidFill>
                <a:latin typeface="Times New Roman" panose="02020603050405020304" pitchFamily="18" charset="0"/>
              </a:defRPr>
            </a:lvl2pPr>
            <a:lvl3pPr marL="1143000" indent="-228600" eaLnBrk="0" hangingPunct="0">
              <a:spcBef>
                <a:spcPct val="30000"/>
              </a:spcBef>
              <a:defRPr kumimoji="1" sz="1200">
                <a:solidFill>
                  <a:schemeClr val="tx1"/>
                </a:solidFill>
                <a:latin typeface="Times New Roman" panose="02020603050405020304" pitchFamily="18" charset="0"/>
              </a:defRPr>
            </a:lvl3pPr>
            <a:lvl4pPr marL="1600200" indent="-228600" eaLnBrk="0" hangingPunct="0">
              <a:spcBef>
                <a:spcPct val="30000"/>
              </a:spcBef>
              <a:defRPr kumimoji="1" sz="1200">
                <a:solidFill>
                  <a:schemeClr val="tx1"/>
                </a:solidFill>
                <a:latin typeface="Times New Roman" panose="02020603050405020304" pitchFamily="18" charset="0"/>
              </a:defRPr>
            </a:lvl4pPr>
            <a:lvl5pPr marL="2057400" indent="-228600" eaLnBrk="0" hangingPunct="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B9BBDFD9-210D-924F-9A1A-B0F1E0F4EEF0}" type="slidenum">
              <a:rPr kumimoji="0" lang="fr-FR" altLang="fr-FR"/>
              <a:pPr eaLnBrk="1" hangingPunct="1">
                <a:spcBef>
                  <a:spcPct val="0"/>
                </a:spcBef>
              </a:pPr>
              <a:t>11</a:t>
            </a:fld>
            <a:endParaRPr kumimoji="0" lang="fr-FR" altLang="fr-FR"/>
          </a:p>
        </p:txBody>
      </p:sp>
      <p:sp>
        <p:nvSpPr>
          <p:cNvPr id="123907" name="Rectangle 2">
            <a:extLst>
              <a:ext uri="{FF2B5EF4-FFF2-40B4-BE49-F238E27FC236}">
                <a16:creationId xmlns:a16="http://schemas.microsoft.com/office/drawing/2014/main" id="{54732E3D-068D-2FAC-1FC8-882CE0BA5B7D}"/>
              </a:ext>
            </a:extLst>
          </p:cNvPr>
          <p:cNvSpPr>
            <a:spLocks noGrp="1" noRot="1" noChangeAspect="1" noChangeArrowheads="1" noTextEdit="1"/>
          </p:cNvSpPr>
          <p:nvPr>
            <p:ph type="sldImg"/>
          </p:nvPr>
        </p:nvSpPr>
        <p:spPr>
          <a:ln/>
        </p:spPr>
      </p:sp>
      <p:sp>
        <p:nvSpPr>
          <p:cNvPr id="123908" name="Rectangle 3">
            <a:extLst>
              <a:ext uri="{FF2B5EF4-FFF2-40B4-BE49-F238E27FC236}">
                <a16:creationId xmlns:a16="http://schemas.microsoft.com/office/drawing/2014/main" id="{8963635C-3B7B-7C2B-CD42-C9C51F155AB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80892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a:extLst>
              <a:ext uri="{FF2B5EF4-FFF2-40B4-BE49-F238E27FC236}">
                <a16:creationId xmlns:a16="http://schemas.microsoft.com/office/drawing/2014/main" id="{A4641C50-1B92-EBC0-6F29-38F8BA394FB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anose="02020603050405020304" pitchFamily="18" charset="0"/>
              </a:defRPr>
            </a:lvl1pPr>
            <a:lvl2pPr marL="742950" indent="-285750" eaLnBrk="0" hangingPunct="0">
              <a:spcBef>
                <a:spcPct val="30000"/>
              </a:spcBef>
              <a:defRPr kumimoji="1" sz="1200">
                <a:solidFill>
                  <a:schemeClr val="tx1"/>
                </a:solidFill>
                <a:latin typeface="Times New Roman" panose="02020603050405020304" pitchFamily="18" charset="0"/>
              </a:defRPr>
            </a:lvl2pPr>
            <a:lvl3pPr marL="1143000" indent="-228600" eaLnBrk="0" hangingPunct="0">
              <a:spcBef>
                <a:spcPct val="30000"/>
              </a:spcBef>
              <a:defRPr kumimoji="1" sz="1200">
                <a:solidFill>
                  <a:schemeClr val="tx1"/>
                </a:solidFill>
                <a:latin typeface="Times New Roman" panose="02020603050405020304" pitchFamily="18" charset="0"/>
              </a:defRPr>
            </a:lvl3pPr>
            <a:lvl4pPr marL="1600200" indent="-228600" eaLnBrk="0" hangingPunct="0">
              <a:spcBef>
                <a:spcPct val="30000"/>
              </a:spcBef>
              <a:defRPr kumimoji="1" sz="1200">
                <a:solidFill>
                  <a:schemeClr val="tx1"/>
                </a:solidFill>
                <a:latin typeface="Times New Roman" panose="02020603050405020304" pitchFamily="18" charset="0"/>
              </a:defRPr>
            </a:lvl4pPr>
            <a:lvl5pPr marL="2057400" indent="-228600" eaLnBrk="0" hangingPunct="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3D1EA53F-D706-9E4F-B4FB-57E6AB310F94}" type="slidenum">
              <a:rPr kumimoji="0" lang="fr-FR" altLang="fr-FR"/>
              <a:pPr eaLnBrk="1" hangingPunct="1">
                <a:spcBef>
                  <a:spcPct val="0"/>
                </a:spcBef>
              </a:pPr>
              <a:t>13</a:t>
            </a:fld>
            <a:endParaRPr kumimoji="0" lang="fr-FR" altLang="fr-FR"/>
          </a:p>
        </p:txBody>
      </p:sp>
      <p:sp>
        <p:nvSpPr>
          <p:cNvPr id="130051" name="Rectangle 2">
            <a:extLst>
              <a:ext uri="{FF2B5EF4-FFF2-40B4-BE49-F238E27FC236}">
                <a16:creationId xmlns:a16="http://schemas.microsoft.com/office/drawing/2014/main" id="{E55430E3-EA98-A4A2-4BC1-2E713A4BF0DA}"/>
              </a:ext>
            </a:extLst>
          </p:cNvPr>
          <p:cNvSpPr>
            <a:spLocks noGrp="1" noRot="1" noChangeAspect="1" noChangeArrowheads="1" noTextEdit="1"/>
          </p:cNvSpPr>
          <p:nvPr>
            <p:ph type="sldImg"/>
          </p:nvPr>
        </p:nvSpPr>
        <p:spPr>
          <a:ln/>
        </p:spPr>
      </p:sp>
      <p:sp>
        <p:nvSpPr>
          <p:cNvPr id="130052" name="Rectangle 3">
            <a:extLst>
              <a:ext uri="{FF2B5EF4-FFF2-40B4-BE49-F238E27FC236}">
                <a16:creationId xmlns:a16="http://schemas.microsoft.com/office/drawing/2014/main" id="{6BB0FFEC-7591-1CBD-1FC2-E8205D29BBA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1949546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a:extLst>
              <a:ext uri="{FF2B5EF4-FFF2-40B4-BE49-F238E27FC236}">
                <a16:creationId xmlns:a16="http://schemas.microsoft.com/office/drawing/2014/main" id="{737AE5C5-349C-B316-4D93-64A169EA4AA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anose="02020603050405020304" pitchFamily="18" charset="0"/>
              </a:defRPr>
            </a:lvl1pPr>
            <a:lvl2pPr marL="742950" indent="-285750" eaLnBrk="0" hangingPunct="0">
              <a:spcBef>
                <a:spcPct val="30000"/>
              </a:spcBef>
              <a:defRPr kumimoji="1" sz="1200">
                <a:solidFill>
                  <a:schemeClr val="tx1"/>
                </a:solidFill>
                <a:latin typeface="Times New Roman" panose="02020603050405020304" pitchFamily="18" charset="0"/>
              </a:defRPr>
            </a:lvl2pPr>
            <a:lvl3pPr marL="1143000" indent="-228600" eaLnBrk="0" hangingPunct="0">
              <a:spcBef>
                <a:spcPct val="30000"/>
              </a:spcBef>
              <a:defRPr kumimoji="1" sz="1200">
                <a:solidFill>
                  <a:schemeClr val="tx1"/>
                </a:solidFill>
                <a:latin typeface="Times New Roman" panose="02020603050405020304" pitchFamily="18" charset="0"/>
              </a:defRPr>
            </a:lvl3pPr>
            <a:lvl4pPr marL="1600200" indent="-228600" eaLnBrk="0" hangingPunct="0">
              <a:spcBef>
                <a:spcPct val="30000"/>
              </a:spcBef>
              <a:defRPr kumimoji="1" sz="1200">
                <a:solidFill>
                  <a:schemeClr val="tx1"/>
                </a:solidFill>
                <a:latin typeface="Times New Roman" panose="02020603050405020304" pitchFamily="18" charset="0"/>
              </a:defRPr>
            </a:lvl4pPr>
            <a:lvl5pPr marL="2057400" indent="-228600" eaLnBrk="0" hangingPunct="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A6E3051B-95EF-A645-8176-76C1405AD3AE}" type="slidenum">
              <a:rPr kumimoji="0" lang="fr-FR" altLang="fr-FR"/>
              <a:pPr eaLnBrk="1" hangingPunct="1">
                <a:spcBef>
                  <a:spcPct val="0"/>
                </a:spcBef>
              </a:pPr>
              <a:t>17</a:t>
            </a:fld>
            <a:endParaRPr kumimoji="0" lang="fr-FR" altLang="fr-FR"/>
          </a:p>
        </p:txBody>
      </p:sp>
      <p:sp>
        <p:nvSpPr>
          <p:cNvPr id="131075" name="Rectangle 2">
            <a:extLst>
              <a:ext uri="{FF2B5EF4-FFF2-40B4-BE49-F238E27FC236}">
                <a16:creationId xmlns:a16="http://schemas.microsoft.com/office/drawing/2014/main" id="{3E6FFF03-F53D-8DCE-1F52-8ED1E367E1E3}"/>
              </a:ext>
            </a:extLst>
          </p:cNvPr>
          <p:cNvSpPr>
            <a:spLocks noGrp="1" noRot="1" noChangeAspect="1" noChangeArrowheads="1" noTextEdit="1"/>
          </p:cNvSpPr>
          <p:nvPr>
            <p:ph type="sldImg"/>
          </p:nvPr>
        </p:nvSpPr>
        <p:spPr>
          <a:ln/>
        </p:spPr>
      </p:sp>
      <p:sp>
        <p:nvSpPr>
          <p:cNvPr id="131076" name="Rectangle 3">
            <a:extLst>
              <a:ext uri="{FF2B5EF4-FFF2-40B4-BE49-F238E27FC236}">
                <a16:creationId xmlns:a16="http://schemas.microsoft.com/office/drawing/2014/main" id="{29B22165-874D-37F4-B395-1123C491FB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468156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a:extLst>
              <a:ext uri="{FF2B5EF4-FFF2-40B4-BE49-F238E27FC236}">
                <a16:creationId xmlns:a16="http://schemas.microsoft.com/office/drawing/2014/main" id="{84E20A21-A174-CB01-4454-D64CFC22F79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anose="02020603050405020304" pitchFamily="18" charset="0"/>
              </a:defRPr>
            </a:lvl1pPr>
            <a:lvl2pPr marL="742950" indent="-285750" eaLnBrk="0" hangingPunct="0">
              <a:spcBef>
                <a:spcPct val="30000"/>
              </a:spcBef>
              <a:defRPr kumimoji="1" sz="1200">
                <a:solidFill>
                  <a:schemeClr val="tx1"/>
                </a:solidFill>
                <a:latin typeface="Times New Roman" panose="02020603050405020304" pitchFamily="18" charset="0"/>
              </a:defRPr>
            </a:lvl2pPr>
            <a:lvl3pPr marL="1143000" indent="-228600" eaLnBrk="0" hangingPunct="0">
              <a:spcBef>
                <a:spcPct val="30000"/>
              </a:spcBef>
              <a:defRPr kumimoji="1" sz="1200">
                <a:solidFill>
                  <a:schemeClr val="tx1"/>
                </a:solidFill>
                <a:latin typeface="Times New Roman" panose="02020603050405020304" pitchFamily="18" charset="0"/>
              </a:defRPr>
            </a:lvl3pPr>
            <a:lvl4pPr marL="1600200" indent="-228600" eaLnBrk="0" hangingPunct="0">
              <a:spcBef>
                <a:spcPct val="30000"/>
              </a:spcBef>
              <a:defRPr kumimoji="1" sz="1200">
                <a:solidFill>
                  <a:schemeClr val="tx1"/>
                </a:solidFill>
                <a:latin typeface="Times New Roman" panose="02020603050405020304" pitchFamily="18" charset="0"/>
              </a:defRPr>
            </a:lvl4pPr>
            <a:lvl5pPr marL="2057400" indent="-228600" eaLnBrk="0" hangingPunct="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eaLnBrk="1" hangingPunct="1">
              <a:spcBef>
                <a:spcPct val="0"/>
              </a:spcBef>
            </a:pPr>
            <a:fld id="{189C689B-AE11-7E4F-9062-E089A14D9C1A}" type="slidenum">
              <a:rPr kumimoji="0" lang="fr-FR" altLang="fr-FR"/>
              <a:pPr eaLnBrk="1" hangingPunct="1">
                <a:spcBef>
                  <a:spcPct val="0"/>
                </a:spcBef>
              </a:pPr>
              <a:t>18</a:t>
            </a:fld>
            <a:endParaRPr kumimoji="0" lang="fr-FR" altLang="fr-FR"/>
          </a:p>
        </p:txBody>
      </p:sp>
      <p:sp>
        <p:nvSpPr>
          <p:cNvPr id="132099" name="Rectangle 2">
            <a:extLst>
              <a:ext uri="{FF2B5EF4-FFF2-40B4-BE49-F238E27FC236}">
                <a16:creationId xmlns:a16="http://schemas.microsoft.com/office/drawing/2014/main" id="{3C62FBEA-0A4E-60ED-2198-3DBCEE291A73}"/>
              </a:ext>
            </a:extLst>
          </p:cNvPr>
          <p:cNvSpPr>
            <a:spLocks noGrp="1" noRot="1" noChangeAspect="1" noChangeArrowheads="1" noTextEdit="1"/>
          </p:cNvSpPr>
          <p:nvPr>
            <p:ph type="sldImg"/>
          </p:nvPr>
        </p:nvSpPr>
        <p:spPr>
          <a:ln/>
        </p:spPr>
      </p:sp>
      <p:sp>
        <p:nvSpPr>
          <p:cNvPr id="132100" name="Rectangle 3">
            <a:extLst>
              <a:ext uri="{FF2B5EF4-FFF2-40B4-BE49-F238E27FC236}">
                <a16:creationId xmlns:a16="http://schemas.microsoft.com/office/drawing/2014/main" id="{94B24C2F-83BD-7C1E-A251-86B247119ED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3278968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28" name="Espace réservé de la date 27"/>
          <p:cNvSpPr>
            <a:spLocks noGrp="1"/>
          </p:cNvSpPr>
          <p:nvPr>
            <p:ph type="dt" sz="half" idx="10"/>
          </p:nvPr>
        </p:nvSpPr>
        <p:spPr/>
        <p:txBody>
          <a:bodyPr/>
          <a:lstStyle/>
          <a:p>
            <a:fld id="{0A26DFC9-AF81-474A-AD60-00A4D4756758}" type="datetime1">
              <a:rPr lang="fr-FR" smtClean="0"/>
              <a:t>16/11/2022</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B129A61E-D49D-4B8E-9808-DCC91C2F8225}" type="slidenum">
              <a:rPr lang="fr-FR" smtClean="0"/>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6E59C50A-FF2B-D443-8923-407848CE5D6A}" type="datetime1">
              <a:rPr lang="fr-FR" smtClean="0"/>
              <a:t>16/11/2022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29A61E-D49D-4B8E-9808-DCC91C2F822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3E4403D-3851-394B-82C1-F7648C0B3FFC}" type="datetime1">
              <a:rPr lang="fr-FR" smtClean="0"/>
              <a:t>16/11/2022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29A61E-D49D-4B8E-9808-DCC91C2F8225}" type="slidenum">
              <a:rPr lang="fr-FR" smtClean="0"/>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914400" y="277813"/>
            <a:ext cx="7772400" cy="1143000"/>
          </a:xfrm>
        </p:spPr>
        <p:txBody>
          <a:bodyPr/>
          <a:lstStyle/>
          <a:p>
            <a:r>
              <a:rPr lang="fr-FR"/>
              <a:t>Cliquez pour modifier le style du titre</a:t>
            </a:r>
          </a:p>
        </p:txBody>
      </p:sp>
      <p:sp>
        <p:nvSpPr>
          <p:cNvPr id="3" name="Espace réservé du texte 2"/>
          <p:cNvSpPr>
            <a:spLocks noGrp="1"/>
          </p:cNvSpPr>
          <p:nvPr>
            <p:ph type="body" sz="half" idx="1"/>
          </p:nvPr>
        </p:nvSpPr>
        <p:spPr>
          <a:xfrm>
            <a:off x="914400" y="1600200"/>
            <a:ext cx="3810000" cy="453072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876800" y="1600200"/>
            <a:ext cx="3810000" cy="453072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EEEEA71-8219-F7C1-287F-CE260F1ED69A}"/>
              </a:ext>
            </a:extLst>
          </p:cNvPr>
          <p:cNvSpPr>
            <a:spLocks noGrp="1"/>
          </p:cNvSpPr>
          <p:nvPr>
            <p:ph type="dt" sz="half" idx="10"/>
          </p:nvPr>
        </p:nvSpPr>
        <p:spPr>
          <a:xfrm>
            <a:off x="914400" y="6251575"/>
            <a:ext cx="1981200" cy="457200"/>
          </a:xfrm>
        </p:spPr>
        <p:txBody>
          <a:bodyPr/>
          <a:lstStyle>
            <a:lvl1pPr>
              <a:defRPr/>
            </a:lvl1pPr>
          </a:lstStyle>
          <a:p>
            <a:pPr>
              <a:defRPr/>
            </a:pPr>
            <a:fld id="{81B2E432-689E-D34F-A276-54A40BC34188}" type="datetime1">
              <a:rPr lang="fr-FR" smtClean="0"/>
              <a:t>16/11/2022</a:t>
            </a:fld>
            <a:endParaRPr lang="fr-FR"/>
          </a:p>
        </p:txBody>
      </p:sp>
      <p:sp>
        <p:nvSpPr>
          <p:cNvPr id="6" name="Espace réservé du pied de page 5">
            <a:extLst>
              <a:ext uri="{FF2B5EF4-FFF2-40B4-BE49-F238E27FC236}">
                <a16:creationId xmlns:a16="http://schemas.microsoft.com/office/drawing/2014/main" id="{17F132C3-F91A-A266-FBAA-EE1F2236ACF7}"/>
              </a:ext>
            </a:extLst>
          </p:cNvPr>
          <p:cNvSpPr>
            <a:spLocks noGrp="1"/>
          </p:cNvSpPr>
          <p:nvPr>
            <p:ph type="ftr" sz="quarter" idx="11"/>
          </p:nvPr>
        </p:nvSpPr>
        <p:spPr>
          <a:xfrm>
            <a:off x="3352800" y="6248400"/>
            <a:ext cx="2971800" cy="457200"/>
          </a:xfrm>
        </p:spPr>
        <p:txBody>
          <a:bodyPr/>
          <a:lstStyle>
            <a:lvl1pPr>
              <a:defRPr/>
            </a:lvl1pPr>
          </a:lstStyle>
          <a:p>
            <a:pPr>
              <a:defRPr/>
            </a:pPr>
            <a:endParaRPr lang="fr-FR"/>
          </a:p>
        </p:txBody>
      </p:sp>
      <p:sp>
        <p:nvSpPr>
          <p:cNvPr id="7" name="Espace réservé du numéro de diapositive 6">
            <a:extLst>
              <a:ext uri="{FF2B5EF4-FFF2-40B4-BE49-F238E27FC236}">
                <a16:creationId xmlns:a16="http://schemas.microsoft.com/office/drawing/2014/main" id="{E50E3EE6-D539-314F-1978-B5F5B72FEAC2}"/>
              </a:ext>
            </a:extLst>
          </p:cNvPr>
          <p:cNvSpPr>
            <a:spLocks noGrp="1"/>
          </p:cNvSpPr>
          <p:nvPr>
            <p:ph type="sldNum" sz="quarter" idx="12"/>
          </p:nvPr>
        </p:nvSpPr>
        <p:spPr>
          <a:xfrm>
            <a:off x="6781800" y="6248400"/>
            <a:ext cx="1905000" cy="457200"/>
          </a:xfrm>
        </p:spPr>
        <p:txBody>
          <a:bodyPr/>
          <a:lstStyle>
            <a:lvl1pPr>
              <a:defRPr/>
            </a:lvl1pPr>
          </a:lstStyle>
          <a:p>
            <a:fld id="{5BE0630B-825E-7E45-A295-BC6267F046AF}" type="slidenum">
              <a:rPr lang="fr-FR" altLang="fr-FR"/>
              <a:pPr/>
              <a:t>‹N°›</a:t>
            </a:fld>
            <a:endParaRPr lang="fr-FR" altLang="fr-FR"/>
          </a:p>
        </p:txBody>
      </p:sp>
    </p:spTree>
    <p:extLst>
      <p:ext uri="{BB962C8B-B14F-4D97-AF65-F5344CB8AC3E}">
        <p14:creationId xmlns:p14="http://schemas.microsoft.com/office/powerpoint/2010/main" val="2994410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4" name="Espace réservé de la date 3"/>
          <p:cNvSpPr>
            <a:spLocks noGrp="1"/>
          </p:cNvSpPr>
          <p:nvPr>
            <p:ph type="dt" sz="half" idx="10"/>
          </p:nvPr>
        </p:nvSpPr>
        <p:spPr/>
        <p:txBody>
          <a:bodyPr/>
          <a:lstStyle/>
          <a:p>
            <a:fld id="{973B00B4-53E8-FF47-A8EA-5C99769DE465}" type="datetime1">
              <a:rPr lang="fr-FR" smtClean="0"/>
              <a:t>16/11/2022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29A61E-D49D-4B8E-9808-DCC91C2F8225}" type="slidenum">
              <a:rPr lang="fr-FR" smtClean="0"/>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p:txBody>
          <a:bodyPr/>
          <a:lstStyle/>
          <a:p>
            <a:fld id="{2AAE9C69-7A97-2C40-8CB4-4812FEB1CEA7}" type="datetime1">
              <a:rPr lang="fr-FR" smtClean="0"/>
              <a:t>16/11/2022</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B129A61E-D49D-4B8E-9808-DCC91C2F8225}"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5" name="Espace réservé de la date 4"/>
          <p:cNvSpPr>
            <a:spLocks noGrp="1"/>
          </p:cNvSpPr>
          <p:nvPr>
            <p:ph type="dt" sz="half" idx="10"/>
          </p:nvPr>
        </p:nvSpPr>
        <p:spPr/>
        <p:txBody>
          <a:bodyPr/>
          <a:lstStyle/>
          <a:p>
            <a:fld id="{FC30A74B-D205-284E-B374-C0F357B8BD5C}" type="datetime1">
              <a:rPr lang="fr-FR" smtClean="0"/>
              <a:t>16/11/2022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29A61E-D49D-4B8E-9808-DCC91C2F8225}" type="slidenum">
              <a:rPr lang="fr-FR" smtClean="0"/>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7" name="Espace réservé de la date 6"/>
          <p:cNvSpPr>
            <a:spLocks noGrp="1"/>
          </p:cNvSpPr>
          <p:nvPr>
            <p:ph type="dt" sz="half" idx="10"/>
          </p:nvPr>
        </p:nvSpPr>
        <p:spPr/>
        <p:txBody>
          <a:bodyPr/>
          <a:lstStyle/>
          <a:p>
            <a:fld id="{A44D9F3C-7DA0-B842-BFAF-08B843EF2396}" type="datetime1">
              <a:rPr lang="fr-FR" smtClean="0"/>
              <a:t>16/11/2022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129A61E-D49D-4B8E-9808-DCC91C2F8225}" type="slidenum">
              <a:rPr lang="fr-FR" smtClean="0"/>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A9F84866-093F-184C-B710-E47D2C61A17A}" type="datetime1">
              <a:rPr lang="fr-FR" smtClean="0"/>
              <a:t>16/11/2022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129A61E-D49D-4B8E-9808-DCC91C2F822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6F54C40-6AB4-0047-AFF4-AC0DBE01F285}" type="datetime1">
              <a:rPr lang="fr-FR" smtClean="0"/>
              <a:t>16/11/2022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129A61E-D49D-4B8E-9808-DCC91C2F822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ADE7187A-050E-B047-9661-8A94B7CC5EF4}" type="datetime1">
              <a:rPr lang="fr-FR" smtClean="0"/>
              <a:t>16/11/2022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29A61E-D49D-4B8E-9808-DCC91C2F8225}" type="slidenum">
              <a:rPr lang="fr-FR" smtClean="0"/>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7F7CA50E-302B-6246-929D-EC457260D9C2}" type="datetime1">
              <a:rPr lang="fr-FR" smtClean="0"/>
              <a:t>16/11/2022</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B129A61E-D49D-4B8E-9808-DCC91C2F8225}" type="slidenum">
              <a:rPr lang="fr-FR" smtClean="0"/>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3CFF133-ECCF-F54E-83AA-2DDD1C41E9BD}" type="datetime1">
              <a:rPr lang="fr-FR" smtClean="0"/>
              <a:t>16/11/2022</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29A61E-D49D-4B8E-9808-DCC91C2F8225}"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31640" y="3573016"/>
            <a:ext cx="6400800" cy="1600200"/>
          </a:xfrm>
          <a:ln>
            <a:solidFill>
              <a:schemeClr val="accent1"/>
            </a:solidFill>
          </a:ln>
        </p:spPr>
        <p:txBody>
          <a:bodyPr/>
          <a:lstStyle/>
          <a:p>
            <a:r>
              <a:rPr lang="fr-FR" b="1" dirty="0"/>
              <a:t>CHAPITRE 4 :</a:t>
            </a:r>
          </a:p>
          <a:p>
            <a:r>
              <a:rPr lang="fr-FR" sz="2800" b="1" dirty="0"/>
              <a:t>Les approches économiques : l’analyse en termes de contrats</a:t>
            </a:r>
            <a:endParaRPr lang="fr-FR" dirty="0"/>
          </a:p>
        </p:txBody>
      </p:sp>
      <p:sp>
        <p:nvSpPr>
          <p:cNvPr id="2" name="Titre 1"/>
          <p:cNvSpPr>
            <a:spLocks noGrp="1"/>
          </p:cNvSpPr>
          <p:nvPr>
            <p:ph type="ctrTitle"/>
          </p:nvPr>
        </p:nvSpPr>
        <p:spPr/>
        <p:txBody>
          <a:bodyPr/>
          <a:lstStyle/>
          <a:p>
            <a:r>
              <a:rPr lang="fr-FR" dirty="0"/>
              <a:t>Fondements des organisations</a:t>
            </a:r>
          </a:p>
        </p:txBody>
      </p:sp>
      <p:sp>
        <p:nvSpPr>
          <p:cNvPr id="4" name="Espace réservé de la date 3">
            <a:extLst>
              <a:ext uri="{FF2B5EF4-FFF2-40B4-BE49-F238E27FC236}">
                <a16:creationId xmlns:a16="http://schemas.microsoft.com/office/drawing/2014/main" id="{1BA2BA64-6D31-3F95-1F4E-679FA3BA0AD0}"/>
              </a:ext>
            </a:extLst>
          </p:cNvPr>
          <p:cNvSpPr>
            <a:spLocks noGrp="1"/>
          </p:cNvSpPr>
          <p:nvPr>
            <p:ph type="dt" sz="half" idx="10"/>
          </p:nvPr>
        </p:nvSpPr>
        <p:spPr/>
        <p:txBody>
          <a:bodyPr/>
          <a:lstStyle/>
          <a:p>
            <a:fld id="{35612A1D-EF5F-C34C-BBF5-FE85F4C095CB}" type="datetime1">
              <a:rPr lang="fr-FR" smtClean="0"/>
              <a:t>16/11/2022</a:t>
            </a:fld>
            <a:endParaRPr lang="fr-FR"/>
          </a:p>
        </p:txBody>
      </p:sp>
      <p:sp>
        <p:nvSpPr>
          <p:cNvPr id="5" name="Espace réservé du numéro de diapositive 4">
            <a:extLst>
              <a:ext uri="{FF2B5EF4-FFF2-40B4-BE49-F238E27FC236}">
                <a16:creationId xmlns:a16="http://schemas.microsoft.com/office/drawing/2014/main" id="{96376308-B487-AF7A-117E-80D2F0BDF5D2}"/>
              </a:ext>
            </a:extLst>
          </p:cNvPr>
          <p:cNvSpPr>
            <a:spLocks noGrp="1"/>
          </p:cNvSpPr>
          <p:nvPr>
            <p:ph type="sldNum" sz="quarter" idx="12"/>
          </p:nvPr>
        </p:nvSpPr>
        <p:spPr/>
        <p:txBody>
          <a:bodyPr/>
          <a:lstStyle/>
          <a:p>
            <a:fld id="{B129A61E-D49D-4B8E-9808-DCC91C2F8225}" type="slidenum">
              <a:rPr lang="fr-FR" smtClean="0"/>
              <a:t>1</a:t>
            </a:fld>
            <a:endParaRPr lang="fr-FR"/>
          </a:p>
        </p:txBody>
      </p:sp>
    </p:spTree>
    <p:extLst>
      <p:ext uri="{BB962C8B-B14F-4D97-AF65-F5344CB8AC3E}">
        <p14:creationId xmlns:p14="http://schemas.microsoft.com/office/powerpoint/2010/main" val="1270021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31ECF7B9-80C0-9759-1922-B3806AE023D1}"/>
              </a:ext>
            </a:extLst>
          </p:cNvPr>
          <p:cNvSpPr>
            <a:spLocks noGrp="1" noChangeArrowheads="1"/>
          </p:cNvSpPr>
          <p:nvPr>
            <p:ph type="title"/>
          </p:nvPr>
        </p:nvSpPr>
        <p:spPr/>
        <p:txBody>
          <a:bodyPr/>
          <a:lstStyle/>
          <a:p>
            <a:pPr eaLnBrk="1" fontAlgn="auto" hangingPunct="1">
              <a:spcAft>
                <a:spcPts val="0"/>
              </a:spcAft>
              <a:defRPr/>
            </a:pPr>
            <a:r>
              <a:rPr lang="fr-FR"/>
              <a:t>Le contrat d’Edgeworth</a:t>
            </a:r>
          </a:p>
        </p:txBody>
      </p:sp>
      <p:sp>
        <p:nvSpPr>
          <p:cNvPr id="36867" name="Rectangle 3">
            <a:extLst>
              <a:ext uri="{FF2B5EF4-FFF2-40B4-BE49-F238E27FC236}">
                <a16:creationId xmlns:a16="http://schemas.microsoft.com/office/drawing/2014/main" id="{CB7EAE03-3444-7423-9072-9554DA0ADD83}"/>
              </a:ext>
            </a:extLst>
          </p:cNvPr>
          <p:cNvSpPr>
            <a:spLocks noGrp="1" noChangeArrowheads="1"/>
          </p:cNvSpPr>
          <p:nvPr>
            <p:ph sz="quarter" idx="1"/>
          </p:nvPr>
        </p:nvSpPr>
        <p:spPr>
          <a:xfrm>
            <a:off x="457200" y="1600200"/>
            <a:ext cx="7467600" cy="4873625"/>
          </a:xfrm>
        </p:spPr>
        <p:txBody>
          <a:bodyPr/>
          <a:lstStyle/>
          <a:p>
            <a:pPr eaLnBrk="1" hangingPunct="1">
              <a:lnSpc>
                <a:spcPct val="90000"/>
              </a:lnSpc>
            </a:pPr>
            <a:r>
              <a:rPr lang="fr-FR" altLang="fr-FR"/>
              <a:t>L’augmentation de la satisfaction de l’un ne se traduit pas par une baisse de celle de l’autre (équilibre)</a:t>
            </a:r>
          </a:p>
          <a:p>
            <a:pPr eaLnBrk="1" hangingPunct="1">
              <a:lnSpc>
                <a:spcPct val="90000"/>
              </a:lnSpc>
            </a:pPr>
            <a:r>
              <a:rPr lang="fr-FR" altLang="fr-FR"/>
              <a:t>Taux marginaux de substitution égaux</a:t>
            </a:r>
          </a:p>
          <a:p>
            <a:pPr eaLnBrk="1" hangingPunct="1">
              <a:lnSpc>
                <a:spcPct val="90000"/>
              </a:lnSpc>
            </a:pPr>
            <a:r>
              <a:rPr lang="fr-FR" altLang="fr-FR"/>
              <a:t>Système de négociations/renégociations</a:t>
            </a:r>
          </a:p>
          <a:p>
            <a:pPr lvl="1" eaLnBrk="1" hangingPunct="1">
              <a:lnSpc>
                <a:spcPct val="90000"/>
              </a:lnSpc>
            </a:pPr>
            <a:r>
              <a:rPr lang="fr-FR" altLang="fr-FR"/>
              <a:t>Information incomplète</a:t>
            </a:r>
          </a:p>
          <a:p>
            <a:pPr lvl="1" eaLnBrk="1" hangingPunct="1">
              <a:lnSpc>
                <a:spcPct val="90000"/>
              </a:lnSpc>
            </a:pPr>
            <a:r>
              <a:rPr lang="fr-FR" altLang="fr-FR"/>
              <a:t>Le comportement des acteurs est aussi une information</a:t>
            </a:r>
          </a:p>
        </p:txBody>
      </p:sp>
      <p:sp>
        <p:nvSpPr>
          <p:cNvPr id="25604" name="Espace réservé de la date 3">
            <a:extLst>
              <a:ext uri="{FF2B5EF4-FFF2-40B4-BE49-F238E27FC236}">
                <a16:creationId xmlns:a16="http://schemas.microsoft.com/office/drawing/2014/main" id="{BD3F5E99-7CB9-4CF3-D365-0796E6326170}"/>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525CA457-19B8-234B-AC20-CD59AB48E35B}"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25605" name="Espace réservé du numéro de diapositive 5">
            <a:extLst>
              <a:ext uri="{FF2B5EF4-FFF2-40B4-BE49-F238E27FC236}">
                <a16:creationId xmlns:a16="http://schemas.microsoft.com/office/drawing/2014/main" id="{AAC24D04-795C-5FEB-825D-A7086ADD0EAE}"/>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4E92C00C-72EA-554E-B4E5-3CEC5ED2A8C0}" type="slidenum">
              <a:rPr lang="fr-FR" altLang="fr-FR" sz="1400">
                <a:solidFill>
                  <a:srgbClr val="FFFFFF"/>
                </a:solidFill>
                <a:latin typeface="Arial" panose="020B0604020202020204" pitchFamily="34" charset="0"/>
              </a:rPr>
              <a:pPr eaLnBrk="1" hangingPunct="1">
                <a:spcBef>
                  <a:spcPct val="0"/>
                </a:spcBef>
                <a:buClrTx/>
                <a:buSzTx/>
                <a:buFontTx/>
                <a:buNone/>
              </a:pPr>
              <a:t>10</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34162393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500" fill="hold"/>
                                        <p:tgtEl>
                                          <p:spTgt spid="36866"/>
                                        </p:tgtEl>
                                        <p:attrNameLst>
                                          <p:attrName>ppt_x</p:attrName>
                                        </p:attrNameLst>
                                      </p:cBhvr>
                                      <p:tavLst>
                                        <p:tav tm="0">
                                          <p:val>
                                            <p:strVal val="0-#ppt_w/2"/>
                                          </p:val>
                                        </p:tav>
                                        <p:tav tm="100000">
                                          <p:val>
                                            <p:strVal val="#ppt_x"/>
                                          </p:val>
                                        </p:tav>
                                      </p:tavLst>
                                    </p:anim>
                                    <p:anim calcmode="lin" valueType="num">
                                      <p:cBhvr additive="base">
                                        <p:cTn id="8" dur="500" fill="hold"/>
                                        <p:tgtEl>
                                          <p:spTgt spid="3686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 calcmode="lin" valueType="num">
                                      <p:cBhvr additive="base">
                                        <p:cTn id="12" dur="500" fill="hold"/>
                                        <p:tgtEl>
                                          <p:spTgt spid="36867">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6867">
                                            <p:txEl>
                                              <p:pRg st="0" end="0"/>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36867">
                                            <p:txEl>
                                              <p:pRg st="1" end="1"/>
                                            </p:txEl>
                                          </p:spTgt>
                                        </p:tgtEl>
                                        <p:attrNameLst>
                                          <p:attrName>style.visibility</p:attrName>
                                        </p:attrNameLst>
                                      </p:cBhvr>
                                      <p:to>
                                        <p:strVal val="visible"/>
                                      </p:to>
                                    </p:set>
                                    <p:anim calcmode="lin" valueType="num">
                                      <p:cBhvr additive="base">
                                        <p:cTn id="17" dur="500" fill="hold"/>
                                        <p:tgtEl>
                                          <p:spTgt spid="36867">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6867">
                                            <p:txEl>
                                              <p:pRg st="1" end="1"/>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36867">
                                            <p:txEl>
                                              <p:pRg st="2" end="2"/>
                                            </p:txEl>
                                          </p:spTgt>
                                        </p:tgtEl>
                                        <p:attrNameLst>
                                          <p:attrName>style.visibility</p:attrName>
                                        </p:attrNameLst>
                                      </p:cBhvr>
                                      <p:to>
                                        <p:strVal val="visible"/>
                                      </p:to>
                                    </p:set>
                                    <p:anim calcmode="lin" valueType="num">
                                      <p:cBhvr additive="base">
                                        <p:cTn id="22"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6867">
                                            <p:txEl>
                                              <p:pRg st="2" end="2"/>
                                            </p:txEl>
                                          </p:spTgt>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36867">
                                            <p:txEl>
                                              <p:pRg st="3" end="3"/>
                                            </p:txEl>
                                          </p:spTgt>
                                        </p:tgtEl>
                                        <p:attrNameLst>
                                          <p:attrName>style.visibility</p:attrName>
                                        </p:attrNameLst>
                                      </p:cBhvr>
                                      <p:to>
                                        <p:strVal val="visible"/>
                                      </p:to>
                                    </p:set>
                                    <p:anim calcmode="lin" valueType="num">
                                      <p:cBhvr additive="base">
                                        <p:cTn id="26" dur="500" fill="hold"/>
                                        <p:tgtEl>
                                          <p:spTgt spid="36867">
                                            <p:txEl>
                                              <p:pRg st="3" end="3"/>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36867">
                                            <p:txEl>
                                              <p:pRg st="3" end="3"/>
                                            </p:txEl>
                                          </p:spTgt>
                                        </p:tgtEl>
                                        <p:attrNameLst>
                                          <p:attrName>ppt_y</p:attrName>
                                        </p:attrNameLst>
                                      </p:cBhvr>
                                      <p:tavLst>
                                        <p:tav tm="0">
                                          <p:val>
                                            <p:strVal val="#ppt_y"/>
                                          </p:val>
                                        </p:tav>
                                        <p:tav tm="100000">
                                          <p:val>
                                            <p:strVal val="#ppt_y"/>
                                          </p:val>
                                        </p:tav>
                                      </p:tavLst>
                                    </p:anim>
                                  </p:childTnLst>
                                </p:cTn>
                              </p:par>
                              <p:par>
                                <p:cTn id="28" presetID="2" presetClass="entr" presetSubtype="8" fill="hold" grpId="0" nodeType="withEffect">
                                  <p:stCondLst>
                                    <p:cond delay="0"/>
                                  </p:stCondLst>
                                  <p:childTnLst>
                                    <p:set>
                                      <p:cBhvr>
                                        <p:cTn id="29" dur="1" fill="hold">
                                          <p:stCondLst>
                                            <p:cond delay="0"/>
                                          </p:stCondLst>
                                        </p:cTn>
                                        <p:tgtEl>
                                          <p:spTgt spid="36867">
                                            <p:txEl>
                                              <p:pRg st="4" end="4"/>
                                            </p:txEl>
                                          </p:spTgt>
                                        </p:tgtEl>
                                        <p:attrNameLst>
                                          <p:attrName>style.visibility</p:attrName>
                                        </p:attrNameLst>
                                      </p:cBhvr>
                                      <p:to>
                                        <p:strVal val="visible"/>
                                      </p:to>
                                    </p:set>
                                    <p:anim calcmode="lin" valueType="num">
                                      <p:cBhvr additive="base">
                                        <p:cTn id="30" dur="500" fill="hold"/>
                                        <p:tgtEl>
                                          <p:spTgt spid="36867">
                                            <p:txEl>
                                              <p:pRg st="4" end="4"/>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68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P spid="36867" grpId="0" build="p" autoUpdateAnimBg="0"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4665D286-BC96-78A0-883A-2F235E54E80C}"/>
              </a:ext>
            </a:extLst>
          </p:cNvPr>
          <p:cNvSpPr>
            <a:spLocks noGrp="1" noChangeArrowheads="1"/>
          </p:cNvSpPr>
          <p:nvPr>
            <p:ph type="title"/>
          </p:nvPr>
        </p:nvSpPr>
        <p:spPr/>
        <p:txBody>
          <a:bodyPr/>
          <a:lstStyle/>
          <a:p>
            <a:pPr eaLnBrk="1" fontAlgn="auto" hangingPunct="1">
              <a:spcAft>
                <a:spcPts val="0"/>
              </a:spcAft>
              <a:defRPr/>
            </a:pPr>
            <a:r>
              <a:rPr lang="fr-FR"/>
              <a:t>Le contrat d’Edgeworth</a:t>
            </a:r>
          </a:p>
        </p:txBody>
      </p:sp>
      <p:sp>
        <p:nvSpPr>
          <p:cNvPr id="26627" name="Espace réservé de la date 2">
            <a:extLst>
              <a:ext uri="{FF2B5EF4-FFF2-40B4-BE49-F238E27FC236}">
                <a16:creationId xmlns:a16="http://schemas.microsoft.com/office/drawing/2014/main" id="{8EF38FA6-EDBC-FD47-7D1C-CF1C96C3BE10}"/>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3DC90F2C-5118-784E-9B5A-AEE739A30CFE}"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26628" name="Espace réservé du numéro de diapositive 4">
            <a:extLst>
              <a:ext uri="{FF2B5EF4-FFF2-40B4-BE49-F238E27FC236}">
                <a16:creationId xmlns:a16="http://schemas.microsoft.com/office/drawing/2014/main" id="{2C11DC42-50D6-7B24-2C4F-A39504867E6F}"/>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F5207921-AF41-D044-B83A-09B641FD95E9}" type="slidenum">
              <a:rPr lang="fr-FR" altLang="fr-FR" sz="1400">
                <a:solidFill>
                  <a:srgbClr val="FFFFFF"/>
                </a:solidFill>
                <a:latin typeface="Arial" panose="020B0604020202020204" pitchFamily="34" charset="0"/>
              </a:rPr>
              <a:pPr eaLnBrk="1" hangingPunct="1">
                <a:spcBef>
                  <a:spcPct val="0"/>
                </a:spcBef>
                <a:buClrTx/>
                <a:buSzTx/>
                <a:buFontTx/>
                <a:buNone/>
              </a:pPr>
              <a:t>11</a:t>
            </a:fld>
            <a:endParaRPr lang="fr-FR" altLang="fr-FR" sz="1400">
              <a:solidFill>
                <a:srgbClr val="FFFFFF"/>
              </a:solidFill>
              <a:latin typeface="Arial" panose="020B0604020202020204" pitchFamily="34" charset="0"/>
            </a:endParaRPr>
          </a:p>
        </p:txBody>
      </p:sp>
      <p:pic>
        <p:nvPicPr>
          <p:cNvPr id="26630" name="Picture 3" descr="edgeworth">
            <a:extLst>
              <a:ext uri="{FF2B5EF4-FFF2-40B4-BE49-F238E27FC236}">
                <a16:creationId xmlns:a16="http://schemas.microsoft.com/office/drawing/2014/main" id="{68290D61-E75E-EE23-2CC6-22FFE6E4D6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533400"/>
            <a:ext cx="1841500" cy="229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4" descr="inc3">
            <a:extLst>
              <a:ext uri="{FF2B5EF4-FFF2-40B4-BE49-F238E27FC236}">
                <a16:creationId xmlns:a16="http://schemas.microsoft.com/office/drawing/2014/main" id="{B544D234-DC6A-EA07-2472-446DD2E84B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981200"/>
            <a:ext cx="5486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9699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7138" name="Rectangle 2">
            <a:extLst>
              <a:ext uri="{FF2B5EF4-FFF2-40B4-BE49-F238E27FC236}">
                <a16:creationId xmlns:a16="http://schemas.microsoft.com/office/drawing/2014/main" id="{B06B4DDA-C9A6-AF5B-C464-9F7FF6DEB3DD}"/>
              </a:ext>
            </a:extLst>
          </p:cNvPr>
          <p:cNvSpPr>
            <a:spLocks noGrp="1" noChangeArrowheads="1"/>
          </p:cNvSpPr>
          <p:nvPr>
            <p:ph type="title"/>
          </p:nvPr>
        </p:nvSpPr>
        <p:spPr/>
        <p:txBody>
          <a:bodyPr>
            <a:normAutofit fontScale="90000"/>
          </a:bodyPr>
          <a:lstStyle/>
          <a:p>
            <a:pPr eaLnBrk="1" fontAlgn="auto" hangingPunct="1">
              <a:spcAft>
                <a:spcPts val="0"/>
              </a:spcAft>
              <a:defRPr/>
            </a:pPr>
            <a:br>
              <a:rPr lang="fr-FR" dirty="0"/>
            </a:br>
            <a:br>
              <a:rPr lang="fr-FR" dirty="0"/>
            </a:br>
            <a:r>
              <a:rPr lang="fr-FR" dirty="0"/>
              <a:t>4.2 Contrats et asymétries d’information</a:t>
            </a:r>
          </a:p>
        </p:txBody>
      </p:sp>
      <p:sp>
        <p:nvSpPr>
          <p:cNvPr id="32771" name="Rectangle 3">
            <a:extLst>
              <a:ext uri="{FF2B5EF4-FFF2-40B4-BE49-F238E27FC236}">
                <a16:creationId xmlns:a16="http://schemas.microsoft.com/office/drawing/2014/main" id="{498EB15C-0F3A-F806-009A-3F2AB0BDB785}"/>
              </a:ext>
            </a:extLst>
          </p:cNvPr>
          <p:cNvSpPr>
            <a:spLocks noGrp="1" noChangeArrowheads="1"/>
          </p:cNvSpPr>
          <p:nvPr>
            <p:ph sz="quarter" idx="1"/>
          </p:nvPr>
        </p:nvSpPr>
        <p:spPr>
          <a:xfrm>
            <a:off x="457200" y="1600200"/>
            <a:ext cx="7467600" cy="4873625"/>
          </a:xfrm>
        </p:spPr>
        <p:txBody>
          <a:bodyPr/>
          <a:lstStyle/>
          <a:p>
            <a:pPr eaLnBrk="1" hangingPunct="1">
              <a:lnSpc>
                <a:spcPct val="80000"/>
              </a:lnSpc>
            </a:pPr>
            <a:r>
              <a:rPr lang="fr-FR" altLang="fr-FR" sz="1800" dirty="0"/>
              <a:t>Contrat complet</a:t>
            </a:r>
          </a:p>
          <a:p>
            <a:pPr lvl="1" eaLnBrk="1" hangingPunct="1">
              <a:lnSpc>
                <a:spcPct val="80000"/>
              </a:lnSpc>
            </a:pPr>
            <a:r>
              <a:rPr lang="fr-FR" altLang="fr-FR" sz="1700" dirty="0"/>
              <a:t>Définit de manière précise ce que doit faire chaque partie en toute circonstance et définit le mode de distribution des coûts et bénéfices réalisés dans toutes les éventualités (y compris en cas de non-respect des termes du contrat</a:t>
            </a:r>
          </a:p>
          <a:p>
            <a:pPr lvl="2" eaLnBrk="1" hangingPunct="1">
              <a:lnSpc>
                <a:spcPct val="80000"/>
              </a:lnSpc>
            </a:pPr>
            <a:r>
              <a:rPr lang="fr-FR" altLang="fr-FR" sz="1600" dirty="0"/>
              <a:t>Optimal pour chaque partie de se conformer aux termes du contrat</a:t>
            </a:r>
          </a:p>
          <a:p>
            <a:pPr lvl="1" eaLnBrk="1" hangingPunct="1">
              <a:lnSpc>
                <a:spcPct val="80000"/>
              </a:lnSpc>
            </a:pPr>
            <a:r>
              <a:rPr lang="fr-FR" altLang="fr-FR" sz="1700" dirty="0"/>
              <a:t>Les exigences des contrats complets</a:t>
            </a:r>
          </a:p>
          <a:p>
            <a:pPr lvl="2" eaLnBrk="1" hangingPunct="1">
              <a:lnSpc>
                <a:spcPct val="80000"/>
              </a:lnSpc>
            </a:pPr>
            <a:r>
              <a:rPr lang="fr-FR" altLang="fr-FR" sz="1600" dirty="0"/>
              <a:t>Prévision parfaite </a:t>
            </a:r>
          </a:p>
          <a:p>
            <a:pPr lvl="2" eaLnBrk="1" hangingPunct="1">
              <a:lnSpc>
                <a:spcPct val="80000"/>
              </a:lnSpc>
            </a:pPr>
            <a:r>
              <a:rPr lang="fr-FR" altLang="fr-FR" sz="1600" dirty="0"/>
              <a:t>Conformité aux termes du contrat, renégociation?</a:t>
            </a:r>
          </a:p>
          <a:p>
            <a:pPr lvl="1" eaLnBrk="1" hangingPunct="1">
              <a:lnSpc>
                <a:spcPct val="80000"/>
              </a:lnSpc>
            </a:pPr>
            <a:r>
              <a:rPr lang="fr-FR" altLang="fr-FR" sz="1700" dirty="0"/>
              <a:t>Les limites</a:t>
            </a:r>
          </a:p>
          <a:p>
            <a:pPr lvl="2" eaLnBrk="1" hangingPunct="1">
              <a:lnSpc>
                <a:spcPct val="80000"/>
              </a:lnSpc>
            </a:pPr>
            <a:r>
              <a:rPr lang="fr-FR" altLang="fr-FR" sz="1600" dirty="0"/>
              <a:t>Rationalité limitée</a:t>
            </a:r>
          </a:p>
          <a:p>
            <a:pPr lvl="2" eaLnBrk="1" hangingPunct="1">
              <a:lnSpc>
                <a:spcPct val="80000"/>
              </a:lnSpc>
            </a:pPr>
            <a:r>
              <a:rPr lang="fr-FR" altLang="fr-FR" sz="1600" dirty="0"/>
              <a:t>Comportements opportunistes</a:t>
            </a:r>
          </a:p>
          <a:p>
            <a:pPr lvl="2" eaLnBrk="1" hangingPunct="1">
              <a:lnSpc>
                <a:spcPct val="80000"/>
              </a:lnSpc>
            </a:pPr>
            <a:r>
              <a:rPr lang="fr-FR" altLang="fr-FR" sz="1600" dirty="0"/>
              <a:t>Engagement imparfait</a:t>
            </a:r>
          </a:p>
          <a:p>
            <a:pPr lvl="2" eaLnBrk="1" hangingPunct="1">
              <a:lnSpc>
                <a:spcPct val="80000"/>
              </a:lnSpc>
            </a:pPr>
            <a:r>
              <a:rPr lang="fr-FR" altLang="fr-FR" sz="1600" dirty="0"/>
              <a:t>Asymétries d’informations</a:t>
            </a:r>
          </a:p>
          <a:p>
            <a:pPr lvl="2" eaLnBrk="1" hangingPunct="1">
              <a:lnSpc>
                <a:spcPct val="80000"/>
              </a:lnSpc>
            </a:pPr>
            <a:r>
              <a:rPr lang="fr-FR" altLang="fr-FR" sz="1600" dirty="0"/>
              <a:t>Sélection adverse</a:t>
            </a:r>
          </a:p>
          <a:p>
            <a:pPr lvl="2" eaLnBrk="1" hangingPunct="1">
              <a:lnSpc>
                <a:spcPct val="80000"/>
              </a:lnSpc>
            </a:pPr>
            <a:r>
              <a:rPr lang="fr-FR" altLang="fr-FR" sz="1600" dirty="0"/>
              <a:t>Aléa moral</a:t>
            </a:r>
          </a:p>
          <a:p>
            <a:pPr lvl="2" eaLnBrk="1" hangingPunct="1">
              <a:lnSpc>
                <a:spcPct val="80000"/>
              </a:lnSpc>
              <a:buFont typeface="Wingdings" pitchFamily="2" charset="2"/>
              <a:buNone/>
            </a:pPr>
            <a:endParaRPr lang="fr-FR" altLang="fr-FR" sz="1600" dirty="0"/>
          </a:p>
        </p:txBody>
      </p:sp>
      <p:sp>
        <p:nvSpPr>
          <p:cNvPr id="32772" name="Espace réservé de la date 3">
            <a:extLst>
              <a:ext uri="{FF2B5EF4-FFF2-40B4-BE49-F238E27FC236}">
                <a16:creationId xmlns:a16="http://schemas.microsoft.com/office/drawing/2014/main" id="{10FF91BB-C31B-3589-0570-46AC8DE81EB6}"/>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2EC31A68-8B8D-354C-BC89-CEB374A59A06}"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32773" name="Espace réservé du numéro de diapositive 5">
            <a:extLst>
              <a:ext uri="{FF2B5EF4-FFF2-40B4-BE49-F238E27FC236}">
                <a16:creationId xmlns:a16="http://schemas.microsoft.com/office/drawing/2014/main" id="{93635963-321D-9073-AFB4-3FF5D0BC227C}"/>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08DA9EE0-6FAA-E44C-8F57-496555A3CB01}" type="slidenum">
              <a:rPr lang="fr-FR" altLang="fr-FR" sz="1400">
                <a:solidFill>
                  <a:srgbClr val="FFFFFF"/>
                </a:solidFill>
                <a:latin typeface="Arial" panose="020B0604020202020204" pitchFamily="34" charset="0"/>
              </a:rPr>
              <a:pPr eaLnBrk="1" hangingPunct="1">
                <a:spcBef>
                  <a:spcPct val="0"/>
                </a:spcBef>
                <a:buClrTx/>
                <a:buSzTx/>
                <a:buFontTx/>
                <a:buNone/>
              </a:pPr>
              <a:t>12</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4071943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4D662D17-62D1-2DCF-5D0C-CF7BDA67D518}"/>
              </a:ext>
            </a:extLst>
          </p:cNvPr>
          <p:cNvSpPr>
            <a:spLocks noGrp="1" noChangeArrowheads="1"/>
          </p:cNvSpPr>
          <p:nvPr>
            <p:ph type="title"/>
          </p:nvPr>
        </p:nvSpPr>
        <p:spPr/>
        <p:txBody>
          <a:bodyPr>
            <a:normAutofit fontScale="90000"/>
          </a:bodyPr>
          <a:lstStyle/>
          <a:p>
            <a:pPr eaLnBrk="1" fontAlgn="auto" hangingPunct="1">
              <a:spcAft>
                <a:spcPts val="0"/>
              </a:spcAft>
              <a:defRPr/>
            </a:pPr>
            <a:r>
              <a:rPr lang="fr-FR"/>
              <a:t>Un élément essentiel:la rationalité limitée</a:t>
            </a:r>
          </a:p>
        </p:txBody>
      </p:sp>
      <p:sp>
        <p:nvSpPr>
          <p:cNvPr id="39939" name="Rectangle 3">
            <a:extLst>
              <a:ext uri="{FF2B5EF4-FFF2-40B4-BE49-F238E27FC236}">
                <a16:creationId xmlns:a16="http://schemas.microsoft.com/office/drawing/2014/main" id="{77803674-0F50-7C63-F4BE-6B9C25F8FAD0}"/>
              </a:ext>
            </a:extLst>
          </p:cNvPr>
          <p:cNvSpPr>
            <a:spLocks noGrp="1" noChangeArrowheads="1"/>
          </p:cNvSpPr>
          <p:nvPr>
            <p:ph sz="quarter" idx="1"/>
          </p:nvPr>
        </p:nvSpPr>
        <p:spPr>
          <a:xfrm>
            <a:off x="457200" y="1600200"/>
            <a:ext cx="7467600" cy="4873625"/>
          </a:xfrm>
        </p:spPr>
        <p:txBody>
          <a:bodyPr/>
          <a:lstStyle/>
          <a:p>
            <a:pPr eaLnBrk="1" hangingPunct="1">
              <a:lnSpc>
                <a:spcPct val="90000"/>
              </a:lnSpc>
            </a:pPr>
            <a:r>
              <a:rPr lang="fr-FR" altLang="fr-FR"/>
              <a:t>La rationalité limitée est liée à l’information:</a:t>
            </a:r>
          </a:p>
          <a:p>
            <a:pPr lvl="1" eaLnBrk="1" hangingPunct="1">
              <a:lnSpc>
                <a:spcPct val="90000"/>
              </a:lnSpc>
            </a:pPr>
            <a:r>
              <a:rPr lang="fr-FR" altLang="fr-FR" sz="2200"/>
              <a:t>Imperfection de l’information</a:t>
            </a:r>
          </a:p>
          <a:p>
            <a:pPr lvl="1" eaLnBrk="1" hangingPunct="1">
              <a:lnSpc>
                <a:spcPct val="90000"/>
              </a:lnSpc>
            </a:pPr>
            <a:r>
              <a:rPr lang="fr-FR" altLang="fr-FR" sz="2200"/>
              <a:t>Asymétrie de l’information</a:t>
            </a:r>
          </a:p>
          <a:p>
            <a:pPr lvl="2" eaLnBrk="1" hangingPunct="1">
              <a:lnSpc>
                <a:spcPct val="90000"/>
              </a:lnSpc>
            </a:pPr>
            <a:r>
              <a:rPr lang="fr-FR" altLang="fr-FR" sz="2100"/>
              <a:t>Opportunisme</a:t>
            </a:r>
          </a:p>
          <a:p>
            <a:pPr lvl="1" eaLnBrk="1" hangingPunct="1">
              <a:lnSpc>
                <a:spcPct val="90000"/>
              </a:lnSpc>
            </a:pPr>
            <a:r>
              <a:rPr lang="fr-FR" altLang="fr-FR" sz="2200"/>
              <a:t>Rationalité substantive</a:t>
            </a:r>
          </a:p>
          <a:p>
            <a:pPr eaLnBrk="1" hangingPunct="1">
              <a:lnSpc>
                <a:spcPct val="90000"/>
              </a:lnSpc>
            </a:pPr>
            <a:r>
              <a:rPr lang="fr-FR" altLang="fr-FR"/>
              <a:t>La rationalité limitée est lié aux capacités cognitives des individus</a:t>
            </a:r>
          </a:p>
          <a:p>
            <a:pPr lvl="1" eaLnBrk="1" hangingPunct="1">
              <a:lnSpc>
                <a:spcPct val="90000"/>
              </a:lnSpc>
            </a:pPr>
            <a:r>
              <a:rPr lang="fr-FR" altLang="fr-FR" sz="2200"/>
              <a:t>Même les individus les plus brillants ont une rationalité limitée (H.Simon)</a:t>
            </a:r>
          </a:p>
          <a:p>
            <a:pPr lvl="1" eaLnBrk="1" hangingPunct="1">
              <a:lnSpc>
                <a:spcPct val="90000"/>
              </a:lnSpc>
            </a:pPr>
            <a:r>
              <a:rPr lang="fr-FR" altLang="fr-FR" sz="2200"/>
              <a:t>Rationalité procédurale et satisficing</a:t>
            </a:r>
          </a:p>
        </p:txBody>
      </p:sp>
      <p:sp>
        <p:nvSpPr>
          <p:cNvPr id="33796" name="Espace réservé de la date 3">
            <a:extLst>
              <a:ext uri="{FF2B5EF4-FFF2-40B4-BE49-F238E27FC236}">
                <a16:creationId xmlns:a16="http://schemas.microsoft.com/office/drawing/2014/main" id="{25FCA429-0D02-C34D-27DA-0E0C5B1CF610}"/>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4B917E70-10C8-DA42-9432-334068EDF513}"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33797" name="Espace réservé du numéro de diapositive 5">
            <a:extLst>
              <a:ext uri="{FF2B5EF4-FFF2-40B4-BE49-F238E27FC236}">
                <a16:creationId xmlns:a16="http://schemas.microsoft.com/office/drawing/2014/main" id="{D2FEAE8B-A4AE-DBE8-6BC2-EEDB74C99331}"/>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65479ACD-E73E-2545-9755-0E85C54D75C1}" type="slidenum">
              <a:rPr lang="fr-FR" altLang="fr-FR" sz="1400">
                <a:solidFill>
                  <a:srgbClr val="FFFFFF"/>
                </a:solidFill>
                <a:latin typeface="Arial" panose="020B0604020202020204" pitchFamily="34" charset="0"/>
              </a:rPr>
              <a:pPr eaLnBrk="1" hangingPunct="1">
                <a:spcBef>
                  <a:spcPct val="0"/>
                </a:spcBef>
                <a:buClrTx/>
                <a:buSzTx/>
                <a:buFontTx/>
                <a:buNone/>
              </a:pPr>
              <a:t>13</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3194747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additive="base">
                                        <p:cTn id="7" dur="500" fill="hold"/>
                                        <p:tgtEl>
                                          <p:spTgt spid="39938"/>
                                        </p:tgtEl>
                                        <p:attrNameLst>
                                          <p:attrName>ppt_x</p:attrName>
                                        </p:attrNameLst>
                                      </p:cBhvr>
                                      <p:tavLst>
                                        <p:tav tm="0">
                                          <p:val>
                                            <p:strVal val="0-#ppt_w/2"/>
                                          </p:val>
                                        </p:tav>
                                        <p:tav tm="100000">
                                          <p:val>
                                            <p:strVal val="#ppt_x"/>
                                          </p:val>
                                        </p:tav>
                                      </p:tavLst>
                                    </p:anim>
                                    <p:anim calcmode="lin" valueType="num">
                                      <p:cBhvr additive="base">
                                        <p:cTn id="8" dur="500" fill="hold"/>
                                        <p:tgtEl>
                                          <p:spTgt spid="3993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39939">
                                            <p:txEl>
                                              <p:pRg st="0" end="0"/>
                                            </p:txEl>
                                          </p:spTgt>
                                        </p:tgtEl>
                                        <p:attrNameLst>
                                          <p:attrName>style.visibility</p:attrName>
                                        </p:attrNameLst>
                                      </p:cBhvr>
                                      <p:to>
                                        <p:strVal val="visible"/>
                                      </p:to>
                                    </p:set>
                                    <p:anim calcmode="lin" valueType="num">
                                      <p:cBhvr>
                                        <p:cTn id="13" dur="1000" fill="hold"/>
                                        <p:tgtEl>
                                          <p:spTgt spid="39939">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9939">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993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9939">
                                            <p:txEl>
                                              <p:pRg st="0" end="0"/>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39939">
                                            <p:txEl>
                                              <p:pRg st="1" end="1"/>
                                            </p:txEl>
                                          </p:spTgt>
                                        </p:tgtEl>
                                        <p:attrNameLst>
                                          <p:attrName>style.visibility</p:attrName>
                                        </p:attrNameLst>
                                      </p:cBhvr>
                                      <p:to>
                                        <p:strVal val="visible"/>
                                      </p:to>
                                    </p:set>
                                    <p:anim calcmode="lin" valueType="num">
                                      <p:cBhvr>
                                        <p:cTn id="19" dur="1000" fill="hold"/>
                                        <p:tgtEl>
                                          <p:spTgt spid="39939">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9939">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3993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39939">
                                            <p:txEl>
                                              <p:pRg st="1" end="1"/>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0" nodeType="withEffect">
                                  <p:stCondLst>
                                    <p:cond delay="0"/>
                                  </p:stCondLst>
                                  <p:childTnLst>
                                    <p:set>
                                      <p:cBhvr>
                                        <p:cTn id="24" dur="1" fill="hold">
                                          <p:stCondLst>
                                            <p:cond delay="0"/>
                                          </p:stCondLst>
                                        </p:cTn>
                                        <p:tgtEl>
                                          <p:spTgt spid="39939">
                                            <p:txEl>
                                              <p:pRg st="2" end="2"/>
                                            </p:txEl>
                                          </p:spTgt>
                                        </p:tgtEl>
                                        <p:attrNameLst>
                                          <p:attrName>style.visibility</p:attrName>
                                        </p:attrNameLst>
                                      </p:cBhvr>
                                      <p:to>
                                        <p:strVal val="visible"/>
                                      </p:to>
                                    </p:set>
                                    <p:anim calcmode="lin" valueType="num">
                                      <p:cBhvr>
                                        <p:cTn id="25" dur="1000" fill="hold"/>
                                        <p:tgtEl>
                                          <p:spTgt spid="39939">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39939">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3993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39939">
                                            <p:txEl>
                                              <p:pRg st="2" end="2"/>
                                            </p:txEl>
                                          </p:spTgt>
                                        </p:tgtEl>
                                        <p:attrNameLst>
                                          <p:attrName>ppt_y</p:attrName>
                                        </p:attrNameLst>
                                      </p:cBhvr>
                                      <p:tavLst>
                                        <p:tav tm="0" fmla="#ppt_y+(sin(-2*pi*(1-$))*-#ppt_x+cos(-2*pi*(1-$))*(1-#ppt_y))*(1-$)">
                                          <p:val>
                                            <p:fltVal val="0"/>
                                          </p:val>
                                        </p:tav>
                                        <p:tav tm="100000">
                                          <p:val>
                                            <p:fltVal val="1"/>
                                          </p:val>
                                        </p:tav>
                                      </p:tavLst>
                                    </p:anim>
                                  </p:childTnLst>
                                </p:cTn>
                              </p:par>
                              <p:par>
                                <p:cTn id="29" presetID="15" presetClass="entr" presetSubtype="0" fill="hold" grpId="0" nodeType="withEffect">
                                  <p:stCondLst>
                                    <p:cond delay="0"/>
                                  </p:stCondLst>
                                  <p:childTnLst>
                                    <p:set>
                                      <p:cBhvr>
                                        <p:cTn id="30" dur="1" fill="hold">
                                          <p:stCondLst>
                                            <p:cond delay="0"/>
                                          </p:stCondLst>
                                        </p:cTn>
                                        <p:tgtEl>
                                          <p:spTgt spid="39939">
                                            <p:txEl>
                                              <p:pRg st="3" end="3"/>
                                            </p:txEl>
                                          </p:spTgt>
                                        </p:tgtEl>
                                        <p:attrNameLst>
                                          <p:attrName>style.visibility</p:attrName>
                                        </p:attrNameLst>
                                      </p:cBhvr>
                                      <p:to>
                                        <p:strVal val="visible"/>
                                      </p:to>
                                    </p:set>
                                    <p:anim calcmode="lin" valueType="num">
                                      <p:cBhvr>
                                        <p:cTn id="31" dur="1000" fill="hold"/>
                                        <p:tgtEl>
                                          <p:spTgt spid="39939">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9939">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9939">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9939">
                                            <p:txEl>
                                              <p:pRg st="3" end="3"/>
                                            </p:txEl>
                                          </p:spTgt>
                                        </p:tgtEl>
                                        <p:attrNameLst>
                                          <p:attrName>ppt_y</p:attrName>
                                        </p:attrNameLst>
                                      </p:cBhvr>
                                      <p:tavLst>
                                        <p:tav tm="0" fmla="#ppt_y+(sin(-2*pi*(1-$))*-#ppt_x+cos(-2*pi*(1-$))*(1-#ppt_y))*(1-$)">
                                          <p:val>
                                            <p:fltVal val="0"/>
                                          </p:val>
                                        </p:tav>
                                        <p:tav tm="100000">
                                          <p:val>
                                            <p:fltVal val="1"/>
                                          </p:val>
                                        </p:tav>
                                      </p:tavLst>
                                    </p:anim>
                                  </p:childTnLst>
                                </p:cTn>
                              </p:par>
                              <p:par>
                                <p:cTn id="35" presetID="15" presetClass="entr" presetSubtype="0" fill="hold" grpId="0" nodeType="withEffect">
                                  <p:stCondLst>
                                    <p:cond delay="0"/>
                                  </p:stCondLst>
                                  <p:childTnLst>
                                    <p:set>
                                      <p:cBhvr>
                                        <p:cTn id="36" dur="1" fill="hold">
                                          <p:stCondLst>
                                            <p:cond delay="0"/>
                                          </p:stCondLst>
                                        </p:cTn>
                                        <p:tgtEl>
                                          <p:spTgt spid="39939">
                                            <p:txEl>
                                              <p:pRg st="4" end="4"/>
                                            </p:txEl>
                                          </p:spTgt>
                                        </p:tgtEl>
                                        <p:attrNameLst>
                                          <p:attrName>style.visibility</p:attrName>
                                        </p:attrNameLst>
                                      </p:cBhvr>
                                      <p:to>
                                        <p:strVal val="visible"/>
                                      </p:to>
                                    </p:set>
                                    <p:anim calcmode="lin" valueType="num">
                                      <p:cBhvr>
                                        <p:cTn id="37" dur="1000" fill="hold"/>
                                        <p:tgtEl>
                                          <p:spTgt spid="39939">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39939">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39939">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39939">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5" presetClass="entr" presetSubtype="0" fill="hold" grpId="0" nodeType="clickEffect">
                                  <p:stCondLst>
                                    <p:cond delay="0"/>
                                  </p:stCondLst>
                                  <p:childTnLst>
                                    <p:set>
                                      <p:cBhvr>
                                        <p:cTn id="44" dur="1" fill="hold">
                                          <p:stCondLst>
                                            <p:cond delay="0"/>
                                          </p:stCondLst>
                                        </p:cTn>
                                        <p:tgtEl>
                                          <p:spTgt spid="39939">
                                            <p:txEl>
                                              <p:pRg st="5" end="5"/>
                                            </p:txEl>
                                          </p:spTgt>
                                        </p:tgtEl>
                                        <p:attrNameLst>
                                          <p:attrName>style.visibility</p:attrName>
                                        </p:attrNameLst>
                                      </p:cBhvr>
                                      <p:to>
                                        <p:strVal val="visible"/>
                                      </p:to>
                                    </p:set>
                                    <p:anim calcmode="lin" valueType="num">
                                      <p:cBhvr>
                                        <p:cTn id="45" dur="1000" fill="hold"/>
                                        <p:tgtEl>
                                          <p:spTgt spid="39939">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39939">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39939">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39939">
                                            <p:txEl>
                                              <p:pRg st="5" end="5"/>
                                            </p:txEl>
                                          </p:spTgt>
                                        </p:tgtEl>
                                        <p:attrNameLst>
                                          <p:attrName>ppt_y</p:attrName>
                                        </p:attrNameLst>
                                      </p:cBhvr>
                                      <p:tavLst>
                                        <p:tav tm="0" fmla="#ppt_y+(sin(-2*pi*(1-$))*-#ppt_x+cos(-2*pi*(1-$))*(1-#ppt_y))*(1-$)">
                                          <p:val>
                                            <p:fltVal val="0"/>
                                          </p:val>
                                        </p:tav>
                                        <p:tav tm="100000">
                                          <p:val>
                                            <p:fltVal val="1"/>
                                          </p:val>
                                        </p:tav>
                                      </p:tavLst>
                                    </p:anim>
                                  </p:childTnLst>
                                </p:cTn>
                              </p:par>
                              <p:par>
                                <p:cTn id="49" presetID="15" presetClass="entr" presetSubtype="0" fill="hold" grpId="0" nodeType="withEffect">
                                  <p:stCondLst>
                                    <p:cond delay="0"/>
                                  </p:stCondLst>
                                  <p:childTnLst>
                                    <p:set>
                                      <p:cBhvr>
                                        <p:cTn id="50" dur="1" fill="hold">
                                          <p:stCondLst>
                                            <p:cond delay="0"/>
                                          </p:stCondLst>
                                        </p:cTn>
                                        <p:tgtEl>
                                          <p:spTgt spid="39939">
                                            <p:txEl>
                                              <p:pRg st="6" end="6"/>
                                            </p:txEl>
                                          </p:spTgt>
                                        </p:tgtEl>
                                        <p:attrNameLst>
                                          <p:attrName>style.visibility</p:attrName>
                                        </p:attrNameLst>
                                      </p:cBhvr>
                                      <p:to>
                                        <p:strVal val="visible"/>
                                      </p:to>
                                    </p:set>
                                    <p:anim calcmode="lin" valueType="num">
                                      <p:cBhvr>
                                        <p:cTn id="51" dur="1000" fill="hold"/>
                                        <p:tgtEl>
                                          <p:spTgt spid="39939">
                                            <p:txEl>
                                              <p:pRg st="6" end="6"/>
                                            </p:txEl>
                                          </p:spTgt>
                                        </p:tgtEl>
                                        <p:attrNameLst>
                                          <p:attrName>ppt_w</p:attrName>
                                        </p:attrNameLst>
                                      </p:cBhvr>
                                      <p:tavLst>
                                        <p:tav tm="0">
                                          <p:val>
                                            <p:fltVal val="0"/>
                                          </p:val>
                                        </p:tav>
                                        <p:tav tm="100000">
                                          <p:val>
                                            <p:strVal val="#ppt_w"/>
                                          </p:val>
                                        </p:tav>
                                      </p:tavLst>
                                    </p:anim>
                                    <p:anim calcmode="lin" valueType="num">
                                      <p:cBhvr>
                                        <p:cTn id="52" dur="1000" fill="hold"/>
                                        <p:tgtEl>
                                          <p:spTgt spid="39939">
                                            <p:txEl>
                                              <p:pRg st="6" end="6"/>
                                            </p:txEl>
                                          </p:spTgt>
                                        </p:tgtEl>
                                        <p:attrNameLst>
                                          <p:attrName>ppt_h</p:attrName>
                                        </p:attrNameLst>
                                      </p:cBhvr>
                                      <p:tavLst>
                                        <p:tav tm="0">
                                          <p:val>
                                            <p:fltVal val="0"/>
                                          </p:val>
                                        </p:tav>
                                        <p:tav tm="100000">
                                          <p:val>
                                            <p:strVal val="#ppt_h"/>
                                          </p:val>
                                        </p:tav>
                                      </p:tavLst>
                                    </p:anim>
                                    <p:anim calcmode="lin" valueType="num">
                                      <p:cBhvr>
                                        <p:cTn id="53" dur="1000" fill="hold"/>
                                        <p:tgtEl>
                                          <p:spTgt spid="39939">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39939">
                                            <p:txEl>
                                              <p:pRg st="6" end="6"/>
                                            </p:txEl>
                                          </p:spTgt>
                                        </p:tgtEl>
                                        <p:attrNameLst>
                                          <p:attrName>ppt_y</p:attrName>
                                        </p:attrNameLst>
                                      </p:cBhvr>
                                      <p:tavLst>
                                        <p:tav tm="0" fmla="#ppt_y+(sin(-2*pi*(1-$))*-#ppt_x+cos(-2*pi*(1-$))*(1-#ppt_y))*(1-$)">
                                          <p:val>
                                            <p:fltVal val="0"/>
                                          </p:val>
                                        </p:tav>
                                        <p:tav tm="100000">
                                          <p:val>
                                            <p:fltVal val="1"/>
                                          </p:val>
                                        </p:tav>
                                      </p:tavLst>
                                    </p:anim>
                                  </p:childTnLst>
                                </p:cTn>
                              </p:par>
                              <p:par>
                                <p:cTn id="55" presetID="15" presetClass="entr" presetSubtype="0" fill="hold" grpId="0" nodeType="withEffect">
                                  <p:stCondLst>
                                    <p:cond delay="0"/>
                                  </p:stCondLst>
                                  <p:childTnLst>
                                    <p:set>
                                      <p:cBhvr>
                                        <p:cTn id="56" dur="1" fill="hold">
                                          <p:stCondLst>
                                            <p:cond delay="0"/>
                                          </p:stCondLst>
                                        </p:cTn>
                                        <p:tgtEl>
                                          <p:spTgt spid="39939">
                                            <p:txEl>
                                              <p:pRg st="7" end="7"/>
                                            </p:txEl>
                                          </p:spTgt>
                                        </p:tgtEl>
                                        <p:attrNameLst>
                                          <p:attrName>style.visibility</p:attrName>
                                        </p:attrNameLst>
                                      </p:cBhvr>
                                      <p:to>
                                        <p:strVal val="visible"/>
                                      </p:to>
                                    </p:set>
                                    <p:anim calcmode="lin" valueType="num">
                                      <p:cBhvr>
                                        <p:cTn id="57" dur="1000" fill="hold"/>
                                        <p:tgtEl>
                                          <p:spTgt spid="39939">
                                            <p:txEl>
                                              <p:pRg st="7" end="7"/>
                                            </p:txEl>
                                          </p:spTgt>
                                        </p:tgtEl>
                                        <p:attrNameLst>
                                          <p:attrName>ppt_w</p:attrName>
                                        </p:attrNameLst>
                                      </p:cBhvr>
                                      <p:tavLst>
                                        <p:tav tm="0">
                                          <p:val>
                                            <p:fltVal val="0"/>
                                          </p:val>
                                        </p:tav>
                                        <p:tav tm="100000">
                                          <p:val>
                                            <p:strVal val="#ppt_w"/>
                                          </p:val>
                                        </p:tav>
                                      </p:tavLst>
                                    </p:anim>
                                    <p:anim calcmode="lin" valueType="num">
                                      <p:cBhvr>
                                        <p:cTn id="58" dur="1000" fill="hold"/>
                                        <p:tgtEl>
                                          <p:spTgt spid="39939">
                                            <p:txEl>
                                              <p:pRg st="7" end="7"/>
                                            </p:txEl>
                                          </p:spTgt>
                                        </p:tgtEl>
                                        <p:attrNameLst>
                                          <p:attrName>ppt_h</p:attrName>
                                        </p:attrNameLst>
                                      </p:cBhvr>
                                      <p:tavLst>
                                        <p:tav tm="0">
                                          <p:val>
                                            <p:fltVal val="0"/>
                                          </p:val>
                                        </p:tav>
                                        <p:tav tm="100000">
                                          <p:val>
                                            <p:strVal val="#ppt_h"/>
                                          </p:val>
                                        </p:tav>
                                      </p:tavLst>
                                    </p:anim>
                                    <p:anim calcmode="lin" valueType="num">
                                      <p:cBhvr>
                                        <p:cTn id="59" dur="1000" fill="hold"/>
                                        <p:tgtEl>
                                          <p:spTgt spid="39939">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60" dur="1000" fill="hold"/>
                                        <p:tgtEl>
                                          <p:spTgt spid="39939">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utoUpdateAnimBg="0"/>
      <p:bldP spid="3993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62" name="Rectangle 2">
            <a:extLst>
              <a:ext uri="{FF2B5EF4-FFF2-40B4-BE49-F238E27FC236}">
                <a16:creationId xmlns:a16="http://schemas.microsoft.com/office/drawing/2014/main" id="{5522D09E-3F59-4A86-908B-E12EAF0898CC}"/>
              </a:ext>
            </a:extLst>
          </p:cNvPr>
          <p:cNvSpPr>
            <a:spLocks noGrp="1" noChangeArrowheads="1"/>
          </p:cNvSpPr>
          <p:nvPr>
            <p:ph type="title"/>
          </p:nvPr>
        </p:nvSpPr>
        <p:spPr/>
        <p:txBody>
          <a:bodyPr>
            <a:normAutofit fontScale="90000"/>
          </a:bodyPr>
          <a:lstStyle/>
          <a:p>
            <a:pPr eaLnBrk="1" fontAlgn="auto" hangingPunct="1">
              <a:spcAft>
                <a:spcPts val="0"/>
              </a:spcAft>
              <a:defRPr/>
            </a:pPr>
            <a:r>
              <a:rPr lang="fr-FR" sz="3800"/>
              <a:t>Rationalité limitée et contrats incomplets </a:t>
            </a:r>
          </a:p>
        </p:txBody>
      </p:sp>
      <p:sp>
        <p:nvSpPr>
          <p:cNvPr id="34819" name="Rectangle 3">
            <a:extLst>
              <a:ext uri="{FF2B5EF4-FFF2-40B4-BE49-F238E27FC236}">
                <a16:creationId xmlns:a16="http://schemas.microsoft.com/office/drawing/2014/main" id="{52D23A73-30BF-F902-8ADD-D8437D93A63D}"/>
              </a:ext>
            </a:extLst>
          </p:cNvPr>
          <p:cNvSpPr>
            <a:spLocks noGrp="1" noChangeArrowheads="1"/>
          </p:cNvSpPr>
          <p:nvPr>
            <p:ph sz="quarter" idx="1"/>
          </p:nvPr>
        </p:nvSpPr>
        <p:spPr>
          <a:xfrm>
            <a:off x="457200" y="1600200"/>
            <a:ext cx="7467600" cy="4873625"/>
          </a:xfrm>
        </p:spPr>
        <p:txBody>
          <a:bodyPr/>
          <a:lstStyle/>
          <a:p>
            <a:pPr eaLnBrk="1" hangingPunct="1">
              <a:lnSpc>
                <a:spcPct val="80000"/>
              </a:lnSpc>
            </a:pPr>
            <a:r>
              <a:rPr lang="fr-FR" altLang="fr-FR" sz="1800"/>
              <a:t>Rationalité et rédaction des contrats</a:t>
            </a:r>
          </a:p>
          <a:p>
            <a:pPr lvl="1" eaLnBrk="1" hangingPunct="1">
              <a:lnSpc>
                <a:spcPct val="80000"/>
              </a:lnSpc>
            </a:pPr>
            <a:r>
              <a:rPr lang="fr-FR" altLang="fr-FR" sz="1700"/>
              <a:t>Circonstances imprévisibles et incertitude radicale</a:t>
            </a:r>
          </a:p>
          <a:p>
            <a:pPr lvl="1" eaLnBrk="1" hangingPunct="1">
              <a:lnSpc>
                <a:spcPct val="80000"/>
              </a:lnSpc>
            </a:pPr>
            <a:r>
              <a:rPr lang="fr-FR" altLang="fr-FR" sz="1700"/>
              <a:t>Le coût de prévision en matière de contrats</a:t>
            </a:r>
          </a:p>
          <a:p>
            <a:pPr lvl="1" eaLnBrk="1" hangingPunct="1">
              <a:lnSpc>
                <a:spcPct val="80000"/>
              </a:lnSpc>
            </a:pPr>
            <a:r>
              <a:rPr lang="fr-FR" altLang="fr-FR" sz="1700"/>
              <a:t>L’imprécision du langage et l’interprétation des règles</a:t>
            </a:r>
          </a:p>
          <a:p>
            <a:pPr eaLnBrk="1" hangingPunct="1">
              <a:lnSpc>
                <a:spcPct val="80000"/>
              </a:lnSpc>
            </a:pPr>
            <a:r>
              <a:rPr lang="fr-FR" altLang="fr-FR" sz="1800"/>
              <a:t>Les réponses contractuelles à la rationalité limitée</a:t>
            </a:r>
          </a:p>
          <a:p>
            <a:pPr lvl="1" eaLnBrk="1" hangingPunct="1">
              <a:lnSpc>
                <a:spcPct val="80000"/>
              </a:lnSpc>
            </a:pPr>
            <a:r>
              <a:rPr lang="fr-FR" altLang="fr-FR" sz="1700"/>
              <a:t>Les contrats de marché spot </a:t>
            </a:r>
          </a:p>
          <a:p>
            <a:pPr lvl="2" eaLnBrk="1" hangingPunct="1">
              <a:lnSpc>
                <a:spcPct val="80000"/>
              </a:lnSpc>
            </a:pPr>
            <a:r>
              <a:rPr lang="fr-FR" altLang="fr-FR" sz="1600"/>
              <a:t>Les individus rédigent les contrats en sachant qu’ils ne couvrent pas toutes les éventualités . Les contrats sont non amendables dont les clauses sont très générales. Cette pratique est efficace sur des transactions simples , fréquentes et conclues rapidement.</a:t>
            </a:r>
          </a:p>
          <a:p>
            <a:pPr lvl="1" eaLnBrk="1" hangingPunct="1">
              <a:lnSpc>
                <a:spcPct val="80000"/>
              </a:lnSpc>
            </a:pPr>
            <a:r>
              <a:rPr lang="fr-FR" altLang="fr-FR" sz="1700"/>
              <a:t>Les contrats relationnels</a:t>
            </a:r>
          </a:p>
          <a:p>
            <a:pPr lvl="2" eaLnBrk="1" hangingPunct="1">
              <a:lnSpc>
                <a:spcPct val="80000"/>
              </a:lnSpc>
            </a:pPr>
            <a:r>
              <a:rPr lang="fr-FR" altLang="fr-FR" sz="1600"/>
              <a:t>L’objectif est de définir les relations entre les parties (objectifs à atteindre, critères de décision en cas d’évènement imprévu, droits d’agir et limites des actions, mécanismes de traitement des désaccords.</a:t>
            </a:r>
          </a:p>
          <a:p>
            <a:pPr lvl="1" eaLnBrk="1" hangingPunct="1">
              <a:lnSpc>
                <a:spcPct val="80000"/>
              </a:lnSpc>
            </a:pPr>
            <a:r>
              <a:rPr lang="fr-FR" altLang="fr-FR" sz="1700"/>
              <a:t>Les contrats implicites: la poignée de main invisible</a:t>
            </a:r>
          </a:p>
        </p:txBody>
      </p:sp>
      <p:sp>
        <p:nvSpPr>
          <p:cNvPr id="34820" name="Espace réservé de la date 3">
            <a:extLst>
              <a:ext uri="{FF2B5EF4-FFF2-40B4-BE49-F238E27FC236}">
                <a16:creationId xmlns:a16="http://schemas.microsoft.com/office/drawing/2014/main" id="{87EDE8B0-221B-CE69-CB91-45BDFA39E838}"/>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7AF7A5E7-BC01-ED4F-B114-B03BDB968E1E}"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34821" name="Espace réservé du numéro de diapositive 5">
            <a:extLst>
              <a:ext uri="{FF2B5EF4-FFF2-40B4-BE49-F238E27FC236}">
                <a16:creationId xmlns:a16="http://schemas.microsoft.com/office/drawing/2014/main" id="{9BCC0923-7A07-E6BB-212E-E21E600997DB}"/>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FDCA0CE9-786A-1942-A794-CAC56155910D}" type="slidenum">
              <a:rPr lang="fr-FR" altLang="fr-FR" sz="1400">
                <a:solidFill>
                  <a:srgbClr val="FFFFFF"/>
                </a:solidFill>
                <a:latin typeface="Arial" panose="020B0604020202020204" pitchFamily="34" charset="0"/>
              </a:rPr>
              <a:pPr eaLnBrk="1" hangingPunct="1">
                <a:spcBef>
                  <a:spcPct val="0"/>
                </a:spcBef>
                <a:buClrTx/>
                <a:buSzTx/>
                <a:buFontTx/>
                <a:buNone/>
              </a:pPr>
              <a:t>14</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1244439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9186" name="Rectangle 2">
            <a:extLst>
              <a:ext uri="{FF2B5EF4-FFF2-40B4-BE49-F238E27FC236}">
                <a16:creationId xmlns:a16="http://schemas.microsoft.com/office/drawing/2014/main" id="{470FBFEA-F96F-2241-3789-FE93164C5FBF}"/>
              </a:ext>
            </a:extLst>
          </p:cNvPr>
          <p:cNvSpPr>
            <a:spLocks noGrp="1" noChangeArrowheads="1"/>
          </p:cNvSpPr>
          <p:nvPr>
            <p:ph type="title"/>
          </p:nvPr>
        </p:nvSpPr>
        <p:spPr/>
        <p:txBody>
          <a:bodyPr>
            <a:normAutofit fontScale="90000"/>
          </a:bodyPr>
          <a:lstStyle/>
          <a:p>
            <a:pPr eaLnBrk="1" fontAlgn="auto" hangingPunct="1">
              <a:spcAft>
                <a:spcPts val="0"/>
              </a:spcAft>
              <a:defRPr/>
            </a:pPr>
            <a:r>
              <a:rPr lang="fr-FR" sz="3800"/>
              <a:t>Les effets de l’incomplétude des contrats</a:t>
            </a:r>
          </a:p>
        </p:txBody>
      </p:sp>
      <p:sp>
        <p:nvSpPr>
          <p:cNvPr id="35843" name="Rectangle 3">
            <a:extLst>
              <a:ext uri="{FF2B5EF4-FFF2-40B4-BE49-F238E27FC236}">
                <a16:creationId xmlns:a16="http://schemas.microsoft.com/office/drawing/2014/main" id="{A6A3AFDE-DF96-3BAC-06F3-9412F08C4C52}"/>
              </a:ext>
            </a:extLst>
          </p:cNvPr>
          <p:cNvSpPr>
            <a:spLocks noGrp="1" noChangeArrowheads="1"/>
          </p:cNvSpPr>
          <p:nvPr>
            <p:ph sz="quarter" idx="1"/>
          </p:nvPr>
        </p:nvSpPr>
        <p:spPr>
          <a:xfrm>
            <a:off x="457200" y="1600200"/>
            <a:ext cx="7467600" cy="4873625"/>
          </a:xfrm>
        </p:spPr>
        <p:txBody>
          <a:bodyPr/>
          <a:lstStyle/>
          <a:p>
            <a:pPr eaLnBrk="1" hangingPunct="1">
              <a:lnSpc>
                <a:spcPct val="80000"/>
              </a:lnSpc>
            </a:pPr>
            <a:r>
              <a:rPr lang="fr-FR" altLang="fr-FR" sz="2000"/>
              <a:t>Engagement imparfait</a:t>
            </a:r>
          </a:p>
          <a:p>
            <a:pPr lvl="1" eaLnBrk="1" hangingPunct="1">
              <a:lnSpc>
                <a:spcPct val="80000"/>
              </a:lnSpc>
            </a:pPr>
            <a:r>
              <a:rPr lang="fr-FR" altLang="fr-FR" sz="2000"/>
              <a:t>Un individu peut avoir intérêt à s’engager vis-à-vis des autres personnes car cela peut modifier la manière dont ces personnes anticipent les comportements et donc modifient leurs comportements</a:t>
            </a:r>
          </a:p>
          <a:p>
            <a:pPr lvl="2" eaLnBrk="1" hangingPunct="1">
              <a:lnSpc>
                <a:spcPct val="80000"/>
              </a:lnSpc>
            </a:pPr>
            <a:r>
              <a:rPr lang="fr-FR" altLang="fr-FR"/>
              <a:t>Guillaume le Conquérant</a:t>
            </a:r>
          </a:p>
          <a:p>
            <a:pPr lvl="2" eaLnBrk="1" hangingPunct="1">
              <a:lnSpc>
                <a:spcPct val="80000"/>
              </a:lnSpc>
            </a:pPr>
            <a:r>
              <a:rPr lang="fr-FR" altLang="fr-FR"/>
              <a:t>La crainte de l’opportunisme  peut conduire à l’engagement imparfait</a:t>
            </a:r>
          </a:p>
          <a:p>
            <a:pPr lvl="3" eaLnBrk="1" hangingPunct="1">
              <a:lnSpc>
                <a:spcPct val="80000"/>
              </a:lnSpc>
            </a:pPr>
            <a:r>
              <a:rPr lang="fr-FR" altLang="fr-FR" sz="1600"/>
              <a:t>Non respect des termes de la négociation</a:t>
            </a:r>
          </a:p>
          <a:p>
            <a:pPr lvl="3" eaLnBrk="1" hangingPunct="1">
              <a:lnSpc>
                <a:spcPct val="80000"/>
              </a:lnSpc>
            </a:pPr>
            <a:r>
              <a:rPr lang="fr-FR" altLang="fr-FR" sz="1600"/>
              <a:t>Abandon des actions entreprises</a:t>
            </a:r>
          </a:p>
          <a:p>
            <a:pPr eaLnBrk="1" hangingPunct="1">
              <a:lnSpc>
                <a:spcPct val="80000"/>
              </a:lnSpc>
            </a:pPr>
            <a:r>
              <a:rPr lang="fr-FR" altLang="fr-FR" sz="2000"/>
              <a:t>Renégociation ex-post</a:t>
            </a:r>
          </a:p>
          <a:p>
            <a:pPr lvl="1" eaLnBrk="1" hangingPunct="1">
              <a:lnSpc>
                <a:spcPct val="80000"/>
              </a:lnSpc>
            </a:pPr>
            <a:r>
              <a:rPr lang="fr-FR" altLang="fr-FR" sz="2000"/>
              <a:t>Ce qui était efficace à la signature du contrat ne l’est plus lorsque certaines informations se révèlent en cours de contrat</a:t>
            </a:r>
          </a:p>
          <a:p>
            <a:pPr lvl="1" eaLnBrk="1" hangingPunct="1">
              <a:lnSpc>
                <a:spcPct val="80000"/>
              </a:lnSpc>
            </a:pPr>
            <a:r>
              <a:rPr lang="fr-FR" altLang="fr-FR" sz="2000"/>
              <a:t>Une partie peut considérer ex post, que pour maximiser les bénéfices totaux , il ne convient pas de respecter les termes d’origine</a:t>
            </a:r>
          </a:p>
        </p:txBody>
      </p:sp>
      <p:sp>
        <p:nvSpPr>
          <p:cNvPr id="35844" name="Espace réservé de la date 3">
            <a:extLst>
              <a:ext uri="{FF2B5EF4-FFF2-40B4-BE49-F238E27FC236}">
                <a16:creationId xmlns:a16="http://schemas.microsoft.com/office/drawing/2014/main" id="{D9487B03-F22A-F6EE-8B5F-4EF5E1CD549E}"/>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445A9995-F362-B343-95AF-51CE672F4736}"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35845" name="Espace réservé du numéro de diapositive 5">
            <a:extLst>
              <a:ext uri="{FF2B5EF4-FFF2-40B4-BE49-F238E27FC236}">
                <a16:creationId xmlns:a16="http://schemas.microsoft.com/office/drawing/2014/main" id="{335AB421-F125-4811-BDD9-29A2809A2212}"/>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13548149-98DF-7842-BA23-46D25632F4C7}" type="slidenum">
              <a:rPr lang="fr-FR" altLang="fr-FR" sz="1400">
                <a:solidFill>
                  <a:srgbClr val="FFFFFF"/>
                </a:solidFill>
                <a:latin typeface="Arial" panose="020B0604020202020204" pitchFamily="34" charset="0"/>
              </a:rPr>
              <a:pPr eaLnBrk="1" hangingPunct="1">
                <a:spcBef>
                  <a:spcPct val="0"/>
                </a:spcBef>
                <a:buClrTx/>
                <a:buSzTx/>
                <a:buFontTx/>
                <a:buNone/>
              </a:pPr>
              <a:t>15</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1583242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0210" name="Rectangle 2">
            <a:extLst>
              <a:ext uri="{FF2B5EF4-FFF2-40B4-BE49-F238E27FC236}">
                <a16:creationId xmlns:a16="http://schemas.microsoft.com/office/drawing/2014/main" id="{1B301FA0-4740-CCF4-26BF-12A68D6B40ED}"/>
              </a:ext>
            </a:extLst>
          </p:cNvPr>
          <p:cNvSpPr>
            <a:spLocks noGrp="1" noChangeArrowheads="1"/>
          </p:cNvSpPr>
          <p:nvPr>
            <p:ph type="title"/>
          </p:nvPr>
        </p:nvSpPr>
        <p:spPr/>
        <p:txBody>
          <a:bodyPr>
            <a:normAutofit/>
          </a:bodyPr>
          <a:lstStyle/>
          <a:p>
            <a:pPr eaLnBrk="1" fontAlgn="auto" hangingPunct="1">
              <a:spcAft>
                <a:spcPts val="0"/>
              </a:spcAft>
              <a:defRPr/>
            </a:pPr>
            <a:r>
              <a:rPr lang="fr-FR" sz="3800"/>
              <a:t>Investissements et actifs spécifiques</a:t>
            </a:r>
          </a:p>
        </p:txBody>
      </p:sp>
      <p:sp>
        <p:nvSpPr>
          <p:cNvPr id="36867" name="Rectangle 3">
            <a:extLst>
              <a:ext uri="{FF2B5EF4-FFF2-40B4-BE49-F238E27FC236}">
                <a16:creationId xmlns:a16="http://schemas.microsoft.com/office/drawing/2014/main" id="{D95AD6EC-405E-DF83-E4A7-E710B575EFC9}"/>
              </a:ext>
            </a:extLst>
          </p:cNvPr>
          <p:cNvSpPr>
            <a:spLocks noGrp="1" noChangeArrowheads="1"/>
          </p:cNvSpPr>
          <p:nvPr>
            <p:ph sz="quarter" idx="1"/>
          </p:nvPr>
        </p:nvSpPr>
        <p:spPr>
          <a:xfrm>
            <a:off x="457200" y="1600200"/>
            <a:ext cx="7467600" cy="4873625"/>
          </a:xfrm>
        </p:spPr>
        <p:txBody>
          <a:bodyPr/>
          <a:lstStyle/>
          <a:p>
            <a:pPr eaLnBrk="1" hangingPunct="1">
              <a:lnSpc>
                <a:spcPct val="90000"/>
              </a:lnSpc>
            </a:pPr>
            <a:r>
              <a:rPr lang="fr-FR" altLang="fr-FR" sz="2000"/>
              <a:t>Actifs destinés à un usage particulier qui ne génèrent une valeur maximale qu’à condition de ne pas s’écarter de cet usage</a:t>
            </a:r>
          </a:p>
          <a:p>
            <a:pPr lvl="1" eaLnBrk="1" hangingPunct="1">
              <a:lnSpc>
                <a:spcPct val="90000"/>
              </a:lnSpc>
            </a:pPr>
            <a:r>
              <a:rPr lang="fr-FR" altLang="fr-FR" sz="2000"/>
              <a:t>La spécificité d’un actif est mesurée par la part qui correspond à la perte de la valeur de l’investissement quand l’actif est utilisé à d’autres fins que ce pourquoi il a été conçu.</a:t>
            </a:r>
          </a:p>
          <a:p>
            <a:pPr lvl="1" eaLnBrk="1" hangingPunct="1">
              <a:lnSpc>
                <a:spcPct val="90000"/>
              </a:lnSpc>
            </a:pPr>
            <a:r>
              <a:rPr lang="fr-FR" altLang="fr-FR" sz="2000"/>
              <a:t>Théorie des coûts de transaction</a:t>
            </a:r>
          </a:p>
          <a:p>
            <a:pPr eaLnBrk="1" hangingPunct="1">
              <a:lnSpc>
                <a:spcPct val="90000"/>
              </a:lnSpc>
            </a:pPr>
            <a:r>
              <a:rPr lang="fr-FR" altLang="fr-FR" sz="2000"/>
              <a:t>Le problème du hold-up</a:t>
            </a:r>
          </a:p>
          <a:p>
            <a:pPr lvl="1" eaLnBrk="1" hangingPunct="1">
              <a:lnSpc>
                <a:spcPct val="90000"/>
              </a:lnSpc>
            </a:pPr>
            <a:r>
              <a:rPr lang="fr-FR" altLang="fr-FR" sz="2000"/>
              <a:t>En faisant des investissements spécifiques les détenteurs d’actifs s’exposent à l’opportunisme des co-contractants</a:t>
            </a:r>
          </a:p>
          <a:p>
            <a:pPr lvl="2" eaLnBrk="1" hangingPunct="1">
              <a:lnSpc>
                <a:spcPct val="90000"/>
              </a:lnSpc>
            </a:pPr>
            <a:r>
              <a:rPr lang="fr-FR" altLang="fr-FR"/>
              <a:t>Joskow étudie les contrats d’approvisionnement en charbon de l’industrie électrique aux USA (contrats à long terme et intégration)</a:t>
            </a:r>
          </a:p>
          <a:p>
            <a:pPr lvl="2" eaLnBrk="1" hangingPunct="1">
              <a:lnSpc>
                <a:spcPct val="90000"/>
              </a:lnSpc>
            </a:pPr>
            <a:r>
              <a:rPr lang="fr-FR" altLang="fr-FR"/>
              <a:t>Cas d’opportunisme post-contractuel</a:t>
            </a:r>
          </a:p>
        </p:txBody>
      </p:sp>
      <p:sp>
        <p:nvSpPr>
          <p:cNvPr id="36868" name="Espace réservé de la date 3">
            <a:extLst>
              <a:ext uri="{FF2B5EF4-FFF2-40B4-BE49-F238E27FC236}">
                <a16:creationId xmlns:a16="http://schemas.microsoft.com/office/drawing/2014/main" id="{41B3BB4F-26F5-671F-93CB-46EFA4C3D683}"/>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45BD885D-A65B-D44A-8958-C0343CA76598}"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36869" name="Espace réservé du numéro de diapositive 5">
            <a:extLst>
              <a:ext uri="{FF2B5EF4-FFF2-40B4-BE49-F238E27FC236}">
                <a16:creationId xmlns:a16="http://schemas.microsoft.com/office/drawing/2014/main" id="{75A10C68-584C-F303-C377-FE7B9C32534C}"/>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F767939F-6E61-0449-AE5D-66A6B457D5B2}" type="slidenum">
              <a:rPr lang="fr-FR" altLang="fr-FR" sz="1400">
                <a:solidFill>
                  <a:srgbClr val="FFFFFF"/>
                </a:solidFill>
                <a:latin typeface="Arial" panose="020B0604020202020204" pitchFamily="34" charset="0"/>
              </a:rPr>
              <a:pPr eaLnBrk="1" hangingPunct="1">
                <a:spcBef>
                  <a:spcPct val="0"/>
                </a:spcBef>
                <a:buClrTx/>
                <a:buSzTx/>
                <a:buFontTx/>
                <a:buNone/>
              </a:pPr>
              <a:t>16</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2911874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2BBD65D-2033-5986-C2E7-95E8C51CEC16}"/>
              </a:ext>
            </a:extLst>
          </p:cNvPr>
          <p:cNvSpPr>
            <a:spLocks noGrp="1" noChangeArrowheads="1"/>
          </p:cNvSpPr>
          <p:nvPr>
            <p:ph type="title"/>
          </p:nvPr>
        </p:nvSpPr>
        <p:spPr>
          <a:xfrm>
            <a:off x="914400" y="277813"/>
            <a:ext cx="7618413" cy="1638300"/>
          </a:xfrm>
        </p:spPr>
        <p:txBody>
          <a:bodyPr/>
          <a:lstStyle/>
          <a:p>
            <a:pPr eaLnBrk="1" fontAlgn="auto" hangingPunct="1">
              <a:spcAft>
                <a:spcPts val="0"/>
              </a:spcAft>
              <a:defRPr/>
            </a:pPr>
            <a:r>
              <a:rPr lang="fr-FR" sz="3800"/>
              <a:t>Information privée et opportunisme précontractuel</a:t>
            </a:r>
          </a:p>
        </p:txBody>
      </p:sp>
      <p:sp>
        <p:nvSpPr>
          <p:cNvPr id="41987" name="Rectangle 3">
            <a:extLst>
              <a:ext uri="{FF2B5EF4-FFF2-40B4-BE49-F238E27FC236}">
                <a16:creationId xmlns:a16="http://schemas.microsoft.com/office/drawing/2014/main" id="{DFAEC60F-2E70-F0D8-D915-0096FA40B891}"/>
              </a:ext>
            </a:extLst>
          </p:cNvPr>
          <p:cNvSpPr>
            <a:spLocks noGrp="1" noChangeArrowheads="1"/>
          </p:cNvSpPr>
          <p:nvPr>
            <p:ph sz="quarter" idx="1"/>
          </p:nvPr>
        </p:nvSpPr>
        <p:spPr>
          <a:xfrm>
            <a:off x="914400" y="2205038"/>
            <a:ext cx="7772400" cy="3925887"/>
          </a:xfrm>
        </p:spPr>
        <p:txBody>
          <a:bodyPr/>
          <a:lstStyle/>
          <a:p>
            <a:pPr eaLnBrk="1" hangingPunct="1"/>
            <a:r>
              <a:rPr lang="fr-FR" altLang="fr-FR"/>
              <a:t>Asymétrie d’information: une seule partie connaît l’ensemble des coûts et bénéfices des différents plans mis en œuvre, ou quand la probabilité relative des différents résultats constitue une information privée.</a:t>
            </a:r>
          </a:p>
          <a:p>
            <a:pPr lvl="1" eaLnBrk="1" hangingPunct="1"/>
            <a:r>
              <a:rPr lang="fr-FR" altLang="fr-FR"/>
              <a:t>Mauvaise rédaction des terme de l’accord</a:t>
            </a:r>
          </a:p>
          <a:p>
            <a:pPr lvl="1" eaLnBrk="1" hangingPunct="1"/>
            <a:r>
              <a:rPr lang="fr-FR" altLang="fr-FR"/>
              <a:t>Dissimulations stratégiques</a:t>
            </a:r>
          </a:p>
          <a:p>
            <a:pPr lvl="1" eaLnBrk="1" hangingPunct="1"/>
            <a:r>
              <a:rPr lang="fr-FR" altLang="fr-FR"/>
              <a:t>Qualité des produits</a:t>
            </a:r>
          </a:p>
        </p:txBody>
      </p:sp>
      <p:sp>
        <p:nvSpPr>
          <p:cNvPr id="37892" name="Espace réservé de la date 3">
            <a:extLst>
              <a:ext uri="{FF2B5EF4-FFF2-40B4-BE49-F238E27FC236}">
                <a16:creationId xmlns:a16="http://schemas.microsoft.com/office/drawing/2014/main" id="{AFA14D11-692B-1647-6320-962D2289C6AB}"/>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DA9C9A1D-5FE1-A545-BFEE-75DDC93F4877}"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37893" name="Espace réservé du numéro de diapositive 5">
            <a:extLst>
              <a:ext uri="{FF2B5EF4-FFF2-40B4-BE49-F238E27FC236}">
                <a16:creationId xmlns:a16="http://schemas.microsoft.com/office/drawing/2014/main" id="{406F2B34-36AE-DEF9-1324-2F3F34849EE6}"/>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85271106-731C-434B-B4D7-AF186927AF3C}" type="slidenum">
              <a:rPr lang="fr-FR" altLang="fr-FR" sz="1400">
                <a:solidFill>
                  <a:srgbClr val="FFFFFF"/>
                </a:solidFill>
                <a:latin typeface="Arial" panose="020B0604020202020204" pitchFamily="34" charset="0"/>
              </a:rPr>
              <a:pPr eaLnBrk="1" hangingPunct="1">
                <a:spcBef>
                  <a:spcPct val="0"/>
                </a:spcBef>
                <a:buClrTx/>
                <a:buSzTx/>
                <a:buFontTx/>
                <a:buNone/>
              </a:pPr>
              <a:t>17</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4981823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0-#ppt_w/2"/>
                                          </p:val>
                                        </p:tav>
                                        <p:tav tm="100000">
                                          <p:val>
                                            <p:strVal val="#ppt_x"/>
                                          </p:val>
                                        </p:tav>
                                      </p:tavLst>
                                    </p:anim>
                                    <p:anim calcmode="lin" valueType="num">
                                      <p:cBhvr additive="base">
                                        <p:cTn id="8" dur="500" fill="hold"/>
                                        <p:tgtEl>
                                          <p:spTgt spid="4198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1987">
                                            <p:txEl>
                                              <p:pRg st="0" end="0"/>
                                            </p:txEl>
                                          </p:spTgt>
                                        </p:tgtEl>
                                        <p:attrNameLst>
                                          <p:attrName>style.visibility</p:attrName>
                                        </p:attrNameLst>
                                      </p:cBhvr>
                                      <p:to>
                                        <p:strVal val="visible"/>
                                      </p:to>
                                    </p:set>
                                    <p:anim calcmode="lin" valueType="num">
                                      <p:cBhvr>
                                        <p:cTn id="13" dur="500" fill="hold"/>
                                        <p:tgtEl>
                                          <p:spTgt spid="4198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1987">
                                            <p:txEl>
                                              <p:pRg st="0" end="0"/>
                                            </p:txEl>
                                          </p:spTgt>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41987">
                                            <p:txEl>
                                              <p:pRg st="1" end="1"/>
                                            </p:txEl>
                                          </p:spTgt>
                                        </p:tgtEl>
                                        <p:attrNameLst>
                                          <p:attrName>style.visibility</p:attrName>
                                        </p:attrNameLst>
                                      </p:cBhvr>
                                      <p:to>
                                        <p:strVal val="visible"/>
                                      </p:to>
                                    </p:set>
                                    <p:anim calcmode="lin" valueType="num">
                                      <p:cBhvr>
                                        <p:cTn id="17" dur="500" fill="hold"/>
                                        <p:tgtEl>
                                          <p:spTgt spid="41987">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41987">
                                            <p:txEl>
                                              <p:pRg st="1" end="1"/>
                                            </p:txEl>
                                          </p:spTgt>
                                        </p:tgtEl>
                                        <p:attrNameLst>
                                          <p:attrName>ppt_h</p:attrName>
                                        </p:attrNameLst>
                                      </p:cBhvr>
                                      <p:tavLst>
                                        <p:tav tm="0">
                                          <p:val>
                                            <p:strVal val="#ppt_h"/>
                                          </p:val>
                                        </p:tav>
                                        <p:tav tm="100000">
                                          <p:val>
                                            <p:strVal val="#ppt_h"/>
                                          </p:val>
                                        </p:tav>
                                      </p:tavLst>
                                    </p:anim>
                                  </p:childTnLst>
                                </p:cTn>
                              </p:par>
                              <p:par>
                                <p:cTn id="19" presetID="17" presetClass="entr" presetSubtype="10" fill="hold" grpId="0" nodeType="withEffect">
                                  <p:stCondLst>
                                    <p:cond delay="0"/>
                                  </p:stCondLst>
                                  <p:childTnLst>
                                    <p:set>
                                      <p:cBhvr>
                                        <p:cTn id="20" dur="1" fill="hold">
                                          <p:stCondLst>
                                            <p:cond delay="0"/>
                                          </p:stCondLst>
                                        </p:cTn>
                                        <p:tgtEl>
                                          <p:spTgt spid="41987">
                                            <p:txEl>
                                              <p:pRg st="2" end="2"/>
                                            </p:txEl>
                                          </p:spTgt>
                                        </p:tgtEl>
                                        <p:attrNameLst>
                                          <p:attrName>style.visibility</p:attrName>
                                        </p:attrNameLst>
                                      </p:cBhvr>
                                      <p:to>
                                        <p:strVal val="visible"/>
                                      </p:to>
                                    </p:set>
                                    <p:anim calcmode="lin" valueType="num">
                                      <p:cBhvr>
                                        <p:cTn id="21" dur="500" fill="hold"/>
                                        <p:tgtEl>
                                          <p:spTgt spid="4198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1987">
                                            <p:txEl>
                                              <p:pRg st="2" end="2"/>
                                            </p:txEl>
                                          </p:spTgt>
                                        </p:tgtEl>
                                        <p:attrNameLst>
                                          <p:attrName>ppt_h</p:attrName>
                                        </p:attrNameLst>
                                      </p:cBhvr>
                                      <p:tavLst>
                                        <p:tav tm="0">
                                          <p:val>
                                            <p:strVal val="#ppt_h"/>
                                          </p:val>
                                        </p:tav>
                                        <p:tav tm="100000">
                                          <p:val>
                                            <p:strVal val="#ppt_h"/>
                                          </p:val>
                                        </p:tav>
                                      </p:tavLst>
                                    </p:anim>
                                  </p:childTnLst>
                                </p:cTn>
                              </p:par>
                              <p:par>
                                <p:cTn id="23" presetID="17" presetClass="entr" presetSubtype="10" fill="hold" grpId="0" nodeType="withEffect">
                                  <p:stCondLst>
                                    <p:cond delay="0"/>
                                  </p:stCondLst>
                                  <p:childTnLst>
                                    <p:set>
                                      <p:cBhvr>
                                        <p:cTn id="24" dur="1" fill="hold">
                                          <p:stCondLst>
                                            <p:cond delay="0"/>
                                          </p:stCondLst>
                                        </p:cTn>
                                        <p:tgtEl>
                                          <p:spTgt spid="41987">
                                            <p:txEl>
                                              <p:pRg st="3" end="3"/>
                                            </p:txEl>
                                          </p:spTgt>
                                        </p:tgtEl>
                                        <p:attrNameLst>
                                          <p:attrName>style.visibility</p:attrName>
                                        </p:attrNameLst>
                                      </p:cBhvr>
                                      <p:to>
                                        <p:strVal val="visible"/>
                                      </p:to>
                                    </p:set>
                                    <p:anim calcmode="lin" valueType="num">
                                      <p:cBhvr>
                                        <p:cTn id="25" dur="500" fill="hold"/>
                                        <p:tgtEl>
                                          <p:spTgt spid="41987">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1987">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utoUpdateAnimBg="0"/>
      <p:bldP spid="4198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10FEDDDC-75CD-46EF-86D5-9EA81131AE8E}"/>
              </a:ext>
            </a:extLst>
          </p:cNvPr>
          <p:cNvSpPr>
            <a:spLocks noGrp="1" noChangeArrowheads="1"/>
          </p:cNvSpPr>
          <p:nvPr>
            <p:ph type="title"/>
          </p:nvPr>
        </p:nvSpPr>
        <p:spPr/>
        <p:txBody>
          <a:bodyPr/>
          <a:lstStyle/>
          <a:p>
            <a:pPr eaLnBrk="1" fontAlgn="auto" hangingPunct="1">
              <a:spcAft>
                <a:spcPts val="0"/>
              </a:spcAft>
              <a:defRPr/>
            </a:pPr>
            <a:r>
              <a:rPr lang="fr-FR"/>
              <a:t>La sélection adverse</a:t>
            </a:r>
          </a:p>
        </p:txBody>
      </p:sp>
      <p:sp>
        <p:nvSpPr>
          <p:cNvPr id="43011" name="Rectangle 3">
            <a:extLst>
              <a:ext uri="{FF2B5EF4-FFF2-40B4-BE49-F238E27FC236}">
                <a16:creationId xmlns:a16="http://schemas.microsoft.com/office/drawing/2014/main" id="{3868ED0C-2CFF-B4A0-FF50-11ABCC4B0D73}"/>
              </a:ext>
            </a:extLst>
          </p:cNvPr>
          <p:cNvSpPr>
            <a:spLocks noGrp="1" noChangeArrowheads="1"/>
          </p:cNvSpPr>
          <p:nvPr>
            <p:ph sz="quarter" idx="1"/>
          </p:nvPr>
        </p:nvSpPr>
        <p:spPr>
          <a:xfrm>
            <a:off x="838200" y="2133600"/>
            <a:ext cx="7772400" cy="4495800"/>
          </a:xfrm>
        </p:spPr>
        <p:txBody>
          <a:bodyPr/>
          <a:lstStyle/>
          <a:p>
            <a:pPr eaLnBrk="1" hangingPunct="1"/>
            <a:r>
              <a:rPr lang="fr-FR" altLang="fr-FR" sz="2000"/>
              <a:t>G.A. AKERLOF (« The Market of Lemons » Prix Nobel 2001</a:t>
            </a:r>
          </a:p>
          <a:p>
            <a:pPr eaLnBrk="1" hangingPunct="1"/>
            <a:r>
              <a:rPr lang="fr-FR" altLang="fr-FR" sz="2000"/>
              <a:t>Différences de prix entre les prix des voitures neuves et celui des voitures d’occasion sorties récemment de l’usine</a:t>
            </a:r>
          </a:p>
          <a:p>
            <a:pPr eaLnBrk="1" hangingPunct="1"/>
            <a:r>
              <a:rPr lang="fr-FR" altLang="fr-FR" sz="2000"/>
              <a:t>Le rôle central des asymétries d’information</a:t>
            </a:r>
          </a:p>
          <a:p>
            <a:pPr eaLnBrk="1" hangingPunct="1"/>
            <a:r>
              <a:rPr lang="fr-FR" altLang="fr-FR" sz="2000"/>
              <a:t>4 types: neuf et occasion, bonnes ou mauvaises voitures</a:t>
            </a:r>
          </a:p>
          <a:p>
            <a:pPr eaLnBrk="1" hangingPunct="1"/>
            <a:r>
              <a:rPr lang="fr-FR" altLang="fr-FR" sz="2000"/>
              <a:t>Seul le propriétaire « connaît » la qualité de sa voiture</a:t>
            </a:r>
          </a:p>
          <a:p>
            <a:pPr eaLnBrk="1" hangingPunct="1"/>
            <a:r>
              <a:rPr lang="fr-FR" altLang="fr-FR" sz="2000"/>
              <a:t>Les véhicules de qualité inférieure chassent du marché les véhicules de bonne qualité</a:t>
            </a:r>
          </a:p>
        </p:txBody>
      </p:sp>
      <p:sp>
        <p:nvSpPr>
          <p:cNvPr id="38916" name="Espace réservé de la date 3">
            <a:extLst>
              <a:ext uri="{FF2B5EF4-FFF2-40B4-BE49-F238E27FC236}">
                <a16:creationId xmlns:a16="http://schemas.microsoft.com/office/drawing/2014/main" id="{1A45825F-9ECD-3E7A-576B-5483E450717D}"/>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266E326B-8E83-C042-9CB7-BAF3B56190B4}"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38917" name="Espace réservé du numéro de diapositive 5">
            <a:extLst>
              <a:ext uri="{FF2B5EF4-FFF2-40B4-BE49-F238E27FC236}">
                <a16:creationId xmlns:a16="http://schemas.microsoft.com/office/drawing/2014/main" id="{422B3E24-5E8C-16E6-9318-1D74329A9FEE}"/>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0BB4FBE7-BED9-5E4C-8FAD-29A750E1840B}" type="slidenum">
              <a:rPr lang="fr-FR" altLang="fr-FR" sz="1400">
                <a:solidFill>
                  <a:srgbClr val="FFFFFF"/>
                </a:solidFill>
                <a:latin typeface="Arial" panose="020B0604020202020204" pitchFamily="34" charset="0"/>
              </a:rPr>
              <a:pPr eaLnBrk="1" hangingPunct="1">
                <a:spcBef>
                  <a:spcPct val="0"/>
                </a:spcBef>
                <a:buClrTx/>
                <a:buSzTx/>
                <a:buFontTx/>
                <a:buNone/>
              </a:pPr>
              <a:t>18</a:t>
            </a:fld>
            <a:endParaRPr lang="fr-FR" altLang="fr-FR" sz="1400">
              <a:solidFill>
                <a:srgbClr val="FFFFFF"/>
              </a:solidFill>
              <a:latin typeface="Arial" panose="020B0604020202020204" pitchFamily="34" charset="0"/>
            </a:endParaRPr>
          </a:p>
        </p:txBody>
      </p:sp>
      <p:pic>
        <p:nvPicPr>
          <p:cNvPr id="38919" name="Picture 4" descr="akerlof">
            <a:extLst>
              <a:ext uri="{FF2B5EF4-FFF2-40B4-BE49-F238E27FC236}">
                <a16:creationId xmlns:a16="http://schemas.microsoft.com/office/drawing/2014/main" id="{4A0C3DDE-3571-9C9A-45CF-72F3EDC2CB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1863" y="4652963"/>
            <a:ext cx="1571625"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41503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checkerboard(across)">
                                      <p:cBhvr>
                                        <p:cTn id="7" dur="500"/>
                                        <p:tgtEl>
                                          <p:spTgt spid="430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 calcmode="lin" valueType="num">
                                      <p:cBhvr additive="base">
                                        <p:cTn id="12" dur="500" fill="hold"/>
                                        <p:tgtEl>
                                          <p:spTgt spid="4301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43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43011">
                                            <p:txEl>
                                              <p:pRg st="1" end="1"/>
                                            </p:txEl>
                                          </p:spTgt>
                                        </p:tgtEl>
                                        <p:attrNameLst>
                                          <p:attrName>style.visibility</p:attrName>
                                        </p:attrNameLst>
                                      </p:cBhvr>
                                      <p:to>
                                        <p:strVal val="visible"/>
                                      </p:to>
                                    </p:set>
                                    <p:anim calcmode="lin" valueType="num">
                                      <p:cBhvr additive="base">
                                        <p:cTn id="18" dur="500" fill="hold"/>
                                        <p:tgtEl>
                                          <p:spTgt spid="43011">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430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43011">
                                            <p:txEl>
                                              <p:pRg st="2" end="2"/>
                                            </p:txEl>
                                          </p:spTgt>
                                        </p:tgtEl>
                                        <p:attrNameLst>
                                          <p:attrName>style.visibility</p:attrName>
                                        </p:attrNameLst>
                                      </p:cBhvr>
                                      <p:to>
                                        <p:strVal val="visible"/>
                                      </p:to>
                                    </p:set>
                                    <p:anim calcmode="lin" valueType="num">
                                      <p:cBhvr additive="base">
                                        <p:cTn id="24" dur="500" fill="hold"/>
                                        <p:tgtEl>
                                          <p:spTgt spid="43011">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430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43011">
                                            <p:txEl>
                                              <p:pRg st="3" end="3"/>
                                            </p:txEl>
                                          </p:spTgt>
                                        </p:tgtEl>
                                        <p:attrNameLst>
                                          <p:attrName>style.visibility</p:attrName>
                                        </p:attrNameLst>
                                      </p:cBhvr>
                                      <p:to>
                                        <p:strVal val="visible"/>
                                      </p:to>
                                    </p:set>
                                    <p:anim calcmode="lin" valueType="num">
                                      <p:cBhvr additive="base">
                                        <p:cTn id="30" dur="500" fill="hold"/>
                                        <p:tgtEl>
                                          <p:spTgt spid="43011">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430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43011">
                                            <p:txEl>
                                              <p:pRg st="4" end="4"/>
                                            </p:txEl>
                                          </p:spTgt>
                                        </p:tgtEl>
                                        <p:attrNameLst>
                                          <p:attrName>style.visibility</p:attrName>
                                        </p:attrNameLst>
                                      </p:cBhvr>
                                      <p:to>
                                        <p:strVal val="visible"/>
                                      </p:to>
                                    </p:set>
                                    <p:anim calcmode="lin" valueType="num">
                                      <p:cBhvr additive="base">
                                        <p:cTn id="36" dur="500" fill="hold"/>
                                        <p:tgtEl>
                                          <p:spTgt spid="43011">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430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43011">
                                            <p:txEl>
                                              <p:pRg st="5" end="5"/>
                                            </p:txEl>
                                          </p:spTgt>
                                        </p:tgtEl>
                                        <p:attrNameLst>
                                          <p:attrName>style.visibility</p:attrName>
                                        </p:attrNameLst>
                                      </p:cBhvr>
                                      <p:to>
                                        <p:strVal val="visible"/>
                                      </p:to>
                                    </p:set>
                                    <p:anim calcmode="lin" valueType="num">
                                      <p:cBhvr additive="base">
                                        <p:cTn id="42" dur="500" fill="hold"/>
                                        <p:tgtEl>
                                          <p:spTgt spid="43011">
                                            <p:txEl>
                                              <p:pRg st="5" end="5"/>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4301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utoUpdateAnimBg="0"/>
      <p:bldP spid="4301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u numéro de diapositive 4">
            <a:extLst>
              <a:ext uri="{FF2B5EF4-FFF2-40B4-BE49-F238E27FC236}">
                <a16:creationId xmlns:a16="http://schemas.microsoft.com/office/drawing/2014/main" id="{E63FBC6A-19E5-1709-6BC2-3E6880866C82}"/>
              </a:ext>
            </a:extLst>
          </p:cNvPr>
          <p:cNvSpPr>
            <a:spLocks noGrp="1"/>
          </p:cNvSpPr>
          <p:nvPr>
            <p:ph type="sldNum" sz="quarter" idx="11"/>
          </p:nvPr>
        </p:nvSpPr>
        <p:spPr bwMode="auto">
          <a:xfrm rot="5400000">
            <a:off x="6989763" y="3736975"/>
            <a:ext cx="3200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algn="l" eaLnBrk="1" hangingPunct="1">
              <a:spcBef>
                <a:spcPct val="0"/>
              </a:spcBef>
              <a:buClrTx/>
              <a:buSzTx/>
              <a:buFontTx/>
              <a:buNone/>
            </a:pPr>
            <a:fld id="{375C595F-451A-E14B-B5E5-76DFC5D0B45C}" type="slidenum">
              <a:rPr lang="fr-FR" altLang="fr-FR" sz="1200" b="0">
                <a:solidFill>
                  <a:schemeClr val="tx2"/>
                </a:solidFill>
                <a:latin typeface="Arial" panose="020B0604020202020204" pitchFamily="34" charset="0"/>
              </a:rPr>
              <a:pPr algn="l" eaLnBrk="1" hangingPunct="1">
                <a:spcBef>
                  <a:spcPct val="0"/>
                </a:spcBef>
                <a:buClrTx/>
                <a:buSzTx/>
                <a:buFontTx/>
                <a:buNone/>
              </a:pPr>
              <a:t>19</a:t>
            </a:fld>
            <a:endParaRPr lang="fr-FR" altLang="fr-FR" sz="1200" b="0">
              <a:solidFill>
                <a:schemeClr val="tx2"/>
              </a:solidFill>
              <a:latin typeface="Arial" panose="020B0604020202020204" pitchFamily="34" charset="0"/>
            </a:endParaRPr>
          </a:p>
        </p:txBody>
      </p:sp>
      <p:sp>
        <p:nvSpPr>
          <p:cNvPr id="28676" name="Rectangle 4">
            <a:extLst>
              <a:ext uri="{FF2B5EF4-FFF2-40B4-BE49-F238E27FC236}">
                <a16:creationId xmlns:a16="http://schemas.microsoft.com/office/drawing/2014/main" id="{C511FC3F-A9CF-28FC-FD19-C0D29B3FCE37}"/>
              </a:ext>
            </a:extLst>
          </p:cNvPr>
          <p:cNvSpPr>
            <a:spLocks noGrp="1" noChangeArrowheads="1"/>
          </p:cNvSpPr>
          <p:nvPr>
            <p:ph type="title"/>
          </p:nvPr>
        </p:nvSpPr>
        <p:spPr>
          <a:xfrm>
            <a:off x="457200" y="274638"/>
            <a:ext cx="8229600" cy="993775"/>
          </a:xfrm>
        </p:spPr>
        <p:txBody>
          <a:bodyPr>
            <a:normAutofit/>
          </a:bodyPr>
          <a:lstStyle/>
          <a:p>
            <a:pPr>
              <a:defRPr/>
            </a:pPr>
            <a:r>
              <a:rPr lang="fr-FR" sz="2400" b="1" i="1"/>
              <a:t>La sélection adverse, où quand les mauvais produits chassent les bons: l’apologue d’Akerlof</a:t>
            </a:r>
            <a:r>
              <a:rPr lang="fr-FR" sz="2400" b="1" i="1" baseline="30000"/>
              <a:t>1</a:t>
            </a:r>
          </a:p>
        </p:txBody>
      </p:sp>
      <p:sp>
        <p:nvSpPr>
          <p:cNvPr id="39940" name="Text Box 5">
            <a:extLst>
              <a:ext uri="{FF2B5EF4-FFF2-40B4-BE49-F238E27FC236}">
                <a16:creationId xmlns:a16="http://schemas.microsoft.com/office/drawing/2014/main" id="{28623F3A-A9DF-F062-428C-CBD253F876F5}"/>
              </a:ext>
            </a:extLst>
          </p:cNvPr>
          <p:cNvSpPr txBox="1">
            <a:spLocks noChangeArrowheads="1"/>
          </p:cNvSpPr>
          <p:nvPr/>
        </p:nvSpPr>
        <p:spPr bwMode="auto">
          <a:xfrm>
            <a:off x="0" y="5915025"/>
            <a:ext cx="8712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fr-FR" altLang="fr-FR" sz="1400">
                <a:latin typeface="Arial" panose="020B0604020202020204" pitchFamily="34" charset="0"/>
              </a:rPr>
              <a:t>1:  Akerlof G. A. (1970), The market  of « lemons »: quality, uncertainty and the market mechanism, </a:t>
            </a:r>
            <a:r>
              <a:rPr lang="fr-FR" altLang="fr-FR" sz="1400" i="1">
                <a:latin typeface="Arial" panose="020B0604020202020204" pitchFamily="34" charset="0"/>
              </a:rPr>
              <a:t>Quaterly Journal of Economics</a:t>
            </a:r>
            <a:r>
              <a:rPr lang="fr-FR" altLang="fr-FR" sz="1400">
                <a:latin typeface="Arial" panose="020B0604020202020204" pitchFamily="34" charset="0"/>
              </a:rPr>
              <a:t>, vol. 84, p. 488-500</a:t>
            </a:r>
          </a:p>
        </p:txBody>
      </p:sp>
      <p:sp>
        <p:nvSpPr>
          <p:cNvPr id="39941" name="Text Box 6">
            <a:extLst>
              <a:ext uri="{FF2B5EF4-FFF2-40B4-BE49-F238E27FC236}">
                <a16:creationId xmlns:a16="http://schemas.microsoft.com/office/drawing/2014/main" id="{84924792-EDDA-5C76-10AC-2B5CF895858C}"/>
              </a:ext>
            </a:extLst>
          </p:cNvPr>
          <p:cNvSpPr txBox="1">
            <a:spLocks noChangeArrowheads="1"/>
          </p:cNvSpPr>
          <p:nvPr/>
        </p:nvSpPr>
        <p:spPr bwMode="auto">
          <a:xfrm>
            <a:off x="323850" y="1341438"/>
            <a:ext cx="8424863"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 typeface="Wingdings" pitchFamily="2" charset="2"/>
              <a:buChar char="§"/>
            </a:pPr>
            <a:r>
              <a:rPr lang="fr-FR" altLang="fr-FR" sz="1800">
                <a:latin typeface="Arial" panose="020B0604020202020204" pitchFamily="34" charset="0"/>
              </a:rPr>
              <a:t> Les vendeurs se différencient par la qualité </a:t>
            </a:r>
            <a:r>
              <a:rPr lang="fr-FR" altLang="fr-FR" sz="1800" b="1">
                <a:latin typeface="Arial" panose="020B0604020202020204" pitchFamily="34" charset="0"/>
              </a:rPr>
              <a:t>q</a:t>
            </a:r>
            <a:r>
              <a:rPr lang="fr-FR" altLang="fr-FR" sz="1800">
                <a:latin typeface="Arial" panose="020B0604020202020204" pitchFamily="34" charset="0"/>
              </a:rPr>
              <a:t> </a:t>
            </a:r>
            <a:r>
              <a:rPr lang="fr-FR" altLang="fr-FR" sz="1800">
                <a:latin typeface="Arial" panose="020B0604020202020204" pitchFamily="34" charset="0"/>
                <a:sym typeface="Symbol" pitchFamily="2" charset="2"/>
              </a:rPr>
              <a:t> [0,1] </a:t>
            </a:r>
            <a:r>
              <a:rPr lang="fr-FR" altLang="fr-FR" sz="1800">
                <a:latin typeface="Arial" panose="020B0604020202020204" pitchFamily="34" charset="0"/>
              </a:rPr>
              <a:t>de leur véhicule d’occasion, </a:t>
            </a:r>
            <a:r>
              <a:rPr lang="fr-FR" altLang="fr-FR" sz="1800" b="1">
                <a:latin typeface="Arial" panose="020B0604020202020204" pitchFamily="34" charset="0"/>
              </a:rPr>
              <a:t>inconnue</a:t>
            </a:r>
            <a:r>
              <a:rPr lang="fr-FR" altLang="fr-FR" sz="1800">
                <a:latin typeface="Arial" panose="020B0604020202020204" pitchFamily="34" charset="0"/>
              </a:rPr>
              <a:t> des acheteurs.</a:t>
            </a:r>
          </a:p>
          <a:p>
            <a:pPr eaLnBrk="1" hangingPunct="1">
              <a:spcBef>
                <a:spcPct val="0"/>
              </a:spcBef>
              <a:buClrTx/>
              <a:buSzTx/>
              <a:buFontTx/>
              <a:buNone/>
            </a:pPr>
            <a:endParaRPr lang="fr-FR" altLang="fr-FR" sz="1800">
              <a:latin typeface="Arial" panose="020B0604020202020204" pitchFamily="34" charset="0"/>
            </a:endParaRPr>
          </a:p>
          <a:p>
            <a:pPr eaLnBrk="1" hangingPunct="1">
              <a:spcBef>
                <a:spcPct val="0"/>
              </a:spcBef>
              <a:buClrTx/>
              <a:buSzTx/>
              <a:buFont typeface="Wingdings" pitchFamily="2" charset="2"/>
              <a:buChar char="§"/>
            </a:pPr>
            <a:r>
              <a:rPr lang="fr-FR" altLang="fr-FR" sz="1800">
                <a:latin typeface="Arial" panose="020B0604020202020204" pitchFamily="34" charset="0"/>
              </a:rPr>
              <a:t> Le prix de réservation des vendeurs (min. acceptable) est pv</a:t>
            </a:r>
            <a:r>
              <a:rPr lang="fr-FR" altLang="fr-FR" sz="1800" baseline="-25000">
                <a:latin typeface="Arial" panose="020B0604020202020204" pitchFamily="34" charset="0"/>
              </a:rPr>
              <a:t>q</a:t>
            </a:r>
            <a:r>
              <a:rPr lang="fr-FR" altLang="fr-FR" sz="1800">
                <a:latin typeface="Arial" panose="020B0604020202020204" pitchFamily="34" charset="0"/>
              </a:rPr>
              <a:t> = q*10000 euros; celui des acheteurs (max. acceptable) est  pa</a:t>
            </a:r>
            <a:r>
              <a:rPr lang="fr-FR" altLang="fr-FR" sz="1800" baseline="-25000">
                <a:latin typeface="Arial" panose="020B0604020202020204" pitchFamily="34" charset="0"/>
              </a:rPr>
              <a:t>q</a:t>
            </a:r>
            <a:r>
              <a:rPr lang="fr-FR" altLang="fr-FR" sz="1800">
                <a:latin typeface="Arial" panose="020B0604020202020204" pitchFamily="34" charset="0"/>
              </a:rPr>
              <a:t> = 3/2*q*10000 euros (d’où, si qualité q connue, transaction possible et mutuellement avantageuse)</a:t>
            </a:r>
          </a:p>
        </p:txBody>
      </p:sp>
      <p:sp>
        <p:nvSpPr>
          <p:cNvPr id="39942" name="Line 7">
            <a:extLst>
              <a:ext uri="{FF2B5EF4-FFF2-40B4-BE49-F238E27FC236}">
                <a16:creationId xmlns:a16="http://schemas.microsoft.com/office/drawing/2014/main" id="{038BB73A-C14A-125D-EDAC-26922E236A93}"/>
              </a:ext>
            </a:extLst>
          </p:cNvPr>
          <p:cNvSpPr>
            <a:spLocks noChangeShapeType="1"/>
          </p:cNvSpPr>
          <p:nvPr/>
        </p:nvSpPr>
        <p:spPr bwMode="auto">
          <a:xfrm>
            <a:off x="1763713" y="4149725"/>
            <a:ext cx="5545137" cy="0"/>
          </a:xfrm>
          <a:prstGeom prst="line">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39943" name="Line 8">
            <a:extLst>
              <a:ext uri="{FF2B5EF4-FFF2-40B4-BE49-F238E27FC236}">
                <a16:creationId xmlns:a16="http://schemas.microsoft.com/office/drawing/2014/main" id="{AB60F78D-448C-129B-E43F-E441CDA24565}"/>
              </a:ext>
            </a:extLst>
          </p:cNvPr>
          <p:cNvSpPr>
            <a:spLocks noChangeShapeType="1"/>
          </p:cNvSpPr>
          <p:nvPr/>
        </p:nvSpPr>
        <p:spPr bwMode="auto">
          <a:xfrm>
            <a:off x="1763713" y="4005263"/>
            <a:ext cx="0" cy="2159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9944" name="Line 9">
            <a:extLst>
              <a:ext uri="{FF2B5EF4-FFF2-40B4-BE49-F238E27FC236}">
                <a16:creationId xmlns:a16="http://schemas.microsoft.com/office/drawing/2014/main" id="{93683B59-75C9-C098-822F-CA221DE512E5}"/>
              </a:ext>
            </a:extLst>
          </p:cNvPr>
          <p:cNvSpPr>
            <a:spLocks noChangeShapeType="1"/>
          </p:cNvSpPr>
          <p:nvPr/>
        </p:nvSpPr>
        <p:spPr bwMode="auto">
          <a:xfrm>
            <a:off x="6464300" y="3984625"/>
            <a:ext cx="0" cy="2159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9945" name="Text Box 10">
            <a:extLst>
              <a:ext uri="{FF2B5EF4-FFF2-40B4-BE49-F238E27FC236}">
                <a16:creationId xmlns:a16="http://schemas.microsoft.com/office/drawing/2014/main" id="{82C34A0B-CF76-C1A5-F872-0BB45C48B68E}"/>
              </a:ext>
            </a:extLst>
          </p:cNvPr>
          <p:cNvSpPr txBox="1">
            <a:spLocks noChangeArrowheads="1"/>
          </p:cNvSpPr>
          <p:nvPr/>
        </p:nvSpPr>
        <p:spPr bwMode="auto">
          <a:xfrm>
            <a:off x="6858000" y="4191000"/>
            <a:ext cx="209073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fr-FR" altLang="fr-FR" sz="1600">
                <a:latin typeface="Arial" panose="020B0604020202020204" pitchFamily="34" charset="0"/>
              </a:rPr>
              <a:t>Qualité</a:t>
            </a:r>
          </a:p>
          <a:p>
            <a:pPr eaLnBrk="1" hangingPunct="1">
              <a:spcBef>
                <a:spcPct val="0"/>
              </a:spcBef>
              <a:buClrTx/>
              <a:buSzTx/>
              <a:buFontTx/>
              <a:buNone/>
            </a:pPr>
            <a:r>
              <a:rPr lang="fr-FR" altLang="fr-FR" sz="1600">
                <a:latin typeface="Arial" panose="020B0604020202020204" pitchFamily="34" charset="0"/>
              </a:rPr>
              <a:t>Vendeurs (véhicules)</a:t>
            </a:r>
          </a:p>
        </p:txBody>
      </p:sp>
      <p:sp>
        <p:nvSpPr>
          <p:cNvPr id="39946" name="Text Box 11">
            <a:extLst>
              <a:ext uri="{FF2B5EF4-FFF2-40B4-BE49-F238E27FC236}">
                <a16:creationId xmlns:a16="http://schemas.microsoft.com/office/drawing/2014/main" id="{92F40E74-4718-175C-F7A4-80F50EAEF8C9}"/>
              </a:ext>
            </a:extLst>
          </p:cNvPr>
          <p:cNvSpPr txBox="1">
            <a:spLocks noChangeArrowheads="1"/>
          </p:cNvSpPr>
          <p:nvPr/>
        </p:nvSpPr>
        <p:spPr bwMode="auto">
          <a:xfrm>
            <a:off x="1600200" y="431323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fr-FR" altLang="fr-FR" sz="1800">
                <a:latin typeface="Arial" panose="020B0604020202020204" pitchFamily="34" charset="0"/>
              </a:rPr>
              <a:t>0</a:t>
            </a:r>
          </a:p>
        </p:txBody>
      </p:sp>
      <p:sp>
        <p:nvSpPr>
          <p:cNvPr id="39947" name="Text Box 12">
            <a:extLst>
              <a:ext uri="{FF2B5EF4-FFF2-40B4-BE49-F238E27FC236}">
                <a16:creationId xmlns:a16="http://schemas.microsoft.com/office/drawing/2014/main" id="{097BB945-CB2E-0C0E-51A9-FEF587DA0D66}"/>
              </a:ext>
            </a:extLst>
          </p:cNvPr>
          <p:cNvSpPr txBox="1">
            <a:spLocks noChangeArrowheads="1"/>
          </p:cNvSpPr>
          <p:nvPr/>
        </p:nvSpPr>
        <p:spPr bwMode="auto">
          <a:xfrm>
            <a:off x="6300788" y="429260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fr-FR" altLang="fr-FR" sz="1800">
                <a:latin typeface="Arial" panose="020B0604020202020204" pitchFamily="34" charset="0"/>
              </a:rPr>
              <a:t>1</a:t>
            </a:r>
          </a:p>
        </p:txBody>
      </p:sp>
      <p:sp>
        <p:nvSpPr>
          <p:cNvPr id="39948" name="Text Box 13">
            <a:extLst>
              <a:ext uri="{FF2B5EF4-FFF2-40B4-BE49-F238E27FC236}">
                <a16:creationId xmlns:a16="http://schemas.microsoft.com/office/drawing/2014/main" id="{0047C403-C6A5-CAF1-1A2A-8D4C8AE637C5}"/>
              </a:ext>
            </a:extLst>
          </p:cNvPr>
          <p:cNvSpPr txBox="1">
            <a:spLocks noChangeArrowheads="1"/>
          </p:cNvSpPr>
          <p:nvPr/>
        </p:nvSpPr>
        <p:spPr bwMode="auto">
          <a:xfrm>
            <a:off x="1258888" y="3644900"/>
            <a:ext cx="11699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fr-FR" altLang="fr-FR" sz="1400">
                <a:latin typeface="Arial" panose="020B0604020202020204" pitchFamily="34" charset="0"/>
              </a:rPr>
              <a:t>Qualité nulle</a:t>
            </a:r>
          </a:p>
        </p:txBody>
      </p:sp>
      <p:sp>
        <p:nvSpPr>
          <p:cNvPr id="39949" name="Text Box 14">
            <a:extLst>
              <a:ext uri="{FF2B5EF4-FFF2-40B4-BE49-F238E27FC236}">
                <a16:creationId xmlns:a16="http://schemas.microsoft.com/office/drawing/2014/main" id="{7AB4F23A-D8B7-3E84-18D5-CD3157383810}"/>
              </a:ext>
            </a:extLst>
          </p:cNvPr>
          <p:cNvSpPr txBox="1">
            <a:spLocks noChangeArrowheads="1"/>
          </p:cNvSpPr>
          <p:nvPr/>
        </p:nvSpPr>
        <p:spPr bwMode="auto">
          <a:xfrm>
            <a:off x="5724525" y="3644900"/>
            <a:ext cx="15938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fr-FR" altLang="fr-FR" sz="1400">
                <a:latin typeface="Arial" panose="020B0604020202020204" pitchFamily="34" charset="0"/>
              </a:rPr>
              <a:t>Qualité excellente</a:t>
            </a:r>
          </a:p>
        </p:txBody>
      </p:sp>
      <p:sp>
        <p:nvSpPr>
          <p:cNvPr id="39950" name="Line 15">
            <a:extLst>
              <a:ext uri="{FF2B5EF4-FFF2-40B4-BE49-F238E27FC236}">
                <a16:creationId xmlns:a16="http://schemas.microsoft.com/office/drawing/2014/main" id="{7508BE3A-BF77-6E7D-E190-F7CE2E983CBD}"/>
              </a:ext>
            </a:extLst>
          </p:cNvPr>
          <p:cNvSpPr>
            <a:spLocks noChangeShapeType="1"/>
          </p:cNvSpPr>
          <p:nvPr/>
        </p:nvSpPr>
        <p:spPr bwMode="auto">
          <a:xfrm>
            <a:off x="4067175" y="4005263"/>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9951" name="Text Box 16">
            <a:extLst>
              <a:ext uri="{FF2B5EF4-FFF2-40B4-BE49-F238E27FC236}">
                <a16:creationId xmlns:a16="http://schemas.microsoft.com/office/drawing/2014/main" id="{7CCCF783-C4CD-37DD-3D29-DB259E8022C4}"/>
              </a:ext>
            </a:extLst>
          </p:cNvPr>
          <p:cNvSpPr txBox="1">
            <a:spLocks noChangeArrowheads="1"/>
          </p:cNvSpPr>
          <p:nvPr/>
        </p:nvSpPr>
        <p:spPr bwMode="auto">
          <a:xfrm>
            <a:off x="3616325" y="4313238"/>
            <a:ext cx="889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fr-FR" altLang="fr-FR" sz="1800">
                <a:latin typeface="Arial" panose="020B0604020202020204" pitchFamily="34" charset="0"/>
              </a:rPr>
              <a:t>q</a:t>
            </a:r>
            <a:r>
              <a:rPr lang="fr-FR" altLang="fr-FR" sz="1800" baseline="-25000">
                <a:latin typeface="Arial" panose="020B0604020202020204" pitchFamily="34" charset="0"/>
              </a:rPr>
              <a:t>m</a:t>
            </a:r>
            <a:r>
              <a:rPr lang="fr-FR" altLang="fr-FR" sz="1800">
                <a:latin typeface="Arial" panose="020B0604020202020204" pitchFamily="34" charset="0"/>
              </a:rPr>
              <a:t>=1/2</a:t>
            </a:r>
          </a:p>
        </p:txBody>
      </p:sp>
      <p:sp>
        <p:nvSpPr>
          <p:cNvPr id="39952" name="Line 17">
            <a:extLst>
              <a:ext uri="{FF2B5EF4-FFF2-40B4-BE49-F238E27FC236}">
                <a16:creationId xmlns:a16="http://schemas.microsoft.com/office/drawing/2014/main" id="{A4E6B17F-588F-1B39-706E-E1C3E68E2266}"/>
              </a:ext>
            </a:extLst>
          </p:cNvPr>
          <p:cNvSpPr>
            <a:spLocks noChangeShapeType="1"/>
          </p:cNvSpPr>
          <p:nvPr/>
        </p:nvSpPr>
        <p:spPr bwMode="auto">
          <a:xfrm>
            <a:off x="5292725" y="4005263"/>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39953" name="Rectangle 18">
            <a:extLst>
              <a:ext uri="{FF2B5EF4-FFF2-40B4-BE49-F238E27FC236}">
                <a16:creationId xmlns:a16="http://schemas.microsoft.com/office/drawing/2014/main" id="{7B97D366-E160-B837-E87F-EB0B4D91FC22}"/>
              </a:ext>
            </a:extLst>
          </p:cNvPr>
          <p:cNvSpPr>
            <a:spLocks noChangeArrowheads="1"/>
          </p:cNvSpPr>
          <p:nvPr/>
        </p:nvSpPr>
        <p:spPr bwMode="auto">
          <a:xfrm>
            <a:off x="5003800" y="4292600"/>
            <a:ext cx="844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fr-FR" altLang="fr-FR" sz="1800">
                <a:latin typeface="Arial" panose="020B0604020202020204" pitchFamily="34" charset="0"/>
              </a:rPr>
              <a:t>3/2*q</a:t>
            </a:r>
            <a:r>
              <a:rPr lang="fr-FR" altLang="fr-FR" sz="1800" baseline="-25000">
                <a:latin typeface="Arial" panose="020B0604020202020204" pitchFamily="34" charset="0"/>
              </a:rPr>
              <a:t>m</a:t>
            </a:r>
          </a:p>
        </p:txBody>
      </p:sp>
      <p:sp>
        <p:nvSpPr>
          <p:cNvPr id="39954" name="AutoShape 19">
            <a:extLst>
              <a:ext uri="{FF2B5EF4-FFF2-40B4-BE49-F238E27FC236}">
                <a16:creationId xmlns:a16="http://schemas.microsoft.com/office/drawing/2014/main" id="{182930A2-37D8-F445-D74C-22AA3DC95BAB}"/>
              </a:ext>
            </a:extLst>
          </p:cNvPr>
          <p:cNvSpPr>
            <a:spLocks/>
          </p:cNvSpPr>
          <p:nvPr/>
        </p:nvSpPr>
        <p:spPr bwMode="auto">
          <a:xfrm rot="-5400000">
            <a:off x="5833269" y="4472781"/>
            <a:ext cx="142875" cy="1223963"/>
          </a:xfrm>
          <a:prstGeom prst="leftBrace">
            <a:avLst>
              <a:gd name="adj1" fmla="val 7138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endParaRPr lang="fr-FR" altLang="fr-FR" sz="1800">
              <a:latin typeface="Arial" panose="020B0604020202020204" pitchFamily="34" charset="0"/>
            </a:endParaRPr>
          </a:p>
        </p:txBody>
      </p:sp>
      <p:sp>
        <p:nvSpPr>
          <p:cNvPr id="39955" name="Text Box 20">
            <a:extLst>
              <a:ext uri="{FF2B5EF4-FFF2-40B4-BE49-F238E27FC236}">
                <a16:creationId xmlns:a16="http://schemas.microsoft.com/office/drawing/2014/main" id="{657AD560-FD28-7F56-7078-ABADB3F05261}"/>
              </a:ext>
            </a:extLst>
          </p:cNvPr>
          <p:cNvSpPr txBox="1">
            <a:spLocks noChangeArrowheads="1"/>
          </p:cNvSpPr>
          <p:nvPr/>
        </p:nvSpPr>
        <p:spPr bwMode="auto">
          <a:xfrm>
            <a:off x="4140200" y="5300663"/>
            <a:ext cx="485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fr-FR" altLang="fr-FR" sz="1200">
                <a:latin typeface="Arial" panose="020B0604020202020204" pitchFamily="34" charset="0"/>
              </a:rPr>
              <a:t>premiers vendeurs quittant le marché: baisse de q</a:t>
            </a:r>
            <a:r>
              <a:rPr lang="fr-FR" altLang="fr-FR" sz="1200" baseline="-25000">
                <a:latin typeface="Arial" panose="020B0604020202020204" pitchFamily="34" charset="0"/>
              </a:rPr>
              <a:t>m</a:t>
            </a:r>
            <a:r>
              <a:rPr lang="fr-FR" altLang="fr-FR" sz="1200">
                <a:latin typeface="Arial" panose="020B0604020202020204" pitchFamily="34" charset="0"/>
              </a:rPr>
              <a:t>, cercle vicieux et finalement disparition du marché</a:t>
            </a:r>
          </a:p>
        </p:txBody>
      </p:sp>
      <p:sp>
        <p:nvSpPr>
          <p:cNvPr id="39956" name="Line 21">
            <a:extLst>
              <a:ext uri="{FF2B5EF4-FFF2-40B4-BE49-F238E27FC236}">
                <a16:creationId xmlns:a16="http://schemas.microsoft.com/office/drawing/2014/main" id="{7C212606-3B8F-4F00-8702-2107D60E5A76}"/>
              </a:ext>
            </a:extLst>
          </p:cNvPr>
          <p:cNvSpPr>
            <a:spLocks noChangeShapeType="1"/>
          </p:cNvSpPr>
          <p:nvPr/>
        </p:nvSpPr>
        <p:spPr bwMode="auto">
          <a:xfrm>
            <a:off x="4932363" y="3644900"/>
            <a:ext cx="360362" cy="288925"/>
          </a:xfrm>
          <a:prstGeom prst="line">
            <a:avLst/>
          </a:prstGeom>
          <a:noFill/>
          <a:ln w="3175">
            <a:solidFill>
              <a:schemeClr val="tx1"/>
            </a:solidFill>
            <a:prstDash val="dashDot"/>
            <a:round/>
            <a:headEn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39957" name="Text Box 22">
            <a:extLst>
              <a:ext uri="{FF2B5EF4-FFF2-40B4-BE49-F238E27FC236}">
                <a16:creationId xmlns:a16="http://schemas.microsoft.com/office/drawing/2014/main" id="{286FDCFD-7FDC-5F1B-AA30-825B7DFEC176}"/>
              </a:ext>
            </a:extLst>
          </p:cNvPr>
          <p:cNvSpPr txBox="1">
            <a:spLocks noChangeArrowheads="1"/>
          </p:cNvSpPr>
          <p:nvPr/>
        </p:nvSpPr>
        <p:spPr bwMode="auto">
          <a:xfrm>
            <a:off x="3779838" y="3213100"/>
            <a:ext cx="2136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fr-FR" altLang="fr-FR" sz="1200">
                <a:latin typeface="Arial" panose="020B0604020202020204" pitchFamily="34" charset="0"/>
              </a:rPr>
              <a:t>Prix max. acceptable compte</a:t>
            </a:r>
          </a:p>
          <a:p>
            <a:pPr algn="ctr" eaLnBrk="1" hangingPunct="1">
              <a:spcBef>
                <a:spcPct val="0"/>
              </a:spcBef>
              <a:buClrTx/>
              <a:buSzTx/>
              <a:buFontTx/>
              <a:buNone/>
            </a:pPr>
            <a:r>
              <a:rPr lang="fr-FR" altLang="fr-FR" sz="1200">
                <a:latin typeface="Arial" panose="020B0604020202020204" pitchFamily="34" charset="0"/>
              </a:rPr>
              <a:t>tenu de l’incertitude qualité</a:t>
            </a:r>
          </a:p>
        </p:txBody>
      </p:sp>
      <p:sp>
        <p:nvSpPr>
          <p:cNvPr id="39958" name="AutoShape 23">
            <a:extLst>
              <a:ext uri="{FF2B5EF4-FFF2-40B4-BE49-F238E27FC236}">
                <a16:creationId xmlns:a16="http://schemas.microsoft.com/office/drawing/2014/main" id="{BFDBEFFC-B6BE-CE26-AD04-CFB2D1E55B11}"/>
              </a:ext>
            </a:extLst>
          </p:cNvPr>
          <p:cNvSpPr>
            <a:spLocks noChangeArrowheads="1"/>
          </p:cNvSpPr>
          <p:nvPr/>
        </p:nvSpPr>
        <p:spPr bwMode="auto">
          <a:xfrm>
            <a:off x="250825" y="5157788"/>
            <a:ext cx="827088" cy="215900"/>
          </a:xfrm>
          <a:prstGeom prst="rightArrow">
            <a:avLst>
              <a:gd name="adj1" fmla="val 50000"/>
              <a:gd name="adj2" fmla="val 95772"/>
            </a:avLst>
          </a:prstGeom>
          <a:solidFill>
            <a:schemeClr val="accent1"/>
          </a:solidFill>
          <a:ln w="9525">
            <a:solidFill>
              <a:schemeClr val="tx1"/>
            </a:solidFill>
            <a:miter lim="800000"/>
            <a:headEnd/>
            <a:tailEnd/>
          </a:ln>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endParaRPr lang="fr-FR" altLang="fr-FR" sz="1800">
              <a:latin typeface="Arial" panose="020B0604020202020204" pitchFamily="34" charset="0"/>
            </a:endParaRPr>
          </a:p>
        </p:txBody>
      </p:sp>
      <p:sp>
        <p:nvSpPr>
          <p:cNvPr id="39959" name="Text Box 24">
            <a:extLst>
              <a:ext uri="{FF2B5EF4-FFF2-40B4-BE49-F238E27FC236}">
                <a16:creationId xmlns:a16="http://schemas.microsoft.com/office/drawing/2014/main" id="{1A1A826C-501D-D2C5-58D3-8DE39CBAF7DF}"/>
              </a:ext>
            </a:extLst>
          </p:cNvPr>
          <p:cNvSpPr txBox="1">
            <a:spLocks noChangeArrowheads="1"/>
          </p:cNvSpPr>
          <p:nvPr/>
        </p:nvSpPr>
        <p:spPr bwMode="auto">
          <a:xfrm>
            <a:off x="1187450" y="5084763"/>
            <a:ext cx="22240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fr-FR" altLang="fr-FR" sz="1800">
                <a:latin typeface="Arial" panose="020B0604020202020204" pitchFamily="34" charset="0"/>
              </a:rPr>
              <a:t>Marché </a:t>
            </a:r>
            <a:r>
              <a:rPr lang="fr-FR" altLang="fr-FR" sz="1800" b="1">
                <a:latin typeface="Arial" panose="020B0604020202020204" pitchFamily="34" charset="0"/>
              </a:rPr>
              <a:t>non viable</a:t>
            </a:r>
            <a:r>
              <a:rPr lang="fr-FR" altLang="fr-FR" sz="1800" baseline="30000">
                <a:latin typeface="Arial" panose="020B0604020202020204" pitchFamily="34" charset="0"/>
              </a:rPr>
              <a:t>2</a:t>
            </a:r>
          </a:p>
        </p:txBody>
      </p:sp>
      <p:sp>
        <p:nvSpPr>
          <p:cNvPr id="2" name="Espace réservé de la date 1">
            <a:extLst>
              <a:ext uri="{FF2B5EF4-FFF2-40B4-BE49-F238E27FC236}">
                <a16:creationId xmlns:a16="http://schemas.microsoft.com/office/drawing/2014/main" id="{386110EA-87F3-4E53-54CE-0E49D3555E06}"/>
              </a:ext>
            </a:extLst>
          </p:cNvPr>
          <p:cNvSpPr>
            <a:spLocks noGrp="1"/>
          </p:cNvSpPr>
          <p:nvPr>
            <p:ph type="dt" sz="half" idx="10"/>
          </p:nvPr>
        </p:nvSpPr>
        <p:spPr/>
        <p:txBody>
          <a:bodyPr/>
          <a:lstStyle/>
          <a:p>
            <a:fld id="{751B2768-003F-1647-88E4-45D7A2D5C8D7}" type="datetime1">
              <a:rPr lang="fr-FR" smtClean="0"/>
              <a:t>16/11/2022</a:t>
            </a:fld>
            <a:endParaRPr lang="fr-FR"/>
          </a:p>
        </p:txBody>
      </p:sp>
    </p:spTree>
    <p:extLst>
      <p:ext uri="{BB962C8B-B14F-4D97-AF65-F5344CB8AC3E}">
        <p14:creationId xmlns:p14="http://schemas.microsoft.com/office/powerpoint/2010/main" val="1780429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600" y="620688"/>
            <a:ext cx="7772400" cy="706090"/>
          </a:xfrm>
        </p:spPr>
        <p:txBody>
          <a:bodyPr>
            <a:noAutofit/>
          </a:bodyPr>
          <a:lstStyle/>
          <a:p>
            <a:pPr algn="ctr"/>
            <a:r>
              <a:rPr lang="fr-FR" sz="3200" b="1" dirty="0"/>
              <a:t>Plan du Chapitre</a:t>
            </a:r>
          </a:p>
        </p:txBody>
      </p:sp>
      <p:sp>
        <p:nvSpPr>
          <p:cNvPr id="3" name="Espace réservé du contenu 2"/>
          <p:cNvSpPr>
            <a:spLocks noGrp="1"/>
          </p:cNvSpPr>
          <p:nvPr>
            <p:ph sz="quarter" idx="1"/>
          </p:nvPr>
        </p:nvSpPr>
        <p:spPr>
          <a:xfrm>
            <a:off x="914400" y="1772816"/>
            <a:ext cx="7772400" cy="4680520"/>
          </a:xfrm>
        </p:spPr>
        <p:txBody>
          <a:bodyPr>
            <a:normAutofit/>
          </a:bodyPr>
          <a:lstStyle/>
          <a:p>
            <a:endParaRPr lang="fr-FR" dirty="0"/>
          </a:p>
          <a:p>
            <a:pPr lvl="1"/>
            <a:r>
              <a:rPr lang="fr-FR" dirty="0"/>
              <a:t>4.1. La complexité des relations de marché explique l’existence des organisations</a:t>
            </a:r>
          </a:p>
          <a:p>
            <a:pPr lvl="1"/>
            <a:r>
              <a:rPr lang="fr-FR" dirty="0"/>
              <a:t>4.2. Contrats et asymétries d’information</a:t>
            </a:r>
          </a:p>
          <a:p>
            <a:pPr lvl="1"/>
            <a:r>
              <a:rPr lang="fr-FR" dirty="0"/>
              <a:t>4.3. De </a:t>
            </a:r>
            <a:r>
              <a:rPr lang="fr-FR" dirty="0" err="1"/>
              <a:t>Coase</a:t>
            </a:r>
            <a:r>
              <a:rPr lang="fr-FR" dirty="0"/>
              <a:t> à Williamson</a:t>
            </a:r>
          </a:p>
          <a:p>
            <a:pPr marL="320040" lvl="1" indent="0">
              <a:buNone/>
            </a:pPr>
            <a:endParaRPr lang="fr-FR" dirty="0"/>
          </a:p>
          <a:p>
            <a:pPr lvl="2"/>
            <a:endParaRPr lang="fr-FR" dirty="0"/>
          </a:p>
          <a:p>
            <a:pPr lvl="1"/>
            <a:endParaRPr lang="fr-FR" dirty="0"/>
          </a:p>
          <a:p>
            <a:pPr lvl="1"/>
            <a:endParaRPr lang="fr-FR" dirty="0"/>
          </a:p>
          <a:p>
            <a:pPr marL="320040" lvl="1" indent="0">
              <a:buNone/>
            </a:pPr>
            <a:endParaRPr lang="fr-FR" dirty="0"/>
          </a:p>
          <a:p>
            <a:pPr marL="0" indent="0">
              <a:buNone/>
            </a:pPr>
            <a:endParaRPr lang="fr-FR" dirty="0"/>
          </a:p>
        </p:txBody>
      </p:sp>
      <p:sp>
        <p:nvSpPr>
          <p:cNvPr id="4" name="Espace réservé de la date 3">
            <a:extLst>
              <a:ext uri="{FF2B5EF4-FFF2-40B4-BE49-F238E27FC236}">
                <a16:creationId xmlns:a16="http://schemas.microsoft.com/office/drawing/2014/main" id="{A3A11B27-D61D-D93C-6507-A240B2DB651E}"/>
              </a:ext>
            </a:extLst>
          </p:cNvPr>
          <p:cNvSpPr>
            <a:spLocks noGrp="1"/>
          </p:cNvSpPr>
          <p:nvPr>
            <p:ph type="dt" sz="half" idx="10"/>
          </p:nvPr>
        </p:nvSpPr>
        <p:spPr/>
        <p:txBody>
          <a:bodyPr/>
          <a:lstStyle/>
          <a:p>
            <a:fld id="{320DBFC6-957D-8247-A8AA-BF8D0741AC14}" type="datetime1">
              <a:rPr lang="fr-FR" smtClean="0"/>
              <a:t>16/11/2022</a:t>
            </a:fld>
            <a:endParaRPr lang="fr-FR"/>
          </a:p>
        </p:txBody>
      </p:sp>
      <p:sp>
        <p:nvSpPr>
          <p:cNvPr id="5" name="Espace réservé du numéro de diapositive 4">
            <a:extLst>
              <a:ext uri="{FF2B5EF4-FFF2-40B4-BE49-F238E27FC236}">
                <a16:creationId xmlns:a16="http://schemas.microsoft.com/office/drawing/2014/main" id="{2F5253B9-9C65-5B4A-3E92-1852DB12F4C9}"/>
              </a:ext>
            </a:extLst>
          </p:cNvPr>
          <p:cNvSpPr>
            <a:spLocks noGrp="1"/>
          </p:cNvSpPr>
          <p:nvPr>
            <p:ph type="sldNum" sz="quarter" idx="12"/>
          </p:nvPr>
        </p:nvSpPr>
        <p:spPr/>
        <p:txBody>
          <a:bodyPr/>
          <a:lstStyle/>
          <a:p>
            <a:fld id="{B129A61E-D49D-4B8E-9808-DCC91C2F8225}" type="slidenum">
              <a:rPr lang="fr-FR" smtClean="0"/>
              <a:t>2</a:t>
            </a:fld>
            <a:endParaRPr lang="fr-FR"/>
          </a:p>
        </p:txBody>
      </p:sp>
    </p:spTree>
    <p:extLst>
      <p:ext uri="{BB962C8B-B14F-4D97-AF65-F5344CB8AC3E}">
        <p14:creationId xmlns:p14="http://schemas.microsoft.com/office/powerpoint/2010/main" val="1728686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6923C23A-4DEF-1AFB-842B-7FDDCF2EAE79}"/>
              </a:ext>
            </a:extLst>
          </p:cNvPr>
          <p:cNvSpPr>
            <a:spLocks noGrp="1" noChangeArrowheads="1"/>
          </p:cNvSpPr>
          <p:nvPr>
            <p:ph type="title"/>
          </p:nvPr>
        </p:nvSpPr>
        <p:spPr/>
        <p:txBody>
          <a:bodyPr>
            <a:normAutofit/>
          </a:bodyPr>
          <a:lstStyle/>
          <a:p>
            <a:pPr eaLnBrk="1" fontAlgn="auto" hangingPunct="1">
              <a:spcAft>
                <a:spcPts val="0"/>
              </a:spcAft>
              <a:defRPr/>
            </a:pPr>
            <a:r>
              <a:rPr lang="fr-FR" sz="3200"/>
              <a:t>Comment limiter les effets de la sélection adverse: Signal, filtre et auto sélection</a:t>
            </a:r>
          </a:p>
        </p:txBody>
      </p:sp>
      <p:sp>
        <p:nvSpPr>
          <p:cNvPr id="44035" name="Rectangle 3">
            <a:extLst>
              <a:ext uri="{FF2B5EF4-FFF2-40B4-BE49-F238E27FC236}">
                <a16:creationId xmlns:a16="http://schemas.microsoft.com/office/drawing/2014/main" id="{A7A32909-C435-D0E9-A870-4C6D502C9AE2}"/>
              </a:ext>
            </a:extLst>
          </p:cNvPr>
          <p:cNvSpPr>
            <a:spLocks noGrp="1" noChangeArrowheads="1"/>
          </p:cNvSpPr>
          <p:nvPr>
            <p:ph sz="quarter" idx="1"/>
          </p:nvPr>
        </p:nvSpPr>
        <p:spPr>
          <a:xfrm>
            <a:off x="900113" y="1412875"/>
            <a:ext cx="7772400" cy="4530725"/>
          </a:xfrm>
        </p:spPr>
        <p:txBody>
          <a:bodyPr>
            <a:normAutofit fontScale="92500"/>
          </a:bodyPr>
          <a:lstStyle/>
          <a:p>
            <a:pPr eaLnBrk="1" hangingPunct="1"/>
            <a:r>
              <a:rPr lang="fr-FR" altLang="fr-FR"/>
              <a:t>Une partie des acteurs peuvent « gagner » à ce que leur qualité soit connue</a:t>
            </a:r>
          </a:p>
          <a:p>
            <a:pPr eaLnBrk="1" hangingPunct="1"/>
            <a:r>
              <a:rPr lang="fr-FR" altLang="fr-FR"/>
              <a:t>Si les agents qui détiennent des informations privées pertinentes arrivent à les divulguer, un bénéfice mutuel est possible:</a:t>
            </a:r>
          </a:p>
          <a:p>
            <a:pPr eaLnBrk="1" hangingPunct="1"/>
            <a:r>
              <a:rPr lang="fr-FR" altLang="fr-FR"/>
              <a:t>Le signal (Michael Spence) : la partie informée prend l’initiative de révéler ses informations privées</a:t>
            </a:r>
          </a:p>
          <a:p>
            <a:pPr lvl="1" eaLnBrk="1" hangingPunct="1"/>
            <a:r>
              <a:rPr lang="fr-FR" altLang="fr-FR" sz="2200"/>
              <a:t>Les garanties</a:t>
            </a:r>
          </a:p>
          <a:p>
            <a:pPr lvl="1" eaLnBrk="1" hangingPunct="1"/>
            <a:r>
              <a:rPr lang="fr-FR" altLang="fr-FR" sz="2200"/>
              <a:t>Les labels</a:t>
            </a:r>
          </a:p>
          <a:p>
            <a:pPr lvl="1" eaLnBrk="1" hangingPunct="1"/>
            <a:r>
              <a:rPr lang="fr-FR" altLang="fr-FR" sz="2200"/>
              <a:t>Les diplômes</a:t>
            </a:r>
          </a:p>
          <a:p>
            <a:pPr eaLnBrk="1" hangingPunct="1"/>
            <a:r>
              <a:rPr lang="fr-FR" altLang="fr-FR"/>
              <a:t>Les contraintes d’auto sélection</a:t>
            </a:r>
          </a:p>
          <a:p>
            <a:pPr lvl="1" eaLnBrk="1" hangingPunct="1"/>
            <a:r>
              <a:rPr lang="fr-FR" altLang="fr-FR" sz="2200"/>
              <a:t>Crédibilité des signaux: diplôme et productivité</a:t>
            </a:r>
          </a:p>
          <a:p>
            <a:pPr eaLnBrk="1" hangingPunct="1"/>
            <a:endParaRPr lang="fr-FR" altLang="fr-FR"/>
          </a:p>
        </p:txBody>
      </p:sp>
      <p:sp>
        <p:nvSpPr>
          <p:cNvPr id="40964" name="Espace réservé de la date 3">
            <a:extLst>
              <a:ext uri="{FF2B5EF4-FFF2-40B4-BE49-F238E27FC236}">
                <a16:creationId xmlns:a16="http://schemas.microsoft.com/office/drawing/2014/main" id="{687D15F7-53BC-E356-D985-696173573808}"/>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C998FB9F-970F-8A45-9BAB-054CC3EB09BE}"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40965" name="Espace réservé du numéro de diapositive 5">
            <a:extLst>
              <a:ext uri="{FF2B5EF4-FFF2-40B4-BE49-F238E27FC236}">
                <a16:creationId xmlns:a16="http://schemas.microsoft.com/office/drawing/2014/main" id="{E566435A-25D7-5D07-BA90-F77E6DF84F21}"/>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4665F5A5-F986-0047-8EB6-759CD5C2AF2C}" type="slidenum">
              <a:rPr lang="fr-FR" altLang="fr-FR" sz="1400">
                <a:solidFill>
                  <a:srgbClr val="FFFFFF"/>
                </a:solidFill>
                <a:latin typeface="Arial" panose="020B0604020202020204" pitchFamily="34" charset="0"/>
              </a:rPr>
              <a:pPr eaLnBrk="1" hangingPunct="1">
                <a:spcBef>
                  <a:spcPct val="0"/>
                </a:spcBef>
                <a:buClrTx/>
                <a:buSzTx/>
                <a:buFontTx/>
                <a:buNone/>
              </a:pPr>
              <a:t>20</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24820215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44035">
                                            <p:txEl>
                                              <p:pRg st="0" end="0"/>
                                            </p:txEl>
                                          </p:spTgt>
                                        </p:tgtEl>
                                        <p:attrNameLst>
                                          <p:attrName>style.visibility</p:attrName>
                                        </p:attrNameLst>
                                      </p:cBhvr>
                                      <p:to>
                                        <p:strVal val="visible"/>
                                      </p:to>
                                    </p:set>
                                    <p:animEffect transition="in" filter="dissolve">
                                      <p:cBhvr>
                                        <p:cTn id="13" dur="500"/>
                                        <p:tgtEl>
                                          <p:spTgt spid="4403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44035">
                                            <p:txEl>
                                              <p:pRg st="1" end="1"/>
                                            </p:txEl>
                                          </p:spTgt>
                                        </p:tgtEl>
                                        <p:attrNameLst>
                                          <p:attrName>style.visibility</p:attrName>
                                        </p:attrNameLst>
                                      </p:cBhvr>
                                      <p:to>
                                        <p:strVal val="visible"/>
                                      </p:to>
                                    </p:set>
                                    <p:animEffect transition="in" filter="dissolve">
                                      <p:cBhvr>
                                        <p:cTn id="18" dur="500"/>
                                        <p:tgtEl>
                                          <p:spTgt spid="44035">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44035">
                                            <p:txEl>
                                              <p:pRg st="2" end="2"/>
                                            </p:txEl>
                                          </p:spTgt>
                                        </p:tgtEl>
                                        <p:attrNameLst>
                                          <p:attrName>style.visibility</p:attrName>
                                        </p:attrNameLst>
                                      </p:cBhvr>
                                      <p:to>
                                        <p:strVal val="visible"/>
                                      </p:to>
                                    </p:set>
                                    <p:animEffect transition="in" filter="dissolve">
                                      <p:cBhvr>
                                        <p:cTn id="23" dur="500"/>
                                        <p:tgtEl>
                                          <p:spTgt spid="44035">
                                            <p:txEl>
                                              <p:pRg st="2" end="2"/>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44035">
                                            <p:txEl>
                                              <p:pRg st="3" end="3"/>
                                            </p:txEl>
                                          </p:spTgt>
                                        </p:tgtEl>
                                        <p:attrNameLst>
                                          <p:attrName>style.visibility</p:attrName>
                                        </p:attrNameLst>
                                      </p:cBhvr>
                                      <p:to>
                                        <p:strVal val="visible"/>
                                      </p:to>
                                    </p:set>
                                    <p:animEffect transition="in" filter="dissolve">
                                      <p:cBhvr>
                                        <p:cTn id="26" dur="500"/>
                                        <p:tgtEl>
                                          <p:spTgt spid="44035">
                                            <p:txEl>
                                              <p:pRg st="3" end="3"/>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44035">
                                            <p:txEl>
                                              <p:pRg st="4" end="4"/>
                                            </p:txEl>
                                          </p:spTgt>
                                        </p:tgtEl>
                                        <p:attrNameLst>
                                          <p:attrName>style.visibility</p:attrName>
                                        </p:attrNameLst>
                                      </p:cBhvr>
                                      <p:to>
                                        <p:strVal val="visible"/>
                                      </p:to>
                                    </p:set>
                                    <p:animEffect transition="in" filter="dissolve">
                                      <p:cBhvr>
                                        <p:cTn id="29" dur="500"/>
                                        <p:tgtEl>
                                          <p:spTgt spid="44035">
                                            <p:txEl>
                                              <p:pRg st="4" end="4"/>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44035">
                                            <p:txEl>
                                              <p:pRg st="5" end="5"/>
                                            </p:txEl>
                                          </p:spTgt>
                                        </p:tgtEl>
                                        <p:attrNameLst>
                                          <p:attrName>style.visibility</p:attrName>
                                        </p:attrNameLst>
                                      </p:cBhvr>
                                      <p:to>
                                        <p:strVal val="visible"/>
                                      </p:to>
                                    </p:set>
                                    <p:animEffect transition="in" filter="dissolve">
                                      <p:cBhvr>
                                        <p:cTn id="32" dur="500"/>
                                        <p:tgtEl>
                                          <p:spTgt spid="4403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4035">
                                            <p:txEl>
                                              <p:pRg st="6" end="6"/>
                                            </p:txEl>
                                          </p:spTgt>
                                        </p:tgtEl>
                                        <p:attrNameLst>
                                          <p:attrName>style.visibility</p:attrName>
                                        </p:attrNameLst>
                                      </p:cBhvr>
                                      <p:to>
                                        <p:strVal val="visible"/>
                                      </p:to>
                                    </p:set>
                                    <p:animEffect transition="in" filter="dissolve">
                                      <p:cBhvr>
                                        <p:cTn id="37" dur="500"/>
                                        <p:tgtEl>
                                          <p:spTgt spid="44035">
                                            <p:txEl>
                                              <p:pRg st="6" end="6"/>
                                            </p:txEl>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44035">
                                            <p:txEl>
                                              <p:pRg st="7" end="7"/>
                                            </p:txEl>
                                          </p:spTgt>
                                        </p:tgtEl>
                                        <p:attrNameLst>
                                          <p:attrName>style.visibility</p:attrName>
                                        </p:attrNameLst>
                                      </p:cBhvr>
                                      <p:to>
                                        <p:strVal val="visible"/>
                                      </p:to>
                                    </p:set>
                                    <p:animEffect transition="in" filter="dissolve">
                                      <p:cBhvr>
                                        <p:cTn id="40" dur="500"/>
                                        <p:tgtEl>
                                          <p:spTgt spid="440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4066" name="Rectangle 2">
            <a:extLst>
              <a:ext uri="{FF2B5EF4-FFF2-40B4-BE49-F238E27FC236}">
                <a16:creationId xmlns:a16="http://schemas.microsoft.com/office/drawing/2014/main" id="{BE3E86CD-0401-13DA-90B6-9E1309E8215E}"/>
              </a:ext>
            </a:extLst>
          </p:cNvPr>
          <p:cNvSpPr>
            <a:spLocks noGrp="1" noChangeArrowheads="1"/>
          </p:cNvSpPr>
          <p:nvPr>
            <p:ph type="title"/>
          </p:nvPr>
        </p:nvSpPr>
        <p:spPr/>
        <p:txBody>
          <a:bodyPr>
            <a:normAutofit fontScale="90000"/>
          </a:bodyPr>
          <a:lstStyle/>
          <a:p>
            <a:pPr eaLnBrk="1" fontAlgn="auto" hangingPunct="1">
              <a:spcAft>
                <a:spcPts val="0"/>
              </a:spcAft>
              <a:defRPr/>
            </a:pPr>
            <a:r>
              <a:rPr lang="fr-FR" sz="3800"/>
              <a:t>Le rôle des asymétries d’informations ex-ante</a:t>
            </a:r>
          </a:p>
        </p:txBody>
      </p:sp>
      <p:sp>
        <p:nvSpPr>
          <p:cNvPr id="41987" name="Rectangle 3">
            <a:extLst>
              <a:ext uri="{FF2B5EF4-FFF2-40B4-BE49-F238E27FC236}">
                <a16:creationId xmlns:a16="http://schemas.microsoft.com/office/drawing/2014/main" id="{847B9576-4C68-DB8A-879C-EA4E5590CF4A}"/>
              </a:ext>
            </a:extLst>
          </p:cNvPr>
          <p:cNvSpPr>
            <a:spLocks noGrp="1" noChangeArrowheads="1"/>
          </p:cNvSpPr>
          <p:nvPr>
            <p:ph sz="quarter" idx="1"/>
          </p:nvPr>
        </p:nvSpPr>
        <p:spPr>
          <a:xfrm>
            <a:off x="457200" y="1600200"/>
            <a:ext cx="7467600" cy="4873625"/>
          </a:xfrm>
        </p:spPr>
        <p:txBody>
          <a:bodyPr/>
          <a:lstStyle/>
          <a:p>
            <a:pPr eaLnBrk="1" hangingPunct="1">
              <a:lnSpc>
                <a:spcPct val="80000"/>
              </a:lnSpc>
            </a:pPr>
            <a:r>
              <a:rPr lang="fr-FR" altLang="fr-FR" sz="1800"/>
              <a:t>Idée issue des assurances: la sélection des individus qui souscrivent une assurance ne se fait pas au hasard</a:t>
            </a:r>
          </a:p>
          <a:p>
            <a:pPr lvl="1" eaLnBrk="1" hangingPunct="1">
              <a:lnSpc>
                <a:spcPct val="80000"/>
              </a:lnSpc>
            </a:pPr>
            <a:r>
              <a:rPr lang="fr-FR" altLang="fr-FR" sz="1700"/>
              <a:t>L’assurance est d’abord souscrite par des individus qui disposent d’une information cachée (inobservable du point de vue du principal)</a:t>
            </a:r>
          </a:p>
          <a:p>
            <a:pPr lvl="2" eaLnBrk="1" hangingPunct="1">
              <a:lnSpc>
                <a:spcPct val="80000"/>
              </a:lnSpc>
            </a:pPr>
            <a:r>
              <a:rPr lang="fr-FR" altLang="fr-FR" sz="1600"/>
              <a:t>Assurance maternité</a:t>
            </a:r>
          </a:p>
          <a:p>
            <a:pPr lvl="2" eaLnBrk="1" hangingPunct="1">
              <a:lnSpc>
                <a:spcPct val="80000"/>
              </a:lnSpc>
            </a:pPr>
            <a:r>
              <a:rPr lang="fr-FR" altLang="fr-FR" sz="1600"/>
              <a:t>Assurance automobile</a:t>
            </a:r>
          </a:p>
          <a:p>
            <a:pPr lvl="1" eaLnBrk="1" hangingPunct="1">
              <a:lnSpc>
                <a:spcPct val="80000"/>
              </a:lnSpc>
            </a:pPr>
            <a:r>
              <a:rPr lang="fr-FR" altLang="fr-FR" sz="1700"/>
              <a:t>La sélection adverse est un problème d’opportunisme précontractuel</a:t>
            </a:r>
          </a:p>
          <a:p>
            <a:pPr lvl="2" eaLnBrk="1" hangingPunct="1">
              <a:lnSpc>
                <a:spcPct val="80000"/>
              </a:lnSpc>
            </a:pPr>
            <a:r>
              <a:rPr lang="fr-FR" altLang="fr-FR" sz="1600"/>
              <a:t>Disparition des marchés</a:t>
            </a:r>
          </a:p>
          <a:p>
            <a:pPr lvl="3" eaLnBrk="1" hangingPunct="1">
              <a:lnSpc>
                <a:spcPct val="80000"/>
              </a:lnSpc>
            </a:pPr>
            <a:r>
              <a:rPr lang="fr-FR" altLang="fr-FR" sz="1400"/>
              <a:t>Assurance maternité aux USA, si présence de comportements opportunistes importants les coûts sont répercutés sur les autres assurés qui finissent par ne plus s’assurer , la compagnie n’a plus comme clients que les opportunistes couteux.</a:t>
            </a:r>
          </a:p>
          <a:p>
            <a:pPr lvl="2" eaLnBrk="1" hangingPunct="1">
              <a:lnSpc>
                <a:spcPct val="80000"/>
              </a:lnSpc>
            </a:pPr>
            <a:r>
              <a:rPr lang="fr-FR" altLang="fr-FR" sz="1600"/>
              <a:t>Sélection adverse et rationnement</a:t>
            </a:r>
          </a:p>
          <a:p>
            <a:pPr lvl="3" eaLnBrk="1" hangingPunct="1">
              <a:lnSpc>
                <a:spcPct val="80000"/>
              </a:lnSpc>
            </a:pPr>
            <a:r>
              <a:rPr lang="fr-FR" altLang="fr-FR" sz="1400"/>
              <a:t>Quand l’argent est rare , la banque peut choisir d’en profiter pour améliorer la qualité de son portefeuille de prêts plutôt que d’augmenter les taux (qui attirent les « risqueurs ») (Stiglitz et Weiss)</a:t>
            </a:r>
          </a:p>
          <a:p>
            <a:pPr lvl="3" eaLnBrk="1" hangingPunct="1">
              <a:lnSpc>
                <a:spcPct val="80000"/>
              </a:lnSpc>
            </a:pPr>
            <a:r>
              <a:rPr lang="fr-FR" altLang="fr-FR" sz="1400"/>
              <a:t>Les firmes préfèrent aussi avoir recours aux licenciements plutôt qu’aux baisses de salaires qui font fuir « les bons » employés</a:t>
            </a:r>
          </a:p>
          <a:p>
            <a:pPr lvl="2" eaLnBrk="1" hangingPunct="1">
              <a:lnSpc>
                <a:spcPct val="80000"/>
              </a:lnSpc>
            </a:pPr>
            <a:endParaRPr lang="fr-FR" altLang="fr-FR" sz="1600"/>
          </a:p>
        </p:txBody>
      </p:sp>
      <p:sp>
        <p:nvSpPr>
          <p:cNvPr id="41988" name="Espace réservé de la date 3">
            <a:extLst>
              <a:ext uri="{FF2B5EF4-FFF2-40B4-BE49-F238E27FC236}">
                <a16:creationId xmlns:a16="http://schemas.microsoft.com/office/drawing/2014/main" id="{89AAA6E3-5CB0-D855-22BD-58C7B7ECEFF1}"/>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77C0A16A-6F13-434A-B4E1-A1591AFBC6C3}"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41989" name="Espace réservé du numéro de diapositive 5">
            <a:extLst>
              <a:ext uri="{FF2B5EF4-FFF2-40B4-BE49-F238E27FC236}">
                <a16:creationId xmlns:a16="http://schemas.microsoft.com/office/drawing/2014/main" id="{27A6069D-F6C8-54A0-B6A3-0F9305B19A2A}"/>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3876C2C8-04C5-FF4D-8AC3-1EFAB293CD06}" type="slidenum">
              <a:rPr lang="fr-FR" altLang="fr-FR" sz="1400">
                <a:solidFill>
                  <a:srgbClr val="FFFFFF"/>
                </a:solidFill>
                <a:latin typeface="Arial" panose="020B0604020202020204" pitchFamily="34" charset="0"/>
              </a:rPr>
              <a:pPr eaLnBrk="1" hangingPunct="1">
                <a:spcBef>
                  <a:spcPct val="0"/>
                </a:spcBef>
                <a:buClrTx/>
                <a:buSzTx/>
                <a:buFontTx/>
                <a:buNone/>
              </a:pPr>
              <a:t>21</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2190583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5090" name="Rectangle 2">
            <a:extLst>
              <a:ext uri="{FF2B5EF4-FFF2-40B4-BE49-F238E27FC236}">
                <a16:creationId xmlns:a16="http://schemas.microsoft.com/office/drawing/2014/main" id="{A15B9714-DEE0-B868-0E58-3A3926E19CE7}"/>
              </a:ext>
            </a:extLst>
          </p:cNvPr>
          <p:cNvSpPr>
            <a:spLocks noGrp="1" noChangeArrowheads="1"/>
          </p:cNvSpPr>
          <p:nvPr>
            <p:ph type="title"/>
          </p:nvPr>
        </p:nvSpPr>
        <p:spPr/>
        <p:txBody>
          <a:bodyPr/>
          <a:lstStyle/>
          <a:p>
            <a:pPr eaLnBrk="1" fontAlgn="auto" hangingPunct="1">
              <a:spcAft>
                <a:spcPts val="0"/>
              </a:spcAft>
              <a:defRPr/>
            </a:pPr>
            <a:r>
              <a:rPr lang="fr-FR"/>
              <a:t>Les systèmes de filtrage</a:t>
            </a:r>
          </a:p>
        </p:txBody>
      </p:sp>
      <p:sp>
        <p:nvSpPr>
          <p:cNvPr id="43011" name="Rectangle 3">
            <a:extLst>
              <a:ext uri="{FF2B5EF4-FFF2-40B4-BE49-F238E27FC236}">
                <a16:creationId xmlns:a16="http://schemas.microsoft.com/office/drawing/2014/main" id="{7BCB19DE-C879-D2A3-10C1-4F755C4C8A57}"/>
              </a:ext>
            </a:extLst>
          </p:cNvPr>
          <p:cNvSpPr>
            <a:spLocks noGrp="1" noChangeArrowheads="1"/>
          </p:cNvSpPr>
          <p:nvPr>
            <p:ph sz="quarter" idx="1"/>
          </p:nvPr>
        </p:nvSpPr>
        <p:spPr>
          <a:xfrm>
            <a:off x="457200" y="1600200"/>
            <a:ext cx="7467600" cy="4873625"/>
          </a:xfrm>
        </p:spPr>
        <p:txBody>
          <a:bodyPr/>
          <a:lstStyle/>
          <a:p>
            <a:pPr eaLnBrk="1" hangingPunct="1">
              <a:lnSpc>
                <a:spcPct val="80000"/>
              </a:lnSpc>
            </a:pPr>
            <a:endParaRPr lang="fr-FR" altLang="fr-FR" sz="1800"/>
          </a:p>
          <a:p>
            <a:pPr eaLnBrk="1" hangingPunct="1">
              <a:lnSpc>
                <a:spcPct val="80000"/>
              </a:lnSpc>
            </a:pPr>
            <a:r>
              <a:rPr lang="fr-FR" altLang="fr-FR" sz="1800"/>
              <a:t>Filtrage</a:t>
            </a:r>
          </a:p>
          <a:p>
            <a:pPr lvl="1" eaLnBrk="1" hangingPunct="1">
              <a:lnSpc>
                <a:spcPct val="80000"/>
              </a:lnSpc>
            </a:pPr>
            <a:r>
              <a:rPr lang="fr-FR" altLang="fr-FR" sz="1700"/>
              <a:t>Classer par catégories les différentes parties informées en fonction de certains critères</a:t>
            </a:r>
          </a:p>
          <a:p>
            <a:pPr lvl="1" eaLnBrk="1" hangingPunct="1">
              <a:lnSpc>
                <a:spcPct val="80000"/>
              </a:lnSpc>
            </a:pPr>
            <a:r>
              <a:rPr lang="fr-FR" altLang="fr-FR" sz="1700"/>
              <a:t>Pourquoi les travailleurs anciens sont-ils mieux payés?</a:t>
            </a:r>
          </a:p>
          <a:p>
            <a:pPr lvl="2" eaLnBrk="1" hangingPunct="1">
              <a:lnSpc>
                <a:spcPct val="80000"/>
              </a:lnSpc>
            </a:pPr>
            <a:r>
              <a:rPr lang="fr-FR" altLang="fr-FR" sz="1600"/>
              <a:t>Une norme sociale qui se heurte à la question des coûts</a:t>
            </a:r>
          </a:p>
          <a:p>
            <a:pPr lvl="2" eaLnBrk="1" hangingPunct="1">
              <a:lnSpc>
                <a:spcPct val="80000"/>
              </a:lnSpc>
            </a:pPr>
            <a:r>
              <a:rPr lang="fr-FR" altLang="fr-FR" sz="1600"/>
              <a:t>Joanne Salop et Steven Salop :le filtrage est un moyen de réduire le turn-over de ouvriers, le départ volontaire est coûteux notamment lorsque la firme a formé les employés</a:t>
            </a:r>
          </a:p>
          <a:p>
            <a:pPr lvl="3" eaLnBrk="1" hangingPunct="1">
              <a:lnSpc>
                <a:spcPct val="80000"/>
              </a:lnSpc>
            </a:pPr>
            <a:r>
              <a:rPr lang="fr-FR" altLang="fr-FR" sz="1400"/>
              <a:t>Un salaire fonction de l’expérience permet de filtrer les candidats en attirant ceux qui désirent rester. Inversement ceux qui désirent partir sont découragés par la faiblesse des salaires de départ. </a:t>
            </a:r>
          </a:p>
          <a:p>
            <a:pPr lvl="2" eaLnBrk="1" hangingPunct="1">
              <a:lnSpc>
                <a:spcPct val="80000"/>
              </a:lnSpc>
            </a:pPr>
            <a:r>
              <a:rPr lang="fr-FR" altLang="fr-FR" sz="1600"/>
              <a:t>Contrats d’assurances:les différentes polices proposées correspondent aux classes de risques associées aux acheteurs. Dans ce cas , on fait de l’autosélection en jouant sur le degré de couverture proposé. Les consommateurs à faibles risques souhaiteront une police à risque faible , quitte à accepter une franchise élevée, contrairement aux individus à hauts risques qui préfèreront payer une prime importante pour ne pas avoir une franchise trop élevée en cas de sinistre. </a:t>
            </a:r>
          </a:p>
          <a:p>
            <a:pPr lvl="1" eaLnBrk="1" hangingPunct="1">
              <a:lnSpc>
                <a:spcPct val="80000"/>
              </a:lnSpc>
            </a:pPr>
            <a:endParaRPr lang="fr-FR" altLang="fr-FR" sz="1700"/>
          </a:p>
          <a:p>
            <a:pPr lvl="1" eaLnBrk="1" hangingPunct="1">
              <a:lnSpc>
                <a:spcPct val="80000"/>
              </a:lnSpc>
            </a:pPr>
            <a:endParaRPr lang="fr-FR" altLang="fr-FR" sz="1700"/>
          </a:p>
        </p:txBody>
      </p:sp>
      <p:sp>
        <p:nvSpPr>
          <p:cNvPr id="43012" name="Espace réservé de la date 3">
            <a:extLst>
              <a:ext uri="{FF2B5EF4-FFF2-40B4-BE49-F238E27FC236}">
                <a16:creationId xmlns:a16="http://schemas.microsoft.com/office/drawing/2014/main" id="{F2AEB462-76F9-FCC0-88E4-7761EDC51353}"/>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668BEBB3-DADE-6447-8ADF-CB9B4C79868A}"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43013" name="Espace réservé du numéro de diapositive 5">
            <a:extLst>
              <a:ext uri="{FF2B5EF4-FFF2-40B4-BE49-F238E27FC236}">
                <a16:creationId xmlns:a16="http://schemas.microsoft.com/office/drawing/2014/main" id="{9F552690-ED14-BF71-7900-ECD3329005A2}"/>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E24D7CF9-4EE2-2F4E-B02F-A6F6564CC4AF}" type="slidenum">
              <a:rPr lang="fr-FR" altLang="fr-FR" sz="1400">
                <a:solidFill>
                  <a:srgbClr val="FFFFFF"/>
                </a:solidFill>
                <a:latin typeface="Arial" panose="020B0604020202020204" pitchFamily="34" charset="0"/>
              </a:rPr>
              <a:pPr eaLnBrk="1" hangingPunct="1">
                <a:spcBef>
                  <a:spcPct val="0"/>
                </a:spcBef>
                <a:buClrTx/>
                <a:buSzTx/>
                <a:buFontTx/>
                <a:buNone/>
              </a:pPr>
              <a:t>22</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3143652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6114" name="Rectangle 2">
            <a:extLst>
              <a:ext uri="{FF2B5EF4-FFF2-40B4-BE49-F238E27FC236}">
                <a16:creationId xmlns:a16="http://schemas.microsoft.com/office/drawing/2014/main" id="{ACF3BE8A-08C8-EBD5-85EB-E60B384AE435}"/>
              </a:ext>
            </a:extLst>
          </p:cNvPr>
          <p:cNvSpPr>
            <a:spLocks noGrp="1" noChangeArrowheads="1"/>
          </p:cNvSpPr>
          <p:nvPr>
            <p:ph type="title"/>
          </p:nvPr>
        </p:nvSpPr>
        <p:spPr/>
        <p:txBody>
          <a:bodyPr/>
          <a:lstStyle/>
          <a:p>
            <a:pPr eaLnBrk="1" fontAlgn="auto" hangingPunct="1">
              <a:spcAft>
                <a:spcPts val="0"/>
              </a:spcAft>
              <a:defRPr/>
            </a:pPr>
            <a:r>
              <a:rPr lang="fr-FR"/>
              <a:t>Références bibliographiques</a:t>
            </a:r>
          </a:p>
        </p:txBody>
      </p:sp>
      <p:sp>
        <p:nvSpPr>
          <p:cNvPr id="44035" name="Rectangle 3">
            <a:extLst>
              <a:ext uri="{FF2B5EF4-FFF2-40B4-BE49-F238E27FC236}">
                <a16:creationId xmlns:a16="http://schemas.microsoft.com/office/drawing/2014/main" id="{A74D8BD4-6D8F-39D3-B3B8-3571A5718C58}"/>
              </a:ext>
            </a:extLst>
          </p:cNvPr>
          <p:cNvSpPr>
            <a:spLocks noGrp="1" noChangeArrowheads="1"/>
          </p:cNvSpPr>
          <p:nvPr>
            <p:ph sz="quarter" idx="1"/>
          </p:nvPr>
        </p:nvSpPr>
        <p:spPr>
          <a:xfrm>
            <a:off x="457200" y="1600200"/>
            <a:ext cx="7467600" cy="4873625"/>
          </a:xfrm>
        </p:spPr>
        <p:txBody>
          <a:bodyPr/>
          <a:lstStyle/>
          <a:p>
            <a:pPr eaLnBrk="1" hangingPunct="1">
              <a:lnSpc>
                <a:spcPct val="80000"/>
              </a:lnSpc>
            </a:pPr>
            <a:r>
              <a:rPr lang="fr-FR" altLang="fr-FR" sz="1600"/>
              <a:t>Herbert Simon et la rationalité limitée</a:t>
            </a:r>
          </a:p>
          <a:p>
            <a:pPr eaLnBrk="1" hangingPunct="1">
              <a:lnSpc>
                <a:spcPct val="80000"/>
              </a:lnSpc>
            </a:pPr>
            <a:r>
              <a:rPr lang="fr-FR" altLang="fr-FR" sz="1600"/>
              <a:t>Victor Goldberg et Oliver Williamson ont étudié les contrats relationnels</a:t>
            </a:r>
          </a:p>
          <a:p>
            <a:pPr eaLnBrk="1" hangingPunct="1">
              <a:lnSpc>
                <a:spcPct val="80000"/>
              </a:lnSpc>
            </a:pPr>
            <a:r>
              <a:rPr lang="fr-FR" altLang="fr-FR" sz="1600"/>
              <a:t>Oliver Hart et Bengt Holstrom ont étudié les contrats incomplets</a:t>
            </a:r>
          </a:p>
          <a:p>
            <a:pPr eaLnBrk="1" hangingPunct="1">
              <a:lnSpc>
                <a:spcPct val="80000"/>
              </a:lnSpc>
            </a:pPr>
            <a:r>
              <a:rPr lang="fr-FR" altLang="fr-FR" sz="1600"/>
              <a:t>De nombreux auteurs ont étudié le problème du Hold-Up (Oliver Williamson et Armen Alchian notamment)</a:t>
            </a:r>
          </a:p>
          <a:p>
            <a:pPr eaLnBrk="1" hangingPunct="1">
              <a:lnSpc>
                <a:spcPct val="80000"/>
              </a:lnSpc>
            </a:pPr>
            <a:r>
              <a:rPr lang="fr-FR" altLang="fr-FR" sz="1600"/>
              <a:t>Jean Tirole a traité notamment des problèmes d’engagement dans les contrats et d’autres types d’institutions</a:t>
            </a:r>
          </a:p>
          <a:p>
            <a:pPr eaLnBrk="1" hangingPunct="1">
              <a:lnSpc>
                <a:spcPct val="80000"/>
              </a:lnSpc>
            </a:pPr>
            <a:r>
              <a:rPr lang="fr-FR" altLang="fr-FR" sz="1600"/>
              <a:t>Les asymétries d’informations sont au cœur des travaux économiques récents:</a:t>
            </a:r>
          </a:p>
          <a:p>
            <a:pPr lvl="1" eaLnBrk="1" hangingPunct="1">
              <a:lnSpc>
                <a:spcPct val="80000"/>
              </a:lnSpc>
            </a:pPr>
            <a:r>
              <a:rPr lang="fr-FR" altLang="fr-FR" sz="1500"/>
              <a:t>Akerlof (Qualité et lemmons) , Michael Spence (le signal), Michael Rothschild et Joseph Stiglitz (filtrage sur les marchés d’assurance), Stiglitz et Andrew (rationnement et marchés de crédits)</a:t>
            </a:r>
          </a:p>
          <a:p>
            <a:pPr eaLnBrk="1" hangingPunct="1">
              <a:lnSpc>
                <a:spcPct val="80000"/>
              </a:lnSpc>
            </a:pPr>
            <a:r>
              <a:rPr lang="fr-FR" altLang="fr-FR" sz="1600"/>
              <a:t>Milgrom et Roberts ont effectué une première analyse complète du signalement dans le cas de la dissuasion à l’entrée </a:t>
            </a:r>
          </a:p>
          <a:p>
            <a:pPr eaLnBrk="1" hangingPunct="1">
              <a:lnSpc>
                <a:spcPct val="80000"/>
              </a:lnSpc>
            </a:pPr>
            <a:r>
              <a:rPr lang="fr-FR" altLang="fr-FR" sz="1600"/>
              <a:t>Sanford Grossman a développé l’analyse des systèmes de garanties comme signaux de qualité</a:t>
            </a:r>
          </a:p>
          <a:p>
            <a:pPr eaLnBrk="1" hangingPunct="1">
              <a:lnSpc>
                <a:spcPct val="80000"/>
              </a:lnSpc>
            </a:pPr>
            <a:r>
              <a:rPr lang="fr-FR" altLang="fr-FR" sz="1600"/>
              <a:t>Michael Jensen et Kevin Murphy ont montré comment les salaires à la commission permettaient un dispositif de filtrage</a:t>
            </a:r>
          </a:p>
          <a:p>
            <a:pPr eaLnBrk="1" hangingPunct="1">
              <a:lnSpc>
                <a:spcPct val="80000"/>
              </a:lnSpc>
            </a:pPr>
            <a:r>
              <a:rPr lang="fr-FR" altLang="fr-FR" sz="1600"/>
              <a:t>Joanne et Steven Salop ont développé un modèle de filtrage relatif à la relation âge/salaire</a:t>
            </a:r>
          </a:p>
          <a:p>
            <a:pPr eaLnBrk="1" hangingPunct="1">
              <a:lnSpc>
                <a:spcPct val="80000"/>
              </a:lnSpc>
            </a:pPr>
            <a:r>
              <a:rPr lang="fr-FR" altLang="fr-FR" sz="1600"/>
              <a:t>Robert Wilson a travaillé sur les Prix en contrainte d’auto sélection</a:t>
            </a:r>
          </a:p>
        </p:txBody>
      </p:sp>
      <p:sp>
        <p:nvSpPr>
          <p:cNvPr id="44036" name="Espace réservé de la date 3">
            <a:extLst>
              <a:ext uri="{FF2B5EF4-FFF2-40B4-BE49-F238E27FC236}">
                <a16:creationId xmlns:a16="http://schemas.microsoft.com/office/drawing/2014/main" id="{0994256B-30D0-28D6-0934-0BBCC18C015E}"/>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90BA5E5F-C5A0-BB48-9F56-15CD61FF4564}"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44037" name="Espace réservé du numéro de diapositive 5">
            <a:extLst>
              <a:ext uri="{FF2B5EF4-FFF2-40B4-BE49-F238E27FC236}">
                <a16:creationId xmlns:a16="http://schemas.microsoft.com/office/drawing/2014/main" id="{1FE40A7B-8175-80B6-6106-86E8925DD2B7}"/>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A566635B-0F6D-BB41-B40B-6BB4088FAAA3}" type="slidenum">
              <a:rPr lang="fr-FR" altLang="fr-FR" sz="1400">
                <a:solidFill>
                  <a:srgbClr val="FFFFFF"/>
                </a:solidFill>
                <a:latin typeface="Arial" panose="020B0604020202020204" pitchFamily="34" charset="0"/>
              </a:rPr>
              <a:pPr eaLnBrk="1" hangingPunct="1">
                <a:spcBef>
                  <a:spcPct val="0"/>
                </a:spcBef>
                <a:buClrTx/>
                <a:buSzTx/>
                <a:buFontTx/>
                <a:buNone/>
              </a:pPr>
              <a:t>23</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41178324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3650" name="Rectangle 2">
            <a:extLst>
              <a:ext uri="{FF2B5EF4-FFF2-40B4-BE49-F238E27FC236}">
                <a16:creationId xmlns:a16="http://schemas.microsoft.com/office/drawing/2014/main" id="{E456643E-7112-4C56-C24D-3A63AC7F7AF7}"/>
              </a:ext>
            </a:extLst>
          </p:cNvPr>
          <p:cNvSpPr>
            <a:spLocks noGrp="1" noChangeArrowheads="1"/>
          </p:cNvSpPr>
          <p:nvPr>
            <p:ph type="title"/>
          </p:nvPr>
        </p:nvSpPr>
        <p:spPr/>
        <p:txBody>
          <a:bodyPr>
            <a:normAutofit fontScale="90000"/>
          </a:bodyPr>
          <a:lstStyle/>
          <a:p>
            <a:pPr eaLnBrk="1" fontAlgn="auto" hangingPunct="1">
              <a:spcAft>
                <a:spcPts val="0"/>
              </a:spcAft>
              <a:defRPr/>
            </a:pPr>
            <a:r>
              <a:rPr lang="fr-FR" dirty="0"/>
              <a:t>Section 4.3 </a:t>
            </a:r>
            <a:r>
              <a:rPr lang="fr-FR" dirty="0" err="1"/>
              <a:t>Coase</a:t>
            </a:r>
            <a:r>
              <a:rPr lang="fr-FR" dirty="0"/>
              <a:t> et la nature de la firme</a:t>
            </a:r>
          </a:p>
        </p:txBody>
      </p:sp>
      <p:sp>
        <p:nvSpPr>
          <p:cNvPr id="27651" name="Rectangle 3">
            <a:extLst>
              <a:ext uri="{FF2B5EF4-FFF2-40B4-BE49-F238E27FC236}">
                <a16:creationId xmlns:a16="http://schemas.microsoft.com/office/drawing/2014/main" id="{0C6C7313-843A-627F-87D2-52A6E8A90BC6}"/>
              </a:ext>
            </a:extLst>
          </p:cNvPr>
          <p:cNvSpPr>
            <a:spLocks noGrp="1" noChangeArrowheads="1"/>
          </p:cNvSpPr>
          <p:nvPr>
            <p:ph sz="quarter" idx="1"/>
          </p:nvPr>
        </p:nvSpPr>
        <p:spPr>
          <a:xfrm>
            <a:off x="457200" y="1600200"/>
            <a:ext cx="7467600" cy="4873625"/>
          </a:xfrm>
        </p:spPr>
        <p:txBody>
          <a:bodyPr/>
          <a:lstStyle/>
          <a:p>
            <a:pPr eaLnBrk="1" hangingPunct="1"/>
            <a:r>
              <a:rPr lang="fr-FR" altLang="fr-FR" dirty="0"/>
              <a:t>La nature de la firme (1937)</a:t>
            </a:r>
          </a:p>
          <a:p>
            <a:pPr eaLnBrk="1" hangingPunct="1"/>
            <a:r>
              <a:rPr lang="fr-FR" altLang="fr-FR" dirty="0"/>
              <a:t>De nombreuses références à Knight</a:t>
            </a:r>
          </a:p>
          <a:p>
            <a:pPr eaLnBrk="1" hangingPunct="1"/>
            <a:r>
              <a:rPr lang="fr-FR" altLang="fr-FR" dirty="0"/>
              <a:t>L’attribution des fréquences aux enchères, le débat sur le bon équilibre des droits</a:t>
            </a:r>
          </a:p>
          <a:p>
            <a:pPr eaLnBrk="1" hangingPunct="1"/>
            <a:r>
              <a:rPr lang="fr-FR" altLang="fr-FR" dirty="0"/>
              <a:t>Le théorème de </a:t>
            </a:r>
            <a:r>
              <a:rPr lang="fr-FR" altLang="fr-FR" dirty="0" err="1"/>
              <a:t>Coase</a:t>
            </a:r>
            <a:endParaRPr lang="fr-FR" altLang="fr-FR" dirty="0"/>
          </a:p>
          <a:p>
            <a:pPr eaLnBrk="1" hangingPunct="1">
              <a:buFont typeface="Wingdings" pitchFamily="2" charset="2"/>
              <a:buNone/>
            </a:pPr>
            <a:endParaRPr lang="fr-FR" altLang="fr-FR" dirty="0"/>
          </a:p>
          <a:p>
            <a:pPr eaLnBrk="1" hangingPunct="1"/>
            <a:endParaRPr lang="fr-FR" altLang="fr-FR" dirty="0"/>
          </a:p>
        </p:txBody>
      </p:sp>
      <p:sp>
        <p:nvSpPr>
          <p:cNvPr id="27652" name="Espace réservé de la date 3">
            <a:extLst>
              <a:ext uri="{FF2B5EF4-FFF2-40B4-BE49-F238E27FC236}">
                <a16:creationId xmlns:a16="http://schemas.microsoft.com/office/drawing/2014/main" id="{118B7493-D5B0-E391-60E4-2B6BD60532B0}"/>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CA599E60-1250-C045-B490-5BB026D8E96F}"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27653" name="Espace réservé du numéro de diapositive 5">
            <a:extLst>
              <a:ext uri="{FF2B5EF4-FFF2-40B4-BE49-F238E27FC236}">
                <a16:creationId xmlns:a16="http://schemas.microsoft.com/office/drawing/2014/main" id="{B687D394-1D95-371E-4D30-D785FD31743B}"/>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1874AA46-B53B-4F4D-8824-63C00652A974}" type="slidenum">
              <a:rPr lang="fr-FR" altLang="fr-FR" sz="1400">
                <a:solidFill>
                  <a:srgbClr val="FFFFFF"/>
                </a:solidFill>
                <a:latin typeface="Arial" panose="020B0604020202020204" pitchFamily="34" charset="0"/>
              </a:rPr>
              <a:pPr eaLnBrk="1" hangingPunct="1">
                <a:spcBef>
                  <a:spcPct val="0"/>
                </a:spcBef>
                <a:buClrTx/>
                <a:buSzTx/>
                <a:buFontTx/>
                <a:buNone/>
              </a:pPr>
              <a:t>24</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206770222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46E3215-7501-843E-4725-77359B0AAC71}"/>
              </a:ext>
            </a:extLst>
          </p:cNvPr>
          <p:cNvSpPr>
            <a:spLocks noGrp="1" noChangeArrowheads="1"/>
          </p:cNvSpPr>
          <p:nvPr>
            <p:ph type="title"/>
          </p:nvPr>
        </p:nvSpPr>
        <p:spPr/>
        <p:txBody>
          <a:bodyPr>
            <a:normAutofit fontScale="90000"/>
          </a:bodyPr>
          <a:lstStyle/>
          <a:p>
            <a:pPr eaLnBrk="1" fontAlgn="auto" hangingPunct="1">
              <a:spcAft>
                <a:spcPts val="0"/>
              </a:spcAft>
              <a:defRPr/>
            </a:pPr>
            <a:r>
              <a:rPr lang="fr-FR" sz="3800"/>
              <a:t>L’approche de Coase:Pourquoi les firmes existent-elles?</a:t>
            </a:r>
          </a:p>
        </p:txBody>
      </p:sp>
      <p:sp>
        <p:nvSpPr>
          <p:cNvPr id="38915" name="Rectangle 3">
            <a:extLst>
              <a:ext uri="{FF2B5EF4-FFF2-40B4-BE49-F238E27FC236}">
                <a16:creationId xmlns:a16="http://schemas.microsoft.com/office/drawing/2014/main" id="{F74A6DA0-5329-9C76-BAD0-B72B99B9F6BA}"/>
              </a:ext>
            </a:extLst>
          </p:cNvPr>
          <p:cNvSpPr>
            <a:spLocks noGrp="1" noChangeArrowheads="1"/>
          </p:cNvSpPr>
          <p:nvPr>
            <p:ph sz="quarter" idx="1"/>
          </p:nvPr>
        </p:nvSpPr>
        <p:spPr>
          <a:xfrm>
            <a:off x="457200" y="1600200"/>
            <a:ext cx="7467600" cy="4873625"/>
          </a:xfrm>
        </p:spPr>
        <p:txBody>
          <a:bodyPr/>
          <a:lstStyle/>
          <a:p>
            <a:pPr eaLnBrk="1" hangingPunct="1"/>
            <a:r>
              <a:rPr lang="fr-FR" altLang="fr-FR"/>
              <a:t>Il existe des coûts liés au marché</a:t>
            </a:r>
          </a:p>
          <a:p>
            <a:pPr lvl="1" eaLnBrk="1" hangingPunct="1"/>
            <a:r>
              <a:rPr lang="fr-FR" altLang="fr-FR" sz="2200"/>
              <a:t>Les entreprises cherchent à les limiter</a:t>
            </a:r>
          </a:p>
          <a:p>
            <a:pPr eaLnBrk="1" hangingPunct="1"/>
            <a:r>
              <a:rPr lang="fr-FR" altLang="fr-FR"/>
              <a:t>Le coûts sont multiples: </a:t>
            </a:r>
          </a:p>
          <a:p>
            <a:pPr lvl="1" eaLnBrk="1" hangingPunct="1"/>
            <a:r>
              <a:rPr lang="fr-FR" altLang="fr-FR" sz="2200"/>
              <a:t>découverte des prix, </a:t>
            </a:r>
          </a:p>
          <a:p>
            <a:pPr lvl="1" eaLnBrk="1" hangingPunct="1"/>
            <a:r>
              <a:rPr lang="fr-FR" altLang="fr-FR" sz="2200"/>
              <a:t>mise sur le marché, </a:t>
            </a:r>
          </a:p>
          <a:p>
            <a:pPr lvl="1" eaLnBrk="1" hangingPunct="1"/>
            <a:r>
              <a:rPr lang="fr-FR" altLang="fr-FR" sz="2200"/>
              <a:t>coûts de négociations et de renégociations de chaque contrat individualisé</a:t>
            </a:r>
          </a:p>
          <a:p>
            <a:pPr eaLnBrk="1" hangingPunct="1"/>
            <a:r>
              <a:rPr lang="fr-FR" altLang="fr-FR"/>
              <a:t>L’intégration est une solution pour limiter ces coûts</a:t>
            </a:r>
          </a:p>
        </p:txBody>
      </p:sp>
      <p:sp>
        <p:nvSpPr>
          <p:cNvPr id="28676" name="Espace réservé de la date 3">
            <a:extLst>
              <a:ext uri="{FF2B5EF4-FFF2-40B4-BE49-F238E27FC236}">
                <a16:creationId xmlns:a16="http://schemas.microsoft.com/office/drawing/2014/main" id="{678570FF-1AD0-878B-762E-0A5961966868}"/>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C59B3063-AAB5-B848-853F-B71F663A2278}"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28677" name="Espace réservé du numéro de diapositive 5">
            <a:extLst>
              <a:ext uri="{FF2B5EF4-FFF2-40B4-BE49-F238E27FC236}">
                <a16:creationId xmlns:a16="http://schemas.microsoft.com/office/drawing/2014/main" id="{A34E87EE-C3C4-299F-67D4-B6C9E8EE1BD3}"/>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1ABCAF48-9E48-5A49-B80E-F40CCCFA5A10}" type="slidenum">
              <a:rPr lang="fr-FR" altLang="fr-FR" sz="1400">
                <a:solidFill>
                  <a:srgbClr val="FFFFFF"/>
                </a:solidFill>
                <a:latin typeface="Arial" panose="020B0604020202020204" pitchFamily="34" charset="0"/>
              </a:rPr>
              <a:pPr eaLnBrk="1" hangingPunct="1">
                <a:spcBef>
                  <a:spcPct val="0"/>
                </a:spcBef>
                <a:buClrTx/>
                <a:buSzTx/>
                <a:buFontTx/>
                <a:buNone/>
              </a:pPr>
              <a:t>25</a:t>
            </a:fld>
            <a:endParaRPr lang="fr-FR" altLang="fr-FR" sz="1400">
              <a:solidFill>
                <a:srgbClr val="FFFFFF"/>
              </a:solidFill>
              <a:latin typeface="Arial" panose="020B0604020202020204" pitchFamily="34" charset="0"/>
            </a:endParaRPr>
          </a:p>
        </p:txBody>
      </p:sp>
      <p:pic>
        <p:nvPicPr>
          <p:cNvPr id="28679" name="Picture 4" descr="coase">
            <a:extLst>
              <a:ext uri="{FF2B5EF4-FFF2-40B4-BE49-F238E27FC236}">
                <a16:creationId xmlns:a16="http://schemas.microsoft.com/office/drawing/2014/main" id="{FF1CD8CA-C715-FEBE-B9B9-EA29FB5368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908050"/>
            <a:ext cx="200025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78984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additive="base">
                                        <p:cTn id="7" dur="500" fill="hold"/>
                                        <p:tgtEl>
                                          <p:spTgt spid="38914"/>
                                        </p:tgtEl>
                                        <p:attrNameLst>
                                          <p:attrName>ppt_x</p:attrName>
                                        </p:attrNameLst>
                                      </p:cBhvr>
                                      <p:tavLst>
                                        <p:tav tm="0">
                                          <p:val>
                                            <p:strVal val="0-#ppt_w/2"/>
                                          </p:val>
                                        </p:tav>
                                        <p:tav tm="100000">
                                          <p:val>
                                            <p:strVal val="#ppt_x"/>
                                          </p:val>
                                        </p:tav>
                                      </p:tavLst>
                                    </p:anim>
                                    <p:anim calcmode="lin" valueType="num">
                                      <p:cBhvr additive="base">
                                        <p:cTn id="8" dur="500" fill="hold"/>
                                        <p:tgtEl>
                                          <p:spTgt spid="3891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 calcmode="lin" valueType="num">
                                      <p:cBhvr additive="base">
                                        <p:cTn id="13" dur="500" fill="hold"/>
                                        <p:tgtEl>
                                          <p:spTgt spid="3891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915">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38915">
                                            <p:txEl>
                                              <p:pRg st="1" end="1"/>
                                            </p:txEl>
                                          </p:spTgt>
                                        </p:tgtEl>
                                        <p:attrNameLst>
                                          <p:attrName>style.visibility</p:attrName>
                                        </p:attrNameLst>
                                      </p:cBhvr>
                                      <p:to>
                                        <p:strVal val="visible"/>
                                      </p:to>
                                    </p:set>
                                    <p:anim calcmode="lin" valueType="num">
                                      <p:cBhvr additive="base">
                                        <p:cTn id="17" dur="500" fill="hold"/>
                                        <p:tgtEl>
                                          <p:spTgt spid="3891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89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8915">
                                            <p:txEl>
                                              <p:pRg st="2" end="2"/>
                                            </p:txEl>
                                          </p:spTgt>
                                        </p:tgtEl>
                                        <p:attrNameLst>
                                          <p:attrName>style.visibility</p:attrName>
                                        </p:attrNameLst>
                                      </p:cBhvr>
                                      <p:to>
                                        <p:strVal val="visible"/>
                                      </p:to>
                                    </p:set>
                                    <p:anim calcmode="lin" valueType="num">
                                      <p:cBhvr additive="base">
                                        <p:cTn id="23" dur="500" fill="hold"/>
                                        <p:tgtEl>
                                          <p:spTgt spid="38915">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8915">
                                            <p:txEl>
                                              <p:pRg st="2" end="2"/>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8915">
                                            <p:txEl>
                                              <p:pRg st="3" end="3"/>
                                            </p:txEl>
                                          </p:spTgt>
                                        </p:tgtEl>
                                        <p:attrNameLst>
                                          <p:attrName>style.visibility</p:attrName>
                                        </p:attrNameLst>
                                      </p:cBhvr>
                                      <p:to>
                                        <p:strVal val="visible"/>
                                      </p:to>
                                    </p:set>
                                    <p:anim calcmode="lin" valueType="num">
                                      <p:cBhvr additive="base">
                                        <p:cTn id="27" dur="500" fill="hold"/>
                                        <p:tgtEl>
                                          <p:spTgt spid="38915">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8915">
                                            <p:txEl>
                                              <p:pRg st="3" end="3"/>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8915">
                                            <p:txEl>
                                              <p:pRg st="4" end="4"/>
                                            </p:txEl>
                                          </p:spTgt>
                                        </p:tgtEl>
                                        <p:attrNameLst>
                                          <p:attrName>style.visibility</p:attrName>
                                        </p:attrNameLst>
                                      </p:cBhvr>
                                      <p:to>
                                        <p:strVal val="visible"/>
                                      </p:to>
                                    </p:set>
                                    <p:anim calcmode="lin" valueType="num">
                                      <p:cBhvr additive="base">
                                        <p:cTn id="31" dur="500" fill="hold"/>
                                        <p:tgtEl>
                                          <p:spTgt spid="3891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8915">
                                            <p:txEl>
                                              <p:pRg st="4" end="4"/>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8915">
                                            <p:txEl>
                                              <p:pRg st="5" end="5"/>
                                            </p:txEl>
                                          </p:spTgt>
                                        </p:tgtEl>
                                        <p:attrNameLst>
                                          <p:attrName>style.visibility</p:attrName>
                                        </p:attrNameLst>
                                      </p:cBhvr>
                                      <p:to>
                                        <p:strVal val="visible"/>
                                      </p:to>
                                    </p:set>
                                    <p:anim calcmode="lin" valueType="num">
                                      <p:cBhvr additive="base">
                                        <p:cTn id="35" dur="500" fill="hold"/>
                                        <p:tgtEl>
                                          <p:spTgt spid="38915">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89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38915">
                                            <p:txEl>
                                              <p:pRg st="6" end="6"/>
                                            </p:txEl>
                                          </p:spTgt>
                                        </p:tgtEl>
                                        <p:attrNameLst>
                                          <p:attrName>style.visibility</p:attrName>
                                        </p:attrNameLst>
                                      </p:cBhvr>
                                      <p:to>
                                        <p:strVal val="visible"/>
                                      </p:to>
                                    </p:set>
                                    <p:anim calcmode="lin" valueType="num">
                                      <p:cBhvr additive="base">
                                        <p:cTn id="41" dur="500" fill="hold"/>
                                        <p:tgtEl>
                                          <p:spTgt spid="38915">
                                            <p:txEl>
                                              <p:pRg st="6" end="6"/>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891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P spid="38915"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5698" name="Rectangle 2">
            <a:extLst>
              <a:ext uri="{FF2B5EF4-FFF2-40B4-BE49-F238E27FC236}">
                <a16:creationId xmlns:a16="http://schemas.microsoft.com/office/drawing/2014/main" id="{4BCEAEC3-84F0-D824-AD34-A3895B021D29}"/>
              </a:ext>
            </a:extLst>
          </p:cNvPr>
          <p:cNvSpPr>
            <a:spLocks noGrp="1" noChangeArrowheads="1"/>
          </p:cNvSpPr>
          <p:nvPr>
            <p:ph type="title"/>
          </p:nvPr>
        </p:nvSpPr>
        <p:spPr/>
        <p:txBody>
          <a:bodyPr/>
          <a:lstStyle/>
          <a:p>
            <a:pPr eaLnBrk="1" fontAlgn="auto" hangingPunct="1">
              <a:spcAft>
                <a:spcPts val="0"/>
              </a:spcAft>
              <a:defRPr/>
            </a:pPr>
            <a:r>
              <a:rPr lang="fr-FR"/>
              <a:t>La nature de la firme</a:t>
            </a:r>
          </a:p>
        </p:txBody>
      </p:sp>
      <p:sp>
        <p:nvSpPr>
          <p:cNvPr id="29699" name="Rectangle 3">
            <a:extLst>
              <a:ext uri="{FF2B5EF4-FFF2-40B4-BE49-F238E27FC236}">
                <a16:creationId xmlns:a16="http://schemas.microsoft.com/office/drawing/2014/main" id="{AC4AE2DB-7D0B-5F75-E059-D1E3636CBC3D}"/>
              </a:ext>
            </a:extLst>
          </p:cNvPr>
          <p:cNvSpPr>
            <a:spLocks noGrp="1" noChangeArrowheads="1"/>
          </p:cNvSpPr>
          <p:nvPr>
            <p:ph sz="quarter" idx="1"/>
          </p:nvPr>
        </p:nvSpPr>
        <p:spPr>
          <a:xfrm>
            <a:off x="457200" y="1600200"/>
            <a:ext cx="7467600" cy="4873625"/>
          </a:xfrm>
        </p:spPr>
        <p:txBody>
          <a:bodyPr/>
          <a:lstStyle/>
          <a:p>
            <a:pPr marL="447675" indent="-447675" eaLnBrk="1" hangingPunct="1">
              <a:lnSpc>
                <a:spcPct val="90000"/>
              </a:lnSpc>
            </a:pPr>
            <a:r>
              <a:rPr lang="fr-FR" altLang="fr-FR" sz="2000"/>
              <a:t>Pourquoi la grande firme existe-t-elle?</a:t>
            </a:r>
          </a:p>
          <a:p>
            <a:pPr marL="447675" indent="-447675" eaLnBrk="1" hangingPunct="1">
              <a:lnSpc>
                <a:spcPct val="90000"/>
              </a:lnSpc>
            </a:pPr>
            <a:r>
              <a:rPr lang="fr-FR" altLang="fr-FR" sz="2000"/>
              <a:t>La distinction marché/hors marché, marché/hiérarchie</a:t>
            </a:r>
          </a:p>
          <a:p>
            <a:pPr marL="447675" indent="-447675" eaLnBrk="1" hangingPunct="1">
              <a:lnSpc>
                <a:spcPct val="90000"/>
              </a:lnSpc>
            </a:pPr>
            <a:r>
              <a:rPr lang="fr-FR" altLang="fr-FR" sz="2000"/>
              <a:t>La hiérarchie s’explique par les coûts de transaction</a:t>
            </a:r>
          </a:p>
          <a:p>
            <a:pPr marL="447675" indent="-447675" eaLnBrk="1" hangingPunct="1">
              <a:lnSpc>
                <a:spcPct val="90000"/>
              </a:lnSpc>
            </a:pPr>
            <a:r>
              <a:rPr lang="fr-FR" altLang="fr-FR" sz="2000"/>
              <a:t>Il explique la taille de la firme</a:t>
            </a:r>
          </a:p>
          <a:p>
            <a:pPr marL="447675" indent="-447675" eaLnBrk="1" hangingPunct="1">
              <a:lnSpc>
                <a:spcPct val="90000"/>
              </a:lnSpc>
            </a:pPr>
            <a:r>
              <a:rPr lang="fr-FR" altLang="fr-FR" sz="2000"/>
              <a:t>La nouvelle économie Institutionnelle</a:t>
            </a:r>
          </a:p>
          <a:p>
            <a:pPr marL="447675" indent="-447675" eaLnBrk="1" hangingPunct="1">
              <a:lnSpc>
                <a:spcPct val="90000"/>
              </a:lnSpc>
            </a:pPr>
            <a:r>
              <a:rPr lang="fr-FR" altLang="fr-FR" sz="2000"/>
              <a:t>Le problème du coût social</a:t>
            </a:r>
          </a:p>
          <a:p>
            <a:pPr marL="889000" lvl="1" indent="-439738" eaLnBrk="1" hangingPunct="1">
              <a:lnSpc>
                <a:spcPct val="90000"/>
              </a:lnSpc>
            </a:pPr>
            <a:r>
              <a:rPr lang="fr-FR" altLang="fr-FR" sz="2000"/>
              <a:t>Internalisation des externalités (Pigou)</a:t>
            </a:r>
          </a:p>
          <a:p>
            <a:pPr marL="889000" lvl="1" indent="-439738" eaLnBrk="1" hangingPunct="1">
              <a:lnSpc>
                <a:spcPct val="90000"/>
              </a:lnSpc>
            </a:pPr>
            <a:r>
              <a:rPr lang="fr-FR" altLang="fr-FR" sz="2000"/>
              <a:t>Une allocation optimale des droits en l’absence de coûts de transaction</a:t>
            </a:r>
          </a:p>
        </p:txBody>
      </p:sp>
      <p:sp>
        <p:nvSpPr>
          <p:cNvPr id="29700" name="Espace réservé de la date 3">
            <a:extLst>
              <a:ext uri="{FF2B5EF4-FFF2-40B4-BE49-F238E27FC236}">
                <a16:creationId xmlns:a16="http://schemas.microsoft.com/office/drawing/2014/main" id="{0028B994-2E99-3C0F-5FB5-94A11CE9F2C6}"/>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39752E71-EBDD-124E-A57E-F8B04F208DAA}"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29701" name="Espace réservé du numéro de diapositive 5">
            <a:extLst>
              <a:ext uri="{FF2B5EF4-FFF2-40B4-BE49-F238E27FC236}">
                <a16:creationId xmlns:a16="http://schemas.microsoft.com/office/drawing/2014/main" id="{24D1F83B-AB1E-31AD-E5EF-69B01C625FAE}"/>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82D3C16B-5910-0F46-9EE2-C5F170BB2B96}" type="slidenum">
              <a:rPr lang="fr-FR" altLang="fr-FR" sz="1400">
                <a:solidFill>
                  <a:srgbClr val="FFFFFF"/>
                </a:solidFill>
                <a:latin typeface="Arial" panose="020B0604020202020204" pitchFamily="34" charset="0"/>
              </a:rPr>
              <a:pPr eaLnBrk="1" hangingPunct="1">
                <a:spcBef>
                  <a:spcPct val="0"/>
                </a:spcBef>
                <a:buClrTx/>
                <a:buSzTx/>
                <a:buFontTx/>
                <a:buNone/>
              </a:pPr>
              <a:t>26</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411496726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42" name="Rectangle 2">
            <a:extLst>
              <a:ext uri="{FF2B5EF4-FFF2-40B4-BE49-F238E27FC236}">
                <a16:creationId xmlns:a16="http://schemas.microsoft.com/office/drawing/2014/main" id="{D8899A99-D6C0-75E5-2CEA-155680A78D79}"/>
              </a:ext>
            </a:extLst>
          </p:cNvPr>
          <p:cNvSpPr>
            <a:spLocks noGrp="1" noChangeArrowheads="1"/>
          </p:cNvSpPr>
          <p:nvPr>
            <p:ph type="title"/>
          </p:nvPr>
        </p:nvSpPr>
        <p:spPr/>
        <p:txBody>
          <a:bodyPr/>
          <a:lstStyle/>
          <a:p>
            <a:pPr eaLnBrk="1" fontAlgn="auto" hangingPunct="1">
              <a:spcAft>
                <a:spcPts val="0"/>
              </a:spcAft>
              <a:defRPr/>
            </a:pPr>
            <a:r>
              <a:rPr lang="fr-FR" b="1"/>
              <a:t>L’alternative Marché – Firme</a:t>
            </a:r>
          </a:p>
        </p:txBody>
      </p:sp>
      <p:sp>
        <p:nvSpPr>
          <p:cNvPr id="30723" name="Rectangle 3">
            <a:extLst>
              <a:ext uri="{FF2B5EF4-FFF2-40B4-BE49-F238E27FC236}">
                <a16:creationId xmlns:a16="http://schemas.microsoft.com/office/drawing/2014/main" id="{302CF371-0D8D-DB9E-85AC-D7699D34E1B1}"/>
              </a:ext>
            </a:extLst>
          </p:cNvPr>
          <p:cNvSpPr>
            <a:spLocks noGrp="1" noChangeArrowheads="1"/>
          </p:cNvSpPr>
          <p:nvPr>
            <p:ph sz="quarter" idx="1"/>
          </p:nvPr>
        </p:nvSpPr>
        <p:spPr>
          <a:xfrm>
            <a:off x="457200" y="1600200"/>
            <a:ext cx="7467600" cy="4873625"/>
          </a:xfrm>
        </p:spPr>
        <p:txBody>
          <a:bodyPr/>
          <a:lstStyle/>
          <a:p>
            <a:pPr eaLnBrk="1" hangingPunct="1"/>
            <a:endParaRPr lang="fr-FR" altLang="fr-FR"/>
          </a:p>
          <a:p>
            <a:pPr eaLnBrk="1" hangingPunct="1"/>
            <a:r>
              <a:rPr lang="fr-FR" altLang="fr-FR"/>
              <a:t>Questions :</a:t>
            </a:r>
          </a:p>
          <a:p>
            <a:pPr lvl="1" eaLnBrk="1" hangingPunct="1"/>
            <a:r>
              <a:rPr lang="fr-FR" altLang="fr-FR" sz="2200"/>
              <a:t>Rôle du marché : coordonner les activités économiques de manière décentralisée </a:t>
            </a:r>
            <a:r>
              <a:rPr lang="fr-FR" altLang="fr-FR" sz="2200" i="1"/>
              <a:t>via </a:t>
            </a:r>
            <a:r>
              <a:rPr lang="fr-FR" altLang="fr-FR" sz="2200"/>
              <a:t>le système de prix </a:t>
            </a:r>
          </a:p>
          <a:p>
            <a:pPr lvl="1" eaLnBrk="1" hangingPunct="1"/>
            <a:r>
              <a:rPr lang="fr-FR" altLang="fr-FR" sz="2200"/>
              <a:t>Rôle de la firme : coordonner les activités économiques de manière centralisée </a:t>
            </a:r>
            <a:r>
              <a:rPr lang="fr-FR" altLang="fr-FR" sz="2200" i="1"/>
              <a:t>via </a:t>
            </a:r>
            <a:r>
              <a:rPr lang="fr-FR" altLang="fr-FR" sz="2200"/>
              <a:t>l'autorité de l'entrepreneur-coordinateur </a:t>
            </a:r>
          </a:p>
          <a:p>
            <a:pPr eaLnBrk="1" hangingPunct="1"/>
            <a:r>
              <a:rPr lang="fr-FR" altLang="fr-FR"/>
              <a:t>En somme, marché et firme (</a:t>
            </a:r>
            <a:r>
              <a:rPr lang="fr-FR" altLang="fr-FR" i="1"/>
              <a:t>ie </a:t>
            </a:r>
            <a:r>
              <a:rPr lang="fr-FR" altLang="fr-FR"/>
              <a:t>hiérarchie) sont deux modes alternatifs d'organisation des activités. </a:t>
            </a:r>
          </a:p>
          <a:p>
            <a:pPr eaLnBrk="1" hangingPunct="1"/>
            <a:r>
              <a:rPr lang="fr-FR" altLang="fr-FR"/>
              <a:t>Qu'est-ce qui explique leur co-existence ? </a:t>
            </a:r>
          </a:p>
          <a:p>
            <a:pPr eaLnBrk="1" hangingPunct="1"/>
            <a:endParaRPr lang="fr-FR" altLang="fr-FR"/>
          </a:p>
        </p:txBody>
      </p:sp>
      <p:sp>
        <p:nvSpPr>
          <p:cNvPr id="30724" name="Espace réservé de la date 3">
            <a:extLst>
              <a:ext uri="{FF2B5EF4-FFF2-40B4-BE49-F238E27FC236}">
                <a16:creationId xmlns:a16="http://schemas.microsoft.com/office/drawing/2014/main" id="{CDBCA37B-4D92-FAA8-12FE-F6FEE7918402}"/>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6E11AC63-37FB-5848-A124-A22FFC42FAF2}"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30725" name="Espace réservé du numéro de diapositive 5">
            <a:extLst>
              <a:ext uri="{FF2B5EF4-FFF2-40B4-BE49-F238E27FC236}">
                <a16:creationId xmlns:a16="http://schemas.microsoft.com/office/drawing/2014/main" id="{8D5EF327-17D0-9DD5-6E58-E61E3B97D7AF}"/>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853B394F-A30A-AD47-A600-6C4C75F8372E}" type="slidenum">
              <a:rPr lang="fr-FR" altLang="fr-FR" sz="1400">
                <a:solidFill>
                  <a:srgbClr val="FFFFFF"/>
                </a:solidFill>
                <a:latin typeface="Arial" panose="020B0604020202020204" pitchFamily="34" charset="0"/>
              </a:rPr>
              <a:pPr eaLnBrk="1" hangingPunct="1">
                <a:spcBef>
                  <a:spcPct val="0"/>
                </a:spcBef>
                <a:buClrTx/>
                <a:buSzTx/>
                <a:buFontTx/>
                <a:buNone/>
              </a:pPr>
              <a:t>27</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2043769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2B601EBE-A068-3394-E78E-8C17EFCF65B6}"/>
              </a:ext>
            </a:extLst>
          </p:cNvPr>
          <p:cNvSpPr>
            <a:spLocks noGrp="1" noChangeArrowheads="1"/>
          </p:cNvSpPr>
          <p:nvPr>
            <p:ph type="title"/>
          </p:nvPr>
        </p:nvSpPr>
        <p:spPr/>
        <p:txBody>
          <a:bodyPr>
            <a:normAutofit fontScale="90000"/>
          </a:bodyPr>
          <a:lstStyle/>
          <a:p>
            <a:pPr eaLnBrk="1" fontAlgn="auto" hangingPunct="1">
              <a:spcAft>
                <a:spcPts val="0"/>
              </a:spcAft>
              <a:defRPr/>
            </a:pPr>
            <a:r>
              <a:rPr lang="fr-FR" dirty="0"/>
              <a:t>Williamson: L’approche en termes de coûts de transaction</a:t>
            </a:r>
          </a:p>
        </p:txBody>
      </p:sp>
      <p:sp>
        <p:nvSpPr>
          <p:cNvPr id="49155" name="Rectangle 3">
            <a:extLst>
              <a:ext uri="{FF2B5EF4-FFF2-40B4-BE49-F238E27FC236}">
                <a16:creationId xmlns:a16="http://schemas.microsoft.com/office/drawing/2014/main" id="{5C5BD6A2-EF53-99C0-03C3-46F3C7B9CB1E}"/>
              </a:ext>
            </a:extLst>
          </p:cNvPr>
          <p:cNvSpPr>
            <a:spLocks noGrp="1" noChangeArrowheads="1"/>
          </p:cNvSpPr>
          <p:nvPr>
            <p:ph sz="quarter" idx="1"/>
          </p:nvPr>
        </p:nvSpPr>
        <p:spPr>
          <a:xfrm>
            <a:off x="457200" y="1600200"/>
            <a:ext cx="7467600" cy="4873625"/>
          </a:xfrm>
        </p:spPr>
        <p:txBody>
          <a:bodyPr/>
          <a:lstStyle/>
          <a:p>
            <a:pPr eaLnBrk="1" hangingPunct="1"/>
            <a:r>
              <a:rPr lang="fr-FR" altLang="fr-FR" dirty="0"/>
              <a:t>Objectif limiter: les coûts de transaction</a:t>
            </a:r>
          </a:p>
          <a:p>
            <a:pPr lvl="1" eaLnBrk="1" hangingPunct="1"/>
            <a:r>
              <a:rPr lang="fr-FR" altLang="fr-FR" sz="2200" dirty="0"/>
              <a:t>Liés à la définition des termes initiaux des contrats portant sur les prix, la qualité…</a:t>
            </a:r>
          </a:p>
          <a:p>
            <a:pPr lvl="1" eaLnBrk="1" hangingPunct="1"/>
            <a:r>
              <a:rPr lang="fr-FR" altLang="fr-FR" sz="2200" dirty="0"/>
              <a:t>Liés à la surveillance nécessitée par l’opportunisme</a:t>
            </a:r>
          </a:p>
          <a:p>
            <a:pPr eaLnBrk="1" hangingPunct="1"/>
            <a:r>
              <a:rPr lang="fr-FR" altLang="fr-FR" dirty="0"/>
              <a:t>Faire un choix d’une structure de gouvernance:</a:t>
            </a:r>
          </a:p>
          <a:p>
            <a:pPr lvl="1" eaLnBrk="1" hangingPunct="1"/>
            <a:r>
              <a:rPr lang="fr-FR" altLang="fr-FR" sz="2200" dirty="0"/>
              <a:t>Alternative Marché Hiérarchie</a:t>
            </a:r>
          </a:p>
          <a:p>
            <a:pPr lvl="1" eaLnBrk="1" hangingPunct="1"/>
            <a:r>
              <a:rPr lang="fr-FR" altLang="fr-FR" sz="2200" dirty="0"/>
              <a:t>Faire ou faire faire</a:t>
            </a:r>
          </a:p>
        </p:txBody>
      </p:sp>
      <p:sp>
        <p:nvSpPr>
          <p:cNvPr id="54276" name="Espace réservé de la date 3">
            <a:extLst>
              <a:ext uri="{FF2B5EF4-FFF2-40B4-BE49-F238E27FC236}">
                <a16:creationId xmlns:a16="http://schemas.microsoft.com/office/drawing/2014/main" id="{0E088BA9-2774-9E13-00ED-BD68849C97CB}"/>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175C6B14-33A0-CF4D-90AF-694663F47210}"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54277" name="Espace réservé du numéro de diapositive 5">
            <a:extLst>
              <a:ext uri="{FF2B5EF4-FFF2-40B4-BE49-F238E27FC236}">
                <a16:creationId xmlns:a16="http://schemas.microsoft.com/office/drawing/2014/main" id="{6399DC25-61B2-6112-B739-99E99D843C2F}"/>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3D8D6744-1DB8-CD45-A306-7A7F3BA93AD3}" type="slidenum">
              <a:rPr lang="fr-FR" altLang="fr-FR" sz="1400">
                <a:solidFill>
                  <a:srgbClr val="FFFFFF"/>
                </a:solidFill>
                <a:latin typeface="Arial" panose="020B0604020202020204" pitchFamily="34" charset="0"/>
              </a:rPr>
              <a:pPr eaLnBrk="1" hangingPunct="1">
                <a:spcBef>
                  <a:spcPct val="0"/>
                </a:spcBef>
                <a:buClrTx/>
                <a:buSzTx/>
                <a:buFontTx/>
                <a:buNone/>
              </a:pPr>
              <a:t>28</a:t>
            </a:fld>
            <a:endParaRPr lang="fr-FR" altLang="fr-FR" sz="1400">
              <a:solidFill>
                <a:srgbClr val="FFFFFF"/>
              </a:solidFill>
              <a:latin typeface="Arial" panose="020B0604020202020204" pitchFamily="34" charset="0"/>
            </a:endParaRPr>
          </a:p>
        </p:txBody>
      </p:sp>
      <p:pic>
        <p:nvPicPr>
          <p:cNvPr id="49156" name="Picture 4" descr="williamson">
            <a:extLst>
              <a:ext uri="{FF2B5EF4-FFF2-40B4-BE49-F238E27FC236}">
                <a16:creationId xmlns:a16="http://schemas.microsoft.com/office/drawing/2014/main" id="{199F8F1E-D657-BF50-C48D-3289B9C515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4038600"/>
            <a:ext cx="1646238" cy="235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11013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 calcmode="lin" valueType="num">
                                      <p:cBhvr additive="base">
                                        <p:cTn id="7" dur="500" fill="hold"/>
                                        <p:tgtEl>
                                          <p:spTgt spid="49154"/>
                                        </p:tgtEl>
                                        <p:attrNameLst>
                                          <p:attrName>ppt_x</p:attrName>
                                        </p:attrNameLst>
                                      </p:cBhvr>
                                      <p:tavLst>
                                        <p:tav tm="0">
                                          <p:val>
                                            <p:strVal val="0-#ppt_w/2"/>
                                          </p:val>
                                        </p:tav>
                                        <p:tav tm="100000">
                                          <p:val>
                                            <p:strVal val="#ppt_x"/>
                                          </p:val>
                                        </p:tav>
                                      </p:tavLst>
                                    </p:anim>
                                    <p:anim calcmode="lin" valueType="num">
                                      <p:cBhvr additive="base">
                                        <p:cTn id="8" dur="500" fill="hold"/>
                                        <p:tgtEl>
                                          <p:spTgt spid="4915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9155">
                                            <p:txEl>
                                              <p:pRg st="0" end="0"/>
                                            </p:txEl>
                                          </p:spTgt>
                                        </p:tgtEl>
                                        <p:attrNameLst>
                                          <p:attrName>style.visibility</p:attrName>
                                        </p:attrNameLst>
                                      </p:cBhvr>
                                      <p:to>
                                        <p:strVal val="visible"/>
                                      </p:to>
                                    </p:set>
                                    <p:anim calcmode="lin" valueType="num">
                                      <p:cBhvr additive="base">
                                        <p:cTn id="13" dur="500" fill="hold"/>
                                        <p:tgtEl>
                                          <p:spTgt spid="4915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9155">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49155">
                                            <p:txEl>
                                              <p:pRg st="1" end="1"/>
                                            </p:txEl>
                                          </p:spTgt>
                                        </p:tgtEl>
                                        <p:attrNameLst>
                                          <p:attrName>style.visibility</p:attrName>
                                        </p:attrNameLst>
                                      </p:cBhvr>
                                      <p:to>
                                        <p:strVal val="visible"/>
                                      </p:to>
                                    </p:set>
                                    <p:anim calcmode="lin" valueType="num">
                                      <p:cBhvr additive="base">
                                        <p:cTn id="17" dur="500" fill="hold"/>
                                        <p:tgtEl>
                                          <p:spTgt spid="4915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9155">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49155">
                                            <p:txEl>
                                              <p:pRg st="2" end="2"/>
                                            </p:txEl>
                                          </p:spTgt>
                                        </p:tgtEl>
                                        <p:attrNameLst>
                                          <p:attrName>style.visibility</p:attrName>
                                        </p:attrNameLst>
                                      </p:cBhvr>
                                      <p:to>
                                        <p:strVal val="visible"/>
                                      </p:to>
                                    </p:set>
                                    <p:anim calcmode="lin" valueType="num">
                                      <p:cBhvr additive="base">
                                        <p:cTn id="21" dur="500" fill="hold"/>
                                        <p:tgtEl>
                                          <p:spTgt spid="49155">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91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49155">
                                            <p:txEl>
                                              <p:pRg st="3" end="3"/>
                                            </p:txEl>
                                          </p:spTgt>
                                        </p:tgtEl>
                                        <p:attrNameLst>
                                          <p:attrName>style.visibility</p:attrName>
                                        </p:attrNameLst>
                                      </p:cBhvr>
                                      <p:to>
                                        <p:strVal val="visible"/>
                                      </p:to>
                                    </p:set>
                                    <p:anim calcmode="lin" valueType="num">
                                      <p:cBhvr additive="base">
                                        <p:cTn id="27" dur="500" fill="hold"/>
                                        <p:tgtEl>
                                          <p:spTgt spid="49155">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9155">
                                            <p:txEl>
                                              <p:pRg st="3" end="3"/>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49155">
                                            <p:txEl>
                                              <p:pRg st="4" end="4"/>
                                            </p:txEl>
                                          </p:spTgt>
                                        </p:tgtEl>
                                        <p:attrNameLst>
                                          <p:attrName>style.visibility</p:attrName>
                                        </p:attrNameLst>
                                      </p:cBhvr>
                                      <p:to>
                                        <p:strVal val="visible"/>
                                      </p:to>
                                    </p:set>
                                    <p:anim calcmode="lin" valueType="num">
                                      <p:cBhvr additive="base">
                                        <p:cTn id="31" dur="500" fill="hold"/>
                                        <p:tgtEl>
                                          <p:spTgt spid="4915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9155">
                                            <p:txEl>
                                              <p:pRg st="4" end="4"/>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49155">
                                            <p:txEl>
                                              <p:pRg st="5" end="5"/>
                                            </p:txEl>
                                          </p:spTgt>
                                        </p:tgtEl>
                                        <p:attrNameLst>
                                          <p:attrName>style.visibility</p:attrName>
                                        </p:attrNameLst>
                                      </p:cBhvr>
                                      <p:to>
                                        <p:strVal val="visible"/>
                                      </p:to>
                                    </p:set>
                                    <p:anim calcmode="lin" valueType="num">
                                      <p:cBhvr additive="base">
                                        <p:cTn id="35" dur="500" fill="hold"/>
                                        <p:tgtEl>
                                          <p:spTgt spid="49155">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4915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nodeType="clickEffect">
                                  <p:stCondLst>
                                    <p:cond delay="0"/>
                                  </p:stCondLst>
                                  <p:childTnLst>
                                    <p:set>
                                      <p:cBhvr>
                                        <p:cTn id="40" dur="1" fill="hold">
                                          <p:stCondLst>
                                            <p:cond delay="0"/>
                                          </p:stCondLst>
                                        </p:cTn>
                                        <p:tgtEl>
                                          <p:spTgt spid="49156"/>
                                        </p:tgtEl>
                                        <p:attrNameLst>
                                          <p:attrName>style.visibility</p:attrName>
                                        </p:attrNameLst>
                                      </p:cBhvr>
                                      <p:to>
                                        <p:strVal val="visible"/>
                                      </p:to>
                                    </p:set>
                                    <p:anim calcmode="lin" valueType="num">
                                      <p:cBhvr additive="base">
                                        <p:cTn id="41" dur="500" fill="hold"/>
                                        <p:tgtEl>
                                          <p:spTgt spid="49156"/>
                                        </p:tgtEl>
                                        <p:attrNameLst>
                                          <p:attrName>ppt_x</p:attrName>
                                        </p:attrNameLst>
                                      </p:cBhvr>
                                      <p:tavLst>
                                        <p:tav tm="0">
                                          <p:val>
                                            <p:strVal val="0-#ppt_w/2"/>
                                          </p:val>
                                        </p:tav>
                                        <p:tav tm="100000">
                                          <p:val>
                                            <p:strVal val="#ppt_x"/>
                                          </p:val>
                                        </p:tav>
                                      </p:tavLst>
                                    </p:anim>
                                    <p:anim calcmode="lin" valueType="num">
                                      <p:cBhvr additive="base">
                                        <p:cTn id="42" dur="500" fill="hold"/>
                                        <p:tgtEl>
                                          <p:spTgt spid="491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utoUpdateAnimBg="0"/>
      <p:bldP spid="4915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3906" name="Rectangle 2">
            <a:extLst>
              <a:ext uri="{FF2B5EF4-FFF2-40B4-BE49-F238E27FC236}">
                <a16:creationId xmlns:a16="http://schemas.microsoft.com/office/drawing/2014/main" id="{AEBD57AD-E258-E7B1-051F-FAC8BA6EB6E6}"/>
              </a:ext>
            </a:extLst>
          </p:cNvPr>
          <p:cNvSpPr>
            <a:spLocks noGrp="1" noChangeArrowheads="1"/>
          </p:cNvSpPr>
          <p:nvPr>
            <p:ph type="title"/>
          </p:nvPr>
        </p:nvSpPr>
        <p:spPr/>
        <p:txBody>
          <a:bodyPr/>
          <a:lstStyle/>
          <a:p>
            <a:pPr eaLnBrk="1" fontAlgn="auto" hangingPunct="1">
              <a:spcAft>
                <a:spcPts val="0"/>
              </a:spcAft>
              <a:defRPr/>
            </a:pPr>
            <a:r>
              <a:rPr lang="fr-FR"/>
              <a:t>L’héritier de Coase</a:t>
            </a:r>
          </a:p>
        </p:txBody>
      </p:sp>
      <p:sp>
        <p:nvSpPr>
          <p:cNvPr id="55299" name="Rectangle 3">
            <a:extLst>
              <a:ext uri="{FF2B5EF4-FFF2-40B4-BE49-F238E27FC236}">
                <a16:creationId xmlns:a16="http://schemas.microsoft.com/office/drawing/2014/main" id="{B00FA97E-45D3-3F74-1D41-6D80A1D7B54A}"/>
              </a:ext>
            </a:extLst>
          </p:cNvPr>
          <p:cNvSpPr>
            <a:spLocks noGrp="1" noChangeArrowheads="1"/>
          </p:cNvSpPr>
          <p:nvPr>
            <p:ph sz="quarter" idx="1"/>
          </p:nvPr>
        </p:nvSpPr>
        <p:spPr>
          <a:xfrm>
            <a:off x="457200" y="1600200"/>
            <a:ext cx="7467600" cy="4873625"/>
          </a:xfrm>
        </p:spPr>
        <p:txBody>
          <a:bodyPr/>
          <a:lstStyle/>
          <a:p>
            <a:pPr eaLnBrk="1" hangingPunct="1">
              <a:lnSpc>
                <a:spcPct val="80000"/>
              </a:lnSpc>
            </a:pPr>
            <a:r>
              <a:rPr lang="fr-FR" altLang="fr-FR"/>
              <a:t>40 ans après l'article de Coase, Oliver Williamson développe la théorie des coûts de transaction </a:t>
            </a:r>
            <a:r>
              <a:rPr lang="fr-FR" altLang="fr-FR" i="1"/>
              <a:t>via </a:t>
            </a:r>
            <a:r>
              <a:rPr lang="fr-FR" altLang="fr-FR"/>
              <a:t>2 ouvrages majeurs : • • • • • • • </a:t>
            </a:r>
          </a:p>
          <a:p>
            <a:pPr lvl="1" eaLnBrk="1" hangingPunct="1">
              <a:lnSpc>
                <a:spcPct val="80000"/>
              </a:lnSpc>
            </a:pPr>
            <a:r>
              <a:rPr lang="fr-FR" altLang="fr-FR" sz="2200"/>
              <a:t>Markets and Hierarchies, en 1975 (Free Press NY) </a:t>
            </a:r>
          </a:p>
          <a:p>
            <a:pPr lvl="1" eaLnBrk="1" hangingPunct="1">
              <a:lnSpc>
                <a:spcPct val="80000"/>
              </a:lnSpc>
            </a:pPr>
            <a:r>
              <a:rPr lang="fr-FR" altLang="fr-FR" sz="2200"/>
              <a:t>The Economic Institutions of Capitalism, 1985 (idem) </a:t>
            </a:r>
          </a:p>
          <a:p>
            <a:pPr eaLnBrk="1" hangingPunct="1">
              <a:lnSpc>
                <a:spcPct val="80000"/>
              </a:lnSpc>
            </a:pPr>
            <a:endParaRPr lang="fr-FR" altLang="fr-FR"/>
          </a:p>
          <a:p>
            <a:pPr eaLnBrk="1" hangingPunct="1">
              <a:lnSpc>
                <a:spcPct val="80000"/>
              </a:lnSpc>
            </a:pPr>
            <a:r>
              <a:rPr lang="fr-FR" altLang="fr-FR"/>
              <a:t>…et toute une série d'articles. </a:t>
            </a:r>
          </a:p>
          <a:p>
            <a:pPr eaLnBrk="1" hangingPunct="1">
              <a:lnSpc>
                <a:spcPct val="80000"/>
              </a:lnSpc>
            </a:pPr>
            <a:r>
              <a:rPr lang="fr-FR" altLang="fr-FR"/>
              <a:t>D'abord il la rend plus opérationnelle (plus formalisable): </a:t>
            </a:r>
          </a:p>
          <a:p>
            <a:pPr lvl="1" eaLnBrk="1" hangingPunct="1">
              <a:lnSpc>
                <a:spcPct val="80000"/>
              </a:lnSpc>
            </a:pPr>
            <a:r>
              <a:rPr lang="fr-FR" altLang="fr-FR" sz="2200"/>
              <a:t>définition des coûts de transaction, </a:t>
            </a:r>
          </a:p>
          <a:p>
            <a:pPr lvl="1" eaLnBrk="1" hangingPunct="1">
              <a:lnSpc>
                <a:spcPct val="80000"/>
              </a:lnSpc>
            </a:pPr>
            <a:r>
              <a:rPr lang="fr-FR" altLang="fr-FR" sz="2200"/>
              <a:t>origine de ces coûts (comportement humain) </a:t>
            </a:r>
          </a:p>
          <a:p>
            <a:pPr lvl="1" eaLnBrk="1" hangingPunct="1">
              <a:lnSpc>
                <a:spcPct val="80000"/>
              </a:lnSpc>
            </a:pPr>
            <a:r>
              <a:rPr lang="fr-FR" altLang="fr-FR" sz="2200"/>
              <a:t>circonstances dans lesquelles la hiérarchie est plus efficace que le marché (attributs de la transaction) </a:t>
            </a:r>
          </a:p>
          <a:p>
            <a:pPr eaLnBrk="1" hangingPunct="1">
              <a:lnSpc>
                <a:spcPct val="80000"/>
              </a:lnSpc>
            </a:pPr>
            <a:endParaRPr lang="fr-FR" altLang="fr-FR"/>
          </a:p>
          <a:p>
            <a:pPr eaLnBrk="1" hangingPunct="1">
              <a:lnSpc>
                <a:spcPct val="80000"/>
              </a:lnSpc>
            </a:pPr>
            <a:endParaRPr lang="fr-FR" altLang="fr-FR"/>
          </a:p>
        </p:txBody>
      </p:sp>
      <p:sp>
        <p:nvSpPr>
          <p:cNvPr id="55300" name="Espace réservé de la date 3">
            <a:extLst>
              <a:ext uri="{FF2B5EF4-FFF2-40B4-BE49-F238E27FC236}">
                <a16:creationId xmlns:a16="http://schemas.microsoft.com/office/drawing/2014/main" id="{2D355F38-1CA7-846C-6A83-0201A734E0DC}"/>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E50D8D44-3492-D14E-9F5C-5187D47A77BA}"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55301" name="Espace réservé du numéro de diapositive 5">
            <a:extLst>
              <a:ext uri="{FF2B5EF4-FFF2-40B4-BE49-F238E27FC236}">
                <a16:creationId xmlns:a16="http://schemas.microsoft.com/office/drawing/2014/main" id="{C74F2687-259D-459B-C109-9F80D38C58E2}"/>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381551CE-1E4A-494A-A907-A20E0533245A}" type="slidenum">
              <a:rPr lang="fr-FR" altLang="fr-FR" sz="1400">
                <a:solidFill>
                  <a:srgbClr val="FFFFFF"/>
                </a:solidFill>
                <a:latin typeface="Arial" panose="020B0604020202020204" pitchFamily="34" charset="0"/>
              </a:rPr>
              <a:pPr eaLnBrk="1" hangingPunct="1">
                <a:spcBef>
                  <a:spcPct val="0"/>
                </a:spcBef>
                <a:buClrTx/>
                <a:buSzTx/>
                <a:buFontTx/>
                <a:buNone/>
              </a:pPr>
              <a:t>29</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227780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E3005F-B99A-434D-88DD-B506404A5F73}"/>
              </a:ext>
            </a:extLst>
          </p:cNvPr>
          <p:cNvSpPr>
            <a:spLocks noGrp="1"/>
          </p:cNvSpPr>
          <p:nvPr>
            <p:ph type="title"/>
          </p:nvPr>
        </p:nvSpPr>
        <p:spPr/>
        <p:txBody>
          <a:bodyPr>
            <a:normAutofit/>
          </a:bodyPr>
          <a:lstStyle/>
          <a:p>
            <a:pPr>
              <a:defRPr/>
            </a:pPr>
            <a:r>
              <a:rPr lang="fr-FR" sz="3200" dirty="0"/>
              <a:t>Un champ de recherche consacre par de nombreux Nobels </a:t>
            </a:r>
          </a:p>
        </p:txBody>
      </p:sp>
      <p:sp>
        <p:nvSpPr>
          <p:cNvPr id="15363" name="Espace réservé du contenu 2">
            <a:extLst>
              <a:ext uri="{FF2B5EF4-FFF2-40B4-BE49-F238E27FC236}">
                <a16:creationId xmlns:a16="http://schemas.microsoft.com/office/drawing/2014/main" id="{B375036C-3A61-37DA-0268-FEC6A85CF4C0}"/>
              </a:ext>
            </a:extLst>
          </p:cNvPr>
          <p:cNvSpPr>
            <a:spLocks noGrp="1"/>
          </p:cNvSpPr>
          <p:nvPr>
            <p:ph sz="quarter" idx="1"/>
          </p:nvPr>
        </p:nvSpPr>
        <p:spPr>
          <a:xfrm>
            <a:off x="457200" y="1600200"/>
            <a:ext cx="7467600" cy="4873625"/>
          </a:xfrm>
        </p:spPr>
        <p:txBody>
          <a:bodyPr/>
          <a:lstStyle/>
          <a:p>
            <a:r>
              <a:rPr lang="fr-FR" altLang="fr-FR" dirty="0"/>
              <a:t>The </a:t>
            </a:r>
            <a:r>
              <a:rPr lang="fr-FR" altLang="fr-FR" dirty="0" err="1"/>
              <a:t>Economics</a:t>
            </a:r>
            <a:r>
              <a:rPr lang="fr-FR" altLang="fr-FR" dirty="0"/>
              <a:t> of </a:t>
            </a:r>
            <a:r>
              <a:rPr lang="fr-FR" altLang="fr-FR" dirty="0" err="1"/>
              <a:t>Governance</a:t>
            </a:r>
            <a:r>
              <a:rPr lang="fr-FR" altLang="fr-FR" dirty="0"/>
              <a:t> (</a:t>
            </a:r>
            <a:r>
              <a:rPr lang="fr-FR" altLang="fr-FR" dirty="0" err="1"/>
              <a:t>Wiliamson</a:t>
            </a:r>
            <a:r>
              <a:rPr lang="fr-FR" altLang="fr-FR" dirty="0"/>
              <a:t>)</a:t>
            </a:r>
          </a:p>
          <a:p>
            <a:pPr lvl="1"/>
            <a:r>
              <a:rPr lang="fr-FR" altLang="fr-FR" dirty="0"/>
              <a:t>L’importance des organisations</a:t>
            </a:r>
          </a:p>
          <a:p>
            <a:r>
              <a:rPr lang="fr-FR" altLang="fr-FR" dirty="0"/>
              <a:t>Une longue tradition économique:</a:t>
            </a:r>
          </a:p>
          <a:p>
            <a:pPr lvl="1"/>
            <a:r>
              <a:rPr lang="fr-FR" altLang="fr-FR" dirty="0"/>
              <a:t>Commons 1932 « The </a:t>
            </a:r>
            <a:r>
              <a:rPr lang="fr-FR" altLang="fr-FR" dirty="0" err="1"/>
              <a:t>ultimate</a:t>
            </a:r>
            <a:r>
              <a:rPr lang="fr-FR" altLang="fr-FR" dirty="0"/>
              <a:t> unit of </a:t>
            </a:r>
            <a:r>
              <a:rPr lang="fr-FR" altLang="fr-FR" dirty="0" err="1"/>
              <a:t>activity</a:t>
            </a:r>
            <a:r>
              <a:rPr lang="fr-FR" altLang="fr-FR" dirty="0"/>
              <a:t> …must </a:t>
            </a:r>
            <a:r>
              <a:rPr lang="fr-FR" altLang="fr-FR" dirty="0" err="1"/>
              <a:t>contain</a:t>
            </a:r>
            <a:r>
              <a:rPr lang="fr-FR" altLang="fr-FR" dirty="0"/>
              <a:t> in </a:t>
            </a:r>
            <a:r>
              <a:rPr lang="fr-FR" altLang="fr-FR" dirty="0" err="1"/>
              <a:t>itself</a:t>
            </a:r>
            <a:r>
              <a:rPr lang="fr-FR" altLang="fr-FR" dirty="0"/>
              <a:t> the </a:t>
            </a:r>
            <a:r>
              <a:rPr lang="fr-FR" altLang="fr-FR" dirty="0" err="1"/>
              <a:t>three</a:t>
            </a:r>
            <a:r>
              <a:rPr lang="fr-FR" altLang="fr-FR" dirty="0"/>
              <a:t> </a:t>
            </a:r>
            <a:r>
              <a:rPr lang="fr-FR" altLang="fr-FR" dirty="0" err="1"/>
              <a:t>principles</a:t>
            </a:r>
            <a:r>
              <a:rPr lang="fr-FR" altLang="fr-FR" dirty="0"/>
              <a:t> of </a:t>
            </a:r>
            <a:r>
              <a:rPr lang="fr-FR" altLang="fr-FR" dirty="0" err="1"/>
              <a:t>conflict</a:t>
            </a:r>
            <a:r>
              <a:rPr lang="fr-FR" altLang="fr-FR" dirty="0"/>
              <a:t>, </a:t>
            </a:r>
            <a:r>
              <a:rPr lang="fr-FR" altLang="fr-FR" dirty="0" err="1"/>
              <a:t>mutuality</a:t>
            </a:r>
            <a:r>
              <a:rPr lang="fr-FR" altLang="fr-FR" dirty="0"/>
              <a:t> and </a:t>
            </a:r>
            <a:r>
              <a:rPr lang="fr-FR" altLang="fr-FR" dirty="0" err="1"/>
              <a:t>order</a:t>
            </a:r>
            <a:r>
              <a:rPr lang="fr-FR" altLang="fr-FR" dirty="0"/>
              <a:t> »</a:t>
            </a:r>
          </a:p>
          <a:p>
            <a:pPr lvl="1"/>
            <a:r>
              <a:rPr lang="fr-FR" altLang="fr-FR" dirty="0"/>
              <a:t>La définition de Oliver Williamson lors de son discours de remise du Nobel le 12 octobre 2009 « </a:t>
            </a:r>
            <a:r>
              <a:rPr lang="fr-FR" altLang="fr-FR" dirty="0" err="1"/>
              <a:t>Governance</a:t>
            </a:r>
            <a:r>
              <a:rPr lang="fr-FR" altLang="fr-FR" dirty="0"/>
              <a:t> </a:t>
            </a:r>
            <a:r>
              <a:rPr lang="fr-FR" altLang="fr-FR" dirty="0" err="1"/>
              <a:t>is</a:t>
            </a:r>
            <a:r>
              <a:rPr lang="fr-FR" altLang="fr-FR" dirty="0"/>
              <a:t> the </a:t>
            </a:r>
            <a:r>
              <a:rPr lang="fr-FR" altLang="fr-FR" dirty="0" err="1"/>
              <a:t>means</a:t>
            </a:r>
            <a:r>
              <a:rPr lang="fr-FR" altLang="fr-FR" dirty="0"/>
              <a:t> by </a:t>
            </a:r>
            <a:r>
              <a:rPr lang="fr-FR" altLang="fr-FR" dirty="0" err="1"/>
              <a:t>which</a:t>
            </a:r>
            <a:r>
              <a:rPr lang="fr-FR" altLang="fr-FR" dirty="0"/>
              <a:t> to infuse </a:t>
            </a:r>
            <a:r>
              <a:rPr lang="fr-FR" altLang="fr-FR" u="sng" dirty="0" err="1"/>
              <a:t>order</a:t>
            </a:r>
            <a:r>
              <a:rPr lang="fr-FR" altLang="fr-FR" dirty="0"/>
              <a:t> , </a:t>
            </a:r>
            <a:r>
              <a:rPr lang="fr-FR" altLang="fr-FR" dirty="0" err="1"/>
              <a:t>thereby</a:t>
            </a:r>
            <a:r>
              <a:rPr lang="fr-FR" altLang="fr-FR" dirty="0"/>
              <a:t> to </a:t>
            </a:r>
            <a:r>
              <a:rPr lang="fr-FR" altLang="fr-FR" dirty="0" err="1"/>
              <a:t>mitigate</a:t>
            </a:r>
            <a:r>
              <a:rPr lang="fr-FR" altLang="fr-FR" dirty="0"/>
              <a:t> </a:t>
            </a:r>
            <a:r>
              <a:rPr lang="fr-FR" altLang="fr-FR" u="sng" dirty="0" err="1"/>
              <a:t>conflict</a:t>
            </a:r>
            <a:r>
              <a:rPr lang="fr-FR" altLang="fr-FR" dirty="0"/>
              <a:t> and </a:t>
            </a:r>
            <a:r>
              <a:rPr lang="fr-FR" altLang="fr-FR" dirty="0" err="1"/>
              <a:t>realize</a:t>
            </a:r>
            <a:r>
              <a:rPr lang="fr-FR" altLang="fr-FR" dirty="0"/>
              <a:t> </a:t>
            </a:r>
            <a:r>
              <a:rPr lang="fr-FR" altLang="fr-FR" u="sng" dirty="0" err="1"/>
              <a:t>mutual</a:t>
            </a:r>
            <a:r>
              <a:rPr lang="fr-FR" altLang="fr-FR" u="sng" dirty="0"/>
              <a:t> gain</a:t>
            </a:r>
            <a:r>
              <a:rPr lang="fr-FR" altLang="fr-FR" dirty="0"/>
              <a:t> »</a:t>
            </a:r>
          </a:p>
          <a:p>
            <a:pPr marL="320040" lvl="1" indent="0">
              <a:buNone/>
            </a:pPr>
            <a:r>
              <a:rPr lang="fr-FR" altLang="fr-FR" dirty="0"/>
              <a:t>De nombreux Nobels: </a:t>
            </a:r>
            <a:r>
              <a:rPr lang="fr-FR" altLang="fr-FR" dirty="0" err="1"/>
              <a:t>Coase</a:t>
            </a:r>
            <a:r>
              <a:rPr lang="fr-FR" altLang="fr-FR" dirty="0"/>
              <a:t>, Williamson, North, </a:t>
            </a:r>
            <a:r>
              <a:rPr lang="fr-FR" altLang="fr-FR" dirty="0" err="1"/>
              <a:t>Vickrey,Akerloff</a:t>
            </a:r>
            <a:r>
              <a:rPr lang="fr-FR" altLang="fr-FR" dirty="0"/>
              <a:t>, Spence, Stiglitz , Tirole, Thaler</a:t>
            </a:r>
          </a:p>
        </p:txBody>
      </p:sp>
      <p:sp>
        <p:nvSpPr>
          <p:cNvPr id="15364" name="Espace réservé de la date 3">
            <a:extLst>
              <a:ext uri="{FF2B5EF4-FFF2-40B4-BE49-F238E27FC236}">
                <a16:creationId xmlns:a16="http://schemas.microsoft.com/office/drawing/2014/main" id="{B7010844-419F-6633-1248-2F018E4B1487}"/>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84BA765B-7AAD-AA4B-898C-DAF9B3D261E8}"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15365" name="Espace réservé du numéro de diapositive 4">
            <a:extLst>
              <a:ext uri="{FF2B5EF4-FFF2-40B4-BE49-F238E27FC236}">
                <a16:creationId xmlns:a16="http://schemas.microsoft.com/office/drawing/2014/main" id="{EE2C26CF-33FF-FDA7-6A7F-5E9AC08C5175}"/>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A2CA0B94-7B46-8C4D-9704-0E474F15EB39}" type="slidenum">
              <a:rPr lang="fr-FR" altLang="fr-FR" sz="1400">
                <a:solidFill>
                  <a:srgbClr val="FFFFFF"/>
                </a:solidFill>
                <a:latin typeface="Arial" panose="020B0604020202020204" pitchFamily="34" charset="0"/>
              </a:rPr>
              <a:pPr eaLnBrk="1" hangingPunct="1">
                <a:spcBef>
                  <a:spcPct val="0"/>
                </a:spcBef>
                <a:buClrTx/>
                <a:buSzTx/>
                <a:buFontTx/>
                <a:buNone/>
              </a:pPr>
              <a:t>3</a:t>
            </a:fld>
            <a:endParaRPr lang="fr-FR" altLang="fr-FR" sz="1400" dirty="0">
              <a:solidFill>
                <a:srgbClr val="FFFFFF"/>
              </a:solidFill>
              <a:latin typeface="Arial" panose="020B0604020202020204" pitchFamily="34" charset="0"/>
            </a:endParaRPr>
          </a:p>
        </p:txBody>
      </p:sp>
    </p:spTree>
    <p:extLst>
      <p:ext uri="{BB962C8B-B14F-4D97-AF65-F5344CB8AC3E}">
        <p14:creationId xmlns:p14="http://schemas.microsoft.com/office/powerpoint/2010/main" val="20710625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CED3013-5E9B-D59C-304E-E9FA3863DF42}"/>
              </a:ext>
            </a:extLst>
          </p:cNvPr>
          <p:cNvSpPr>
            <a:spLocks noGrp="1" noChangeArrowheads="1"/>
          </p:cNvSpPr>
          <p:nvPr>
            <p:ph type="title"/>
          </p:nvPr>
        </p:nvSpPr>
        <p:spPr>
          <a:xfrm>
            <a:off x="457200" y="274638"/>
            <a:ext cx="7467600" cy="511175"/>
          </a:xfrm>
        </p:spPr>
        <p:txBody>
          <a:bodyPr>
            <a:normAutofit fontScale="90000"/>
          </a:bodyPr>
          <a:lstStyle/>
          <a:p>
            <a:pPr>
              <a:defRPr/>
            </a:pPr>
            <a:r>
              <a:rPr lang="fr-FR" dirty="0">
                <a:solidFill>
                  <a:schemeClr val="tx1"/>
                </a:solidFill>
              </a:rPr>
              <a:t>L’analyse fondatrice de </a:t>
            </a:r>
            <a:r>
              <a:rPr lang="fr-FR" dirty="0" err="1">
                <a:solidFill>
                  <a:schemeClr val="tx1"/>
                </a:solidFill>
              </a:rPr>
              <a:t>Coase</a:t>
            </a:r>
            <a:endParaRPr lang="fr-FR" dirty="0">
              <a:solidFill>
                <a:schemeClr val="tx1"/>
              </a:solidFill>
            </a:endParaRPr>
          </a:p>
        </p:txBody>
      </p:sp>
      <p:sp>
        <p:nvSpPr>
          <p:cNvPr id="13315" name="Rectangle 3">
            <a:extLst>
              <a:ext uri="{FF2B5EF4-FFF2-40B4-BE49-F238E27FC236}">
                <a16:creationId xmlns:a16="http://schemas.microsoft.com/office/drawing/2014/main" id="{70F07EBB-D229-CBDE-2DED-B095DACFDC30}"/>
              </a:ext>
            </a:extLst>
          </p:cNvPr>
          <p:cNvSpPr>
            <a:spLocks noGrp="1" noChangeArrowheads="1"/>
          </p:cNvSpPr>
          <p:nvPr>
            <p:ph type="body" idx="1"/>
          </p:nvPr>
        </p:nvSpPr>
        <p:spPr>
          <a:xfrm>
            <a:off x="395288" y="1196975"/>
            <a:ext cx="8229600" cy="2286000"/>
          </a:xfrm>
        </p:spPr>
        <p:txBody>
          <a:bodyPr/>
          <a:lstStyle/>
          <a:p>
            <a:r>
              <a:rPr lang="fr-FR" altLang="fr-FR" sz="1800"/>
              <a:t>Raisonnement marginaliste : </a:t>
            </a:r>
          </a:p>
          <a:p>
            <a:pPr lvl="1"/>
            <a:r>
              <a:rPr lang="fr-FR" altLang="fr-FR" sz="1800"/>
              <a:t>Choix entre marché ou hiérarchie pour coordonner/organiser une activité</a:t>
            </a:r>
          </a:p>
          <a:p>
            <a:pPr lvl="2"/>
            <a:r>
              <a:rPr lang="fr-FR" altLang="fr-FR"/>
              <a:t>coût marginal de recours au marché constant</a:t>
            </a:r>
          </a:p>
          <a:p>
            <a:pPr lvl="2"/>
            <a:r>
              <a:rPr lang="fr-FR" altLang="fr-FR"/>
              <a:t>coût marginal d ’organisation en interne croissant</a:t>
            </a:r>
          </a:p>
          <a:p>
            <a:pPr lvl="1"/>
            <a:endParaRPr lang="fr-FR" altLang="fr-FR"/>
          </a:p>
        </p:txBody>
      </p:sp>
      <p:sp>
        <p:nvSpPr>
          <p:cNvPr id="13317" name="Line 5">
            <a:extLst>
              <a:ext uri="{FF2B5EF4-FFF2-40B4-BE49-F238E27FC236}">
                <a16:creationId xmlns:a16="http://schemas.microsoft.com/office/drawing/2014/main" id="{EE729D42-749A-1826-C56B-3F4B1A3EE27D}"/>
              </a:ext>
            </a:extLst>
          </p:cNvPr>
          <p:cNvSpPr>
            <a:spLocks noChangeShapeType="1"/>
          </p:cNvSpPr>
          <p:nvPr/>
        </p:nvSpPr>
        <p:spPr bwMode="auto">
          <a:xfrm flipV="1">
            <a:off x="2124075" y="3573463"/>
            <a:ext cx="0" cy="23764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3318" name="Line 6">
            <a:extLst>
              <a:ext uri="{FF2B5EF4-FFF2-40B4-BE49-F238E27FC236}">
                <a16:creationId xmlns:a16="http://schemas.microsoft.com/office/drawing/2014/main" id="{673DC58D-2999-C818-DB4E-C5BF12DCCC3C}"/>
              </a:ext>
            </a:extLst>
          </p:cNvPr>
          <p:cNvSpPr>
            <a:spLocks noChangeShapeType="1"/>
          </p:cNvSpPr>
          <p:nvPr/>
        </p:nvSpPr>
        <p:spPr bwMode="auto">
          <a:xfrm>
            <a:off x="2124075" y="5949950"/>
            <a:ext cx="36004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13319" name="Line 7">
            <a:extLst>
              <a:ext uri="{FF2B5EF4-FFF2-40B4-BE49-F238E27FC236}">
                <a16:creationId xmlns:a16="http://schemas.microsoft.com/office/drawing/2014/main" id="{8B1C1D30-E755-045C-0EA5-8490820406D9}"/>
              </a:ext>
            </a:extLst>
          </p:cNvPr>
          <p:cNvSpPr>
            <a:spLocks noChangeShapeType="1"/>
          </p:cNvSpPr>
          <p:nvPr/>
        </p:nvSpPr>
        <p:spPr bwMode="auto">
          <a:xfrm>
            <a:off x="2124075" y="5157788"/>
            <a:ext cx="3671888"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3320" name="Text Box 8">
            <a:extLst>
              <a:ext uri="{FF2B5EF4-FFF2-40B4-BE49-F238E27FC236}">
                <a16:creationId xmlns:a16="http://schemas.microsoft.com/office/drawing/2014/main" id="{4D1F8B23-18B6-1CBB-D5AB-E34BEA973B5F}"/>
              </a:ext>
            </a:extLst>
          </p:cNvPr>
          <p:cNvSpPr txBox="1">
            <a:spLocks noChangeArrowheads="1"/>
          </p:cNvSpPr>
          <p:nvPr/>
        </p:nvSpPr>
        <p:spPr bwMode="auto">
          <a:xfrm>
            <a:off x="5857875" y="4857750"/>
            <a:ext cx="2663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50000"/>
              </a:spcBef>
              <a:buClrTx/>
              <a:buSzTx/>
              <a:buFontTx/>
              <a:buNone/>
            </a:pPr>
            <a:r>
              <a:rPr lang="fr-FR" altLang="fr-FR" sz="1400">
                <a:latin typeface="Arial" panose="020B0604020202020204" pitchFamily="34" charset="0"/>
              </a:rPr>
              <a:t>Coûts marginaux de recours au marché</a:t>
            </a:r>
          </a:p>
        </p:txBody>
      </p:sp>
      <p:sp>
        <p:nvSpPr>
          <p:cNvPr id="13321" name="Text Box 9">
            <a:extLst>
              <a:ext uri="{FF2B5EF4-FFF2-40B4-BE49-F238E27FC236}">
                <a16:creationId xmlns:a16="http://schemas.microsoft.com/office/drawing/2014/main" id="{87113CB2-1334-91BF-6F24-6EBDADC5CE2E}"/>
              </a:ext>
            </a:extLst>
          </p:cNvPr>
          <p:cNvSpPr txBox="1">
            <a:spLocks noChangeArrowheads="1"/>
          </p:cNvSpPr>
          <p:nvPr/>
        </p:nvSpPr>
        <p:spPr bwMode="auto">
          <a:xfrm>
            <a:off x="5857875" y="5786438"/>
            <a:ext cx="2590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50000"/>
              </a:spcBef>
              <a:buClrTx/>
              <a:buSzTx/>
              <a:buFontTx/>
              <a:buNone/>
            </a:pPr>
            <a:r>
              <a:rPr lang="fr-FR" altLang="fr-FR" sz="1400">
                <a:latin typeface="Arial" panose="020B0604020202020204" pitchFamily="34" charset="0"/>
              </a:rPr>
              <a:t>Nombre d’activités</a:t>
            </a:r>
          </a:p>
        </p:txBody>
      </p:sp>
      <p:sp>
        <p:nvSpPr>
          <p:cNvPr id="13322" name="Text Box 10">
            <a:extLst>
              <a:ext uri="{FF2B5EF4-FFF2-40B4-BE49-F238E27FC236}">
                <a16:creationId xmlns:a16="http://schemas.microsoft.com/office/drawing/2014/main" id="{1DFA5E00-D182-4A7B-1337-E08AF8CD067B}"/>
              </a:ext>
            </a:extLst>
          </p:cNvPr>
          <p:cNvSpPr txBox="1">
            <a:spLocks noChangeArrowheads="1"/>
          </p:cNvSpPr>
          <p:nvPr/>
        </p:nvSpPr>
        <p:spPr bwMode="auto">
          <a:xfrm>
            <a:off x="1187450" y="3644900"/>
            <a:ext cx="12239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50000"/>
              </a:spcBef>
              <a:buClrTx/>
              <a:buSzTx/>
              <a:buFontTx/>
              <a:buNone/>
            </a:pPr>
            <a:r>
              <a:rPr lang="fr-FR" altLang="fr-FR" sz="1400">
                <a:latin typeface="Arial" panose="020B0604020202020204" pitchFamily="34" charset="0"/>
              </a:rPr>
              <a:t>Coûts</a:t>
            </a:r>
          </a:p>
        </p:txBody>
      </p:sp>
      <p:sp>
        <p:nvSpPr>
          <p:cNvPr id="13323" name="Arc 11">
            <a:extLst>
              <a:ext uri="{FF2B5EF4-FFF2-40B4-BE49-F238E27FC236}">
                <a16:creationId xmlns:a16="http://schemas.microsoft.com/office/drawing/2014/main" id="{0189083F-EEFE-644C-B640-E8D3EC648369}"/>
              </a:ext>
            </a:extLst>
          </p:cNvPr>
          <p:cNvSpPr>
            <a:spLocks/>
          </p:cNvSpPr>
          <p:nvPr/>
        </p:nvSpPr>
        <p:spPr bwMode="auto">
          <a:xfrm flipV="1">
            <a:off x="2124075" y="3860800"/>
            <a:ext cx="3209925" cy="1800225"/>
          </a:xfrm>
          <a:custGeom>
            <a:avLst/>
            <a:gdLst>
              <a:gd name="T0" fmla="*/ 0 w 20938"/>
              <a:gd name="T1" fmla="*/ 0 h 21600"/>
              <a:gd name="T2" fmla="*/ 2147483647 w 20938"/>
              <a:gd name="T3" fmla="*/ 2147483647 h 21600"/>
              <a:gd name="T4" fmla="*/ 0 w 20938"/>
              <a:gd name="T5" fmla="*/ 2147483647 h 21600"/>
              <a:gd name="T6" fmla="*/ 0 60000 65536"/>
              <a:gd name="T7" fmla="*/ 0 60000 65536"/>
              <a:gd name="T8" fmla="*/ 0 60000 65536"/>
              <a:gd name="T9" fmla="*/ 0 w 20938"/>
              <a:gd name="T10" fmla="*/ 0 h 21600"/>
              <a:gd name="T11" fmla="*/ 20938 w 20938"/>
              <a:gd name="T12" fmla="*/ 21600 h 21600"/>
            </a:gdLst>
            <a:ahLst/>
            <a:cxnLst>
              <a:cxn ang="T6">
                <a:pos x="T0" y="T1"/>
              </a:cxn>
              <a:cxn ang="T7">
                <a:pos x="T2" y="T3"/>
              </a:cxn>
              <a:cxn ang="T8">
                <a:pos x="T4" y="T5"/>
              </a:cxn>
            </a:cxnLst>
            <a:rect l="T9" t="T10" r="T11" b="T12"/>
            <a:pathLst>
              <a:path w="20938" h="21600" fill="none" extrusionOk="0">
                <a:moveTo>
                  <a:pt x="-1" y="0"/>
                </a:moveTo>
                <a:cubicBezTo>
                  <a:pt x="9885" y="0"/>
                  <a:pt x="18509" y="6710"/>
                  <a:pt x="20937" y="16293"/>
                </a:cubicBezTo>
              </a:path>
              <a:path w="20938" h="21600" stroke="0" extrusionOk="0">
                <a:moveTo>
                  <a:pt x="-1" y="0"/>
                </a:moveTo>
                <a:cubicBezTo>
                  <a:pt x="9885" y="0"/>
                  <a:pt x="18509" y="6710"/>
                  <a:pt x="20937" y="16293"/>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fr-FR"/>
          </a:p>
        </p:txBody>
      </p:sp>
      <p:sp>
        <p:nvSpPr>
          <p:cNvPr id="13324" name="Line 12">
            <a:extLst>
              <a:ext uri="{FF2B5EF4-FFF2-40B4-BE49-F238E27FC236}">
                <a16:creationId xmlns:a16="http://schemas.microsoft.com/office/drawing/2014/main" id="{55EE9712-38FE-4B47-17E0-EB1E26FC36BF}"/>
              </a:ext>
            </a:extLst>
          </p:cNvPr>
          <p:cNvSpPr>
            <a:spLocks noChangeShapeType="1"/>
          </p:cNvSpPr>
          <p:nvPr/>
        </p:nvSpPr>
        <p:spPr bwMode="auto">
          <a:xfrm>
            <a:off x="4427538" y="5157788"/>
            <a:ext cx="0" cy="79216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r-FR"/>
          </a:p>
        </p:txBody>
      </p:sp>
      <p:sp>
        <p:nvSpPr>
          <p:cNvPr id="13325" name="Text Box 13">
            <a:extLst>
              <a:ext uri="{FF2B5EF4-FFF2-40B4-BE49-F238E27FC236}">
                <a16:creationId xmlns:a16="http://schemas.microsoft.com/office/drawing/2014/main" id="{9C4B683D-270A-425B-93B0-F646ADAF329E}"/>
              </a:ext>
            </a:extLst>
          </p:cNvPr>
          <p:cNvSpPr txBox="1">
            <a:spLocks noChangeArrowheads="1"/>
          </p:cNvSpPr>
          <p:nvPr/>
        </p:nvSpPr>
        <p:spPr bwMode="auto">
          <a:xfrm>
            <a:off x="4067175" y="6237288"/>
            <a:ext cx="22336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50000"/>
              </a:spcBef>
              <a:buClrTx/>
              <a:buSzTx/>
              <a:buFontTx/>
              <a:buNone/>
            </a:pPr>
            <a:r>
              <a:rPr lang="fr-FR" altLang="fr-FR" sz="1400">
                <a:latin typeface="Arial" panose="020B0604020202020204" pitchFamily="34" charset="0"/>
              </a:rPr>
              <a:t>Taille optimale de l’entreprise</a:t>
            </a:r>
          </a:p>
        </p:txBody>
      </p:sp>
      <p:sp>
        <p:nvSpPr>
          <p:cNvPr id="13326" name="Text Box 14">
            <a:extLst>
              <a:ext uri="{FF2B5EF4-FFF2-40B4-BE49-F238E27FC236}">
                <a16:creationId xmlns:a16="http://schemas.microsoft.com/office/drawing/2014/main" id="{577F915A-48B8-EB64-69FB-0A3D33C3D823}"/>
              </a:ext>
            </a:extLst>
          </p:cNvPr>
          <p:cNvSpPr txBox="1">
            <a:spLocks noChangeArrowheads="1"/>
          </p:cNvSpPr>
          <p:nvPr/>
        </p:nvSpPr>
        <p:spPr bwMode="auto">
          <a:xfrm>
            <a:off x="5724525" y="3860800"/>
            <a:ext cx="29511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50000"/>
              </a:spcBef>
              <a:buClrTx/>
              <a:buSzTx/>
              <a:buFontTx/>
              <a:buNone/>
            </a:pPr>
            <a:r>
              <a:rPr lang="fr-FR" altLang="fr-FR" sz="1400">
                <a:latin typeface="Arial" panose="020B0604020202020204" pitchFamily="34" charset="0"/>
              </a:rPr>
              <a:t>Coûts marginaux de recours à la hiérarchie</a:t>
            </a:r>
          </a:p>
        </p:txBody>
      </p:sp>
      <p:sp>
        <p:nvSpPr>
          <p:cNvPr id="2" name="Espace réservé de la date 1">
            <a:extLst>
              <a:ext uri="{FF2B5EF4-FFF2-40B4-BE49-F238E27FC236}">
                <a16:creationId xmlns:a16="http://schemas.microsoft.com/office/drawing/2014/main" id="{4FBDFA0A-745C-3B2E-8FA9-8046A0111E03}"/>
              </a:ext>
            </a:extLst>
          </p:cNvPr>
          <p:cNvSpPr>
            <a:spLocks noGrp="1"/>
          </p:cNvSpPr>
          <p:nvPr>
            <p:ph type="dt" sz="half" idx="10"/>
          </p:nvPr>
        </p:nvSpPr>
        <p:spPr/>
        <p:txBody>
          <a:bodyPr/>
          <a:lstStyle/>
          <a:p>
            <a:fld id="{9C685693-782B-2F4D-B764-1DC3998E5D6D}" type="datetime1">
              <a:rPr lang="fr-FR" smtClean="0"/>
              <a:t>16/11/2022</a:t>
            </a:fld>
            <a:endParaRPr lang="fr-FR"/>
          </a:p>
        </p:txBody>
      </p:sp>
      <p:sp>
        <p:nvSpPr>
          <p:cNvPr id="3" name="Espace réservé du numéro de diapositive 2">
            <a:extLst>
              <a:ext uri="{FF2B5EF4-FFF2-40B4-BE49-F238E27FC236}">
                <a16:creationId xmlns:a16="http://schemas.microsoft.com/office/drawing/2014/main" id="{BF2323F5-F601-16FC-7436-51901C97A2CB}"/>
              </a:ext>
            </a:extLst>
          </p:cNvPr>
          <p:cNvSpPr>
            <a:spLocks noGrp="1"/>
          </p:cNvSpPr>
          <p:nvPr>
            <p:ph type="sldNum" sz="quarter" idx="12"/>
          </p:nvPr>
        </p:nvSpPr>
        <p:spPr/>
        <p:txBody>
          <a:bodyPr/>
          <a:lstStyle/>
          <a:p>
            <a:fld id="{B129A61E-D49D-4B8E-9808-DCC91C2F8225}" type="slidenum">
              <a:rPr lang="fr-FR" smtClean="0"/>
              <a:t>30</a:t>
            </a:fld>
            <a:endParaRPr lang="fr-FR"/>
          </a:p>
        </p:txBody>
      </p:sp>
    </p:spTree>
    <p:extLst>
      <p:ext uri="{BB962C8B-B14F-4D97-AF65-F5344CB8AC3E}">
        <p14:creationId xmlns:p14="http://schemas.microsoft.com/office/powerpoint/2010/main" val="28015642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nodeType="clickEffect">
                                  <p:stCondLst>
                                    <p:cond delay="0"/>
                                  </p:stCondLst>
                                  <p:childTnLst>
                                    <p:set>
                                      <p:cBhvr>
                                        <p:cTn id="30" dur="1" fill="hold">
                                          <p:stCondLst>
                                            <p:cond delay="0"/>
                                          </p:stCondLst>
                                        </p:cTn>
                                        <p:tgtEl>
                                          <p:spTgt spid="13318"/>
                                        </p:tgtEl>
                                        <p:attrNameLst>
                                          <p:attrName>style.visibility</p:attrName>
                                        </p:attrNameLst>
                                      </p:cBhvr>
                                      <p:to>
                                        <p:strVal val="visible"/>
                                      </p:to>
                                    </p:set>
                                    <p:animEffect transition="in" filter="checkerboard(across)">
                                      <p:cBhvr>
                                        <p:cTn id="31" dur="500"/>
                                        <p:tgtEl>
                                          <p:spTgt spid="1331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13321"/>
                                        </p:tgtEl>
                                        <p:attrNameLst>
                                          <p:attrName>style.visibility</p:attrName>
                                        </p:attrNameLst>
                                      </p:cBhvr>
                                      <p:to>
                                        <p:strVal val="visible"/>
                                      </p:to>
                                    </p:set>
                                    <p:animEffect transition="in" filter="box(in)">
                                      <p:cBhvr>
                                        <p:cTn id="36" dur="500"/>
                                        <p:tgtEl>
                                          <p:spTgt spid="1332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 presetClass="entr" presetSubtype="16" fill="hold" nodeType="clickEffect">
                                  <p:stCondLst>
                                    <p:cond delay="0"/>
                                  </p:stCondLst>
                                  <p:childTnLst>
                                    <p:set>
                                      <p:cBhvr>
                                        <p:cTn id="40" dur="1" fill="hold">
                                          <p:stCondLst>
                                            <p:cond delay="0"/>
                                          </p:stCondLst>
                                        </p:cTn>
                                        <p:tgtEl>
                                          <p:spTgt spid="13317"/>
                                        </p:tgtEl>
                                        <p:attrNameLst>
                                          <p:attrName>style.visibility</p:attrName>
                                        </p:attrNameLst>
                                      </p:cBhvr>
                                      <p:to>
                                        <p:strVal val="visible"/>
                                      </p:to>
                                    </p:set>
                                    <p:animEffect transition="in" filter="box(in)">
                                      <p:cBhvr>
                                        <p:cTn id="41" dur="500"/>
                                        <p:tgtEl>
                                          <p:spTgt spid="13317"/>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4" presetClass="entr" presetSubtype="16" fill="hold" grpId="0" nodeType="clickEffect">
                                  <p:stCondLst>
                                    <p:cond delay="0"/>
                                  </p:stCondLst>
                                  <p:childTnLst>
                                    <p:set>
                                      <p:cBhvr>
                                        <p:cTn id="45" dur="1" fill="hold">
                                          <p:stCondLst>
                                            <p:cond delay="0"/>
                                          </p:stCondLst>
                                        </p:cTn>
                                        <p:tgtEl>
                                          <p:spTgt spid="13322"/>
                                        </p:tgtEl>
                                        <p:attrNameLst>
                                          <p:attrName>style.visibility</p:attrName>
                                        </p:attrNameLst>
                                      </p:cBhvr>
                                      <p:to>
                                        <p:strVal val="visible"/>
                                      </p:to>
                                    </p:set>
                                    <p:animEffect transition="in" filter="box(in)">
                                      <p:cBhvr>
                                        <p:cTn id="46" dur="500"/>
                                        <p:tgtEl>
                                          <p:spTgt spid="1332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4" presetClass="entr" presetSubtype="16" fill="hold" nodeType="clickEffect">
                                  <p:stCondLst>
                                    <p:cond delay="0"/>
                                  </p:stCondLst>
                                  <p:childTnLst>
                                    <p:set>
                                      <p:cBhvr>
                                        <p:cTn id="50" dur="1" fill="hold">
                                          <p:stCondLst>
                                            <p:cond delay="0"/>
                                          </p:stCondLst>
                                        </p:cTn>
                                        <p:tgtEl>
                                          <p:spTgt spid="13319"/>
                                        </p:tgtEl>
                                        <p:attrNameLst>
                                          <p:attrName>style.visibility</p:attrName>
                                        </p:attrNameLst>
                                      </p:cBhvr>
                                      <p:to>
                                        <p:strVal val="visible"/>
                                      </p:to>
                                    </p:set>
                                    <p:animEffect transition="in" filter="box(in)">
                                      <p:cBhvr>
                                        <p:cTn id="51" dur="500"/>
                                        <p:tgtEl>
                                          <p:spTgt spid="13319"/>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4" presetClass="entr" presetSubtype="16" fill="hold" grpId="0" nodeType="clickEffect">
                                  <p:stCondLst>
                                    <p:cond delay="0"/>
                                  </p:stCondLst>
                                  <p:childTnLst>
                                    <p:set>
                                      <p:cBhvr>
                                        <p:cTn id="55" dur="1" fill="hold">
                                          <p:stCondLst>
                                            <p:cond delay="0"/>
                                          </p:stCondLst>
                                        </p:cTn>
                                        <p:tgtEl>
                                          <p:spTgt spid="13320"/>
                                        </p:tgtEl>
                                        <p:attrNameLst>
                                          <p:attrName>style.visibility</p:attrName>
                                        </p:attrNameLst>
                                      </p:cBhvr>
                                      <p:to>
                                        <p:strVal val="visible"/>
                                      </p:to>
                                    </p:set>
                                    <p:animEffect transition="in" filter="box(in)">
                                      <p:cBhvr>
                                        <p:cTn id="56" dur="500"/>
                                        <p:tgtEl>
                                          <p:spTgt spid="13320"/>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4" presetClass="entr" presetSubtype="16" fill="hold" nodeType="clickEffect">
                                  <p:stCondLst>
                                    <p:cond delay="0"/>
                                  </p:stCondLst>
                                  <p:childTnLst>
                                    <p:set>
                                      <p:cBhvr>
                                        <p:cTn id="60" dur="1" fill="hold">
                                          <p:stCondLst>
                                            <p:cond delay="0"/>
                                          </p:stCondLst>
                                        </p:cTn>
                                        <p:tgtEl>
                                          <p:spTgt spid="13323"/>
                                        </p:tgtEl>
                                        <p:attrNameLst>
                                          <p:attrName>style.visibility</p:attrName>
                                        </p:attrNameLst>
                                      </p:cBhvr>
                                      <p:to>
                                        <p:strVal val="visible"/>
                                      </p:to>
                                    </p:set>
                                    <p:animEffect transition="in" filter="box(in)">
                                      <p:cBhvr>
                                        <p:cTn id="61" dur="500"/>
                                        <p:tgtEl>
                                          <p:spTgt spid="13323"/>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4" presetClass="entr" presetSubtype="16" fill="hold" grpId="0" nodeType="clickEffect">
                                  <p:stCondLst>
                                    <p:cond delay="0"/>
                                  </p:stCondLst>
                                  <p:childTnLst>
                                    <p:set>
                                      <p:cBhvr>
                                        <p:cTn id="65" dur="1" fill="hold">
                                          <p:stCondLst>
                                            <p:cond delay="0"/>
                                          </p:stCondLst>
                                        </p:cTn>
                                        <p:tgtEl>
                                          <p:spTgt spid="13326"/>
                                        </p:tgtEl>
                                        <p:attrNameLst>
                                          <p:attrName>style.visibility</p:attrName>
                                        </p:attrNameLst>
                                      </p:cBhvr>
                                      <p:to>
                                        <p:strVal val="visible"/>
                                      </p:to>
                                    </p:set>
                                    <p:animEffect transition="in" filter="box(in)">
                                      <p:cBhvr>
                                        <p:cTn id="66" dur="500"/>
                                        <p:tgtEl>
                                          <p:spTgt spid="13326"/>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4" presetClass="entr" presetSubtype="16" fill="hold" nodeType="clickEffect">
                                  <p:stCondLst>
                                    <p:cond delay="0"/>
                                  </p:stCondLst>
                                  <p:childTnLst>
                                    <p:set>
                                      <p:cBhvr>
                                        <p:cTn id="70" dur="1" fill="hold">
                                          <p:stCondLst>
                                            <p:cond delay="0"/>
                                          </p:stCondLst>
                                        </p:cTn>
                                        <p:tgtEl>
                                          <p:spTgt spid="13324"/>
                                        </p:tgtEl>
                                        <p:attrNameLst>
                                          <p:attrName>style.visibility</p:attrName>
                                        </p:attrNameLst>
                                      </p:cBhvr>
                                      <p:to>
                                        <p:strVal val="visible"/>
                                      </p:to>
                                    </p:set>
                                    <p:animEffect transition="in" filter="box(in)">
                                      <p:cBhvr>
                                        <p:cTn id="71" dur="500"/>
                                        <p:tgtEl>
                                          <p:spTgt spid="13324"/>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4" presetClass="entr" presetSubtype="16" fill="hold" grpId="0" nodeType="clickEffect">
                                  <p:stCondLst>
                                    <p:cond delay="0"/>
                                  </p:stCondLst>
                                  <p:childTnLst>
                                    <p:set>
                                      <p:cBhvr>
                                        <p:cTn id="75" dur="1" fill="hold">
                                          <p:stCondLst>
                                            <p:cond delay="0"/>
                                          </p:stCondLst>
                                        </p:cTn>
                                        <p:tgtEl>
                                          <p:spTgt spid="13325"/>
                                        </p:tgtEl>
                                        <p:attrNameLst>
                                          <p:attrName>style.visibility</p:attrName>
                                        </p:attrNameLst>
                                      </p:cBhvr>
                                      <p:to>
                                        <p:strVal val="visible"/>
                                      </p:to>
                                    </p:set>
                                    <p:animEffect transition="in" filter="box(in)">
                                      <p:cBhvr>
                                        <p:cTn id="76" dur="500"/>
                                        <p:tgtEl>
                                          <p:spTgt spid="133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3" autoUpdateAnimBg="0"/>
      <p:bldP spid="13320" grpId="0"/>
      <p:bldP spid="13321" grpId="0"/>
      <p:bldP spid="13322" grpId="0"/>
      <p:bldP spid="13325" grpId="0"/>
      <p:bldP spid="1332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3666" name="Rectangle 2">
            <a:extLst>
              <a:ext uri="{FF2B5EF4-FFF2-40B4-BE49-F238E27FC236}">
                <a16:creationId xmlns:a16="http://schemas.microsoft.com/office/drawing/2014/main" id="{54ACCBE1-3B8B-1254-DA5C-657439BEFBBD}"/>
              </a:ext>
            </a:extLst>
          </p:cNvPr>
          <p:cNvSpPr>
            <a:spLocks noGrp="1" noChangeArrowheads="1"/>
          </p:cNvSpPr>
          <p:nvPr>
            <p:ph type="title"/>
          </p:nvPr>
        </p:nvSpPr>
        <p:spPr/>
        <p:txBody>
          <a:bodyPr/>
          <a:lstStyle/>
          <a:p>
            <a:pPr eaLnBrk="1" fontAlgn="auto" hangingPunct="1">
              <a:spcAft>
                <a:spcPts val="0"/>
              </a:spcAft>
              <a:defRPr/>
            </a:pPr>
            <a:r>
              <a:rPr lang="fr-FR" b="1"/>
              <a:t>Pourquoi la firme ?</a:t>
            </a:r>
          </a:p>
        </p:txBody>
      </p:sp>
      <p:sp>
        <p:nvSpPr>
          <p:cNvPr id="57347" name="Rectangle 3">
            <a:extLst>
              <a:ext uri="{FF2B5EF4-FFF2-40B4-BE49-F238E27FC236}">
                <a16:creationId xmlns:a16="http://schemas.microsoft.com/office/drawing/2014/main" id="{A07213A5-0C28-8709-DFB8-84B8C44F87BB}"/>
              </a:ext>
            </a:extLst>
          </p:cNvPr>
          <p:cNvSpPr>
            <a:spLocks noGrp="1" noChangeArrowheads="1"/>
          </p:cNvSpPr>
          <p:nvPr>
            <p:ph sz="quarter" idx="1"/>
          </p:nvPr>
        </p:nvSpPr>
        <p:spPr>
          <a:xfrm>
            <a:off x="457200" y="1600200"/>
            <a:ext cx="7467600" cy="4873625"/>
          </a:xfrm>
        </p:spPr>
        <p:txBody>
          <a:bodyPr/>
          <a:lstStyle/>
          <a:p>
            <a:pPr eaLnBrk="1" hangingPunct="1">
              <a:lnSpc>
                <a:spcPct val="80000"/>
              </a:lnSpc>
            </a:pPr>
            <a:endParaRPr lang="fr-FR" altLang="fr-FR"/>
          </a:p>
          <a:p>
            <a:pPr eaLnBrk="1" hangingPunct="1">
              <a:lnSpc>
                <a:spcPct val="80000"/>
              </a:lnSpc>
            </a:pPr>
            <a:r>
              <a:rPr lang="fr-FR" altLang="fr-FR"/>
              <a:t>En théorie, tout pourrait être organisé </a:t>
            </a:r>
            <a:r>
              <a:rPr lang="fr-FR" altLang="fr-FR" i="1"/>
              <a:t>via </a:t>
            </a:r>
            <a:r>
              <a:rPr lang="fr-FR" altLang="fr-FR"/>
              <a:t>des transactions marchandes entre les différents apporteurs de facteurs de production. </a:t>
            </a:r>
          </a:p>
          <a:p>
            <a:pPr eaLnBrk="1" hangingPunct="1">
              <a:lnSpc>
                <a:spcPct val="80000"/>
              </a:lnSpc>
            </a:pPr>
            <a:r>
              <a:rPr lang="fr-FR" altLang="fr-FR"/>
              <a:t>Alors pourquoi existe-t’il des firmes coordinatrices ? </a:t>
            </a:r>
          </a:p>
          <a:p>
            <a:pPr lvl="1" eaLnBrk="1" hangingPunct="1">
              <a:lnSpc>
                <a:spcPct val="80000"/>
              </a:lnSpc>
            </a:pPr>
            <a:r>
              <a:rPr lang="fr-FR" altLang="fr-FR"/>
              <a:t>Réponse : parce que le marché est coûteux. </a:t>
            </a:r>
          </a:p>
          <a:p>
            <a:pPr eaLnBrk="1" hangingPunct="1">
              <a:lnSpc>
                <a:spcPct val="80000"/>
              </a:lnSpc>
            </a:pPr>
            <a:r>
              <a:rPr lang="fr-FR" altLang="fr-FR"/>
              <a:t>Les </a:t>
            </a:r>
            <a:r>
              <a:rPr lang="fr-FR" altLang="fr-FR" b="1"/>
              <a:t>coûts de transaction </a:t>
            </a:r>
            <a:r>
              <a:rPr lang="fr-FR" altLang="fr-FR"/>
              <a:t>proviennent de: </a:t>
            </a:r>
          </a:p>
          <a:p>
            <a:pPr lvl="1" eaLnBrk="1" hangingPunct="1">
              <a:lnSpc>
                <a:spcPct val="80000"/>
              </a:lnSpc>
            </a:pPr>
            <a:r>
              <a:rPr lang="fr-FR" altLang="fr-FR" sz="2400"/>
              <a:t>La recherche des prix adéquats </a:t>
            </a:r>
          </a:p>
          <a:p>
            <a:pPr lvl="1" eaLnBrk="1" hangingPunct="1">
              <a:lnSpc>
                <a:spcPct val="80000"/>
              </a:lnSpc>
            </a:pPr>
            <a:r>
              <a:rPr lang="fr-FR" altLang="fr-FR" sz="2400"/>
              <a:t>La négociation de contrats séparés pour chaque transaction. </a:t>
            </a:r>
          </a:p>
          <a:p>
            <a:pPr lvl="1" eaLnBrk="1" hangingPunct="1">
              <a:lnSpc>
                <a:spcPct val="80000"/>
              </a:lnSpc>
            </a:pPr>
            <a:r>
              <a:rPr lang="fr-FR" altLang="fr-FR" sz="2400"/>
              <a:t>Dans le cas de la firme, un seul et unique contrat est signé entre le détenteur d'un facteur (travail) et l'entrepreneur-coordinateur. </a:t>
            </a:r>
          </a:p>
          <a:p>
            <a:pPr eaLnBrk="1" hangingPunct="1">
              <a:lnSpc>
                <a:spcPct val="80000"/>
              </a:lnSpc>
            </a:pPr>
            <a:endParaRPr lang="fr-FR" altLang="fr-FR"/>
          </a:p>
        </p:txBody>
      </p:sp>
      <p:sp>
        <p:nvSpPr>
          <p:cNvPr id="57348" name="Espace réservé de la date 3">
            <a:extLst>
              <a:ext uri="{FF2B5EF4-FFF2-40B4-BE49-F238E27FC236}">
                <a16:creationId xmlns:a16="http://schemas.microsoft.com/office/drawing/2014/main" id="{BAB75DD3-B6D6-9631-A5A0-19A4D7738AE5}"/>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B8162319-A0ED-3F47-BF37-B2C434E4D5C1}"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57349" name="Espace réservé du numéro de diapositive 5">
            <a:extLst>
              <a:ext uri="{FF2B5EF4-FFF2-40B4-BE49-F238E27FC236}">
                <a16:creationId xmlns:a16="http://schemas.microsoft.com/office/drawing/2014/main" id="{951D50EB-59DB-C91C-D45B-643575969A20}"/>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53EED0A3-619A-B249-AFC0-512BA7181541}" type="slidenum">
              <a:rPr lang="fr-FR" altLang="fr-FR" sz="1400">
                <a:solidFill>
                  <a:srgbClr val="FFFFFF"/>
                </a:solidFill>
                <a:latin typeface="Arial" panose="020B0604020202020204" pitchFamily="34" charset="0"/>
              </a:rPr>
              <a:pPr eaLnBrk="1" hangingPunct="1">
                <a:spcBef>
                  <a:spcPct val="0"/>
                </a:spcBef>
                <a:buClrTx/>
                <a:buSzTx/>
                <a:buFontTx/>
                <a:buNone/>
              </a:pPr>
              <a:t>31</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24092592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a:extLst>
              <a:ext uri="{FF2B5EF4-FFF2-40B4-BE49-F238E27FC236}">
                <a16:creationId xmlns:a16="http://schemas.microsoft.com/office/drawing/2014/main" id="{141E6E69-B236-A142-6C80-6173B30692C0}"/>
              </a:ext>
            </a:extLst>
          </p:cNvPr>
          <p:cNvSpPr>
            <a:spLocks noGrp="1" noChangeArrowheads="1"/>
          </p:cNvSpPr>
          <p:nvPr>
            <p:ph type="title"/>
          </p:nvPr>
        </p:nvSpPr>
        <p:spPr/>
        <p:txBody>
          <a:bodyPr/>
          <a:lstStyle/>
          <a:p>
            <a:pPr eaLnBrk="1" fontAlgn="auto" hangingPunct="1">
              <a:spcAft>
                <a:spcPts val="0"/>
              </a:spcAft>
              <a:defRPr/>
            </a:pPr>
            <a:r>
              <a:rPr lang="fr-FR"/>
              <a:t>Théorie des coûts de transaction</a:t>
            </a:r>
          </a:p>
        </p:txBody>
      </p:sp>
      <p:sp>
        <p:nvSpPr>
          <p:cNvPr id="58371" name="Espace réservé de la date 4">
            <a:extLst>
              <a:ext uri="{FF2B5EF4-FFF2-40B4-BE49-F238E27FC236}">
                <a16:creationId xmlns:a16="http://schemas.microsoft.com/office/drawing/2014/main" id="{A5E54AE2-1169-ACEE-5E8C-8C4AA9CCB7DB}"/>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0673889A-7026-E747-9073-AD3382D49436}"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58373" name="Espace réservé du numéro de diapositive 6">
            <a:extLst>
              <a:ext uri="{FF2B5EF4-FFF2-40B4-BE49-F238E27FC236}">
                <a16:creationId xmlns:a16="http://schemas.microsoft.com/office/drawing/2014/main" id="{5DF9B8B7-DAD0-3378-B9AD-03CFA24B08B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3B4C312C-1FBF-EF49-A9F1-6697D30DF97C}" type="slidenum">
              <a:rPr lang="fr-FR" altLang="fr-FR" sz="1400">
                <a:solidFill>
                  <a:srgbClr val="FFFFFF"/>
                </a:solidFill>
                <a:latin typeface="Arial" panose="020B0604020202020204" pitchFamily="34" charset="0"/>
              </a:rPr>
              <a:pPr eaLnBrk="1" hangingPunct="1">
                <a:spcBef>
                  <a:spcPct val="0"/>
                </a:spcBef>
                <a:buClrTx/>
                <a:buSzTx/>
                <a:buFontTx/>
                <a:buNone/>
              </a:pPr>
              <a:t>32</a:t>
            </a:fld>
            <a:endParaRPr lang="fr-FR" altLang="fr-FR" sz="1400">
              <a:solidFill>
                <a:srgbClr val="FFFFFF"/>
              </a:solidFill>
              <a:latin typeface="Arial" panose="020B0604020202020204" pitchFamily="34" charset="0"/>
            </a:endParaRPr>
          </a:p>
        </p:txBody>
      </p:sp>
      <p:sp>
        <p:nvSpPr>
          <p:cNvPr id="58374" name="Rectangle 3">
            <a:extLst>
              <a:ext uri="{FF2B5EF4-FFF2-40B4-BE49-F238E27FC236}">
                <a16:creationId xmlns:a16="http://schemas.microsoft.com/office/drawing/2014/main" id="{86EB96EF-6473-6CAA-2CB8-98B47EC4BB7A}"/>
              </a:ext>
            </a:extLst>
          </p:cNvPr>
          <p:cNvSpPr>
            <a:spLocks noGrp="1" noChangeArrowheads="1"/>
          </p:cNvSpPr>
          <p:nvPr>
            <p:ph sz="quarter" idx="1"/>
          </p:nvPr>
        </p:nvSpPr>
        <p:spPr/>
        <p:txBody>
          <a:bodyPr/>
          <a:lstStyle/>
          <a:p>
            <a:pPr eaLnBrk="1" hangingPunct="1"/>
            <a:r>
              <a:rPr lang="fr-FR" altLang="fr-FR" sz="2000" b="1"/>
              <a:t>Coase (1937): il existe un coût lié à l’utilisation du marché: </a:t>
            </a:r>
          </a:p>
          <a:p>
            <a:pPr lvl="1" eaLnBrk="1" hangingPunct="1"/>
            <a:r>
              <a:rPr lang="fr-FR" altLang="fr-FR" sz="2200"/>
              <a:t>Coût lié à la recherche d’informations</a:t>
            </a:r>
          </a:p>
          <a:p>
            <a:pPr lvl="1" eaLnBrk="1" hangingPunct="1"/>
            <a:r>
              <a:rPr lang="fr-FR" altLang="fr-FR" sz="2200"/>
              <a:t>Coût du contrat</a:t>
            </a:r>
          </a:p>
          <a:p>
            <a:pPr lvl="1" eaLnBrk="1" hangingPunct="1"/>
            <a:r>
              <a:rPr lang="fr-FR" altLang="fr-FR" sz="2200"/>
              <a:t>Coût lié à l’incertitude du contrat (variation de prix, défaillance du fournisseur)</a:t>
            </a:r>
          </a:p>
          <a:p>
            <a:pPr eaLnBrk="1" hangingPunct="1"/>
            <a:r>
              <a:rPr lang="fr-FR" altLang="fr-FR" sz="2000" b="1"/>
              <a:t>L’internalisation élimine ce coût</a:t>
            </a:r>
            <a:endParaRPr lang="fr-FR" altLang="fr-FR"/>
          </a:p>
        </p:txBody>
      </p:sp>
      <p:sp>
        <p:nvSpPr>
          <p:cNvPr id="58375" name="Rectangle 4">
            <a:extLst>
              <a:ext uri="{FF2B5EF4-FFF2-40B4-BE49-F238E27FC236}">
                <a16:creationId xmlns:a16="http://schemas.microsoft.com/office/drawing/2014/main" id="{3B7B8033-A527-FAF1-963A-9C99F16E6B3E}"/>
              </a:ext>
            </a:extLst>
          </p:cNvPr>
          <p:cNvSpPr>
            <a:spLocks noGrp="1" noChangeArrowheads="1"/>
          </p:cNvSpPr>
          <p:nvPr>
            <p:ph sz="quarter" idx="2"/>
          </p:nvPr>
        </p:nvSpPr>
        <p:spPr>
          <a:xfrm>
            <a:off x="4270375" y="1600200"/>
            <a:ext cx="3657600" cy="4572000"/>
          </a:xfrm>
        </p:spPr>
        <p:txBody>
          <a:bodyPr/>
          <a:lstStyle/>
          <a:p>
            <a:pPr eaLnBrk="1" hangingPunct="1"/>
            <a:r>
              <a:rPr lang="fr-FR" altLang="fr-FR" sz="2000" b="1"/>
              <a:t>Williamson (1975): généralisation de la théorie: les coûts de transaction sont liés:</a:t>
            </a:r>
          </a:p>
          <a:p>
            <a:pPr lvl="1" eaLnBrk="1" hangingPunct="1"/>
            <a:r>
              <a:rPr lang="fr-FR" altLang="fr-FR"/>
              <a:t>Aux comportements des agents </a:t>
            </a:r>
          </a:p>
          <a:p>
            <a:pPr lvl="1" eaLnBrk="1" hangingPunct="1"/>
            <a:r>
              <a:rPr lang="fr-FR" altLang="fr-FR"/>
              <a:t>A la nature des transactions</a:t>
            </a:r>
          </a:p>
          <a:p>
            <a:pPr eaLnBrk="1" hangingPunct="1"/>
            <a:endParaRPr lang="fr-FR" altLang="fr-FR"/>
          </a:p>
        </p:txBody>
      </p:sp>
    </p:spTree>
    <p:extLst>
      <p:ext uri="{BB962C8B-B14F-4D97-AF65-F5344CB8AC3E}">
        <p14:creationId xmlns:p14="http://schemas.microsoft.com/office/powerpoint/2010/main" val="14527977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62" name="Rectangle 2">
            <a:extLst>
              <a:ext uri="{FF2B5EF4-FFF2-40B4-BE49-F238E27FC236}">
                <a16:creationId xmlns:a16="http://schemas.microsoft.com/office/drawing/2014/main" id="{ADA662F5-9662-25CE-55D6-159101C30C3D}"/>
              </a:ext>
            </a:extLst>
          </p:cNvPr>
          <p:cNvSpPr>
            <a:spLocks noGrp="1" noChangeArrowheads="1"/>
          </p:cNvSpPr>
          <p:nvPr>
            <p:ph type="title"/>
          </p:nvPr>
        </p:nvSpPr>
        <p:spPr/>
        <p:txBody>
          <a:bodyPr/>
          <a:lstStyle/>
          <a:p>
            <a:pPr eaLnBrk="1" fontAlgn="auto" hangingPunct="1">
              <a:spcAft>
                <a:spcPts val="0"/>
              </a:spcAft>
              <a:defRPr/>
            </a:pPr>
            <a:r>
              <a:rPr lang="fr-FR"/>
              <a:t>Coûts de transaction (suite)</a:t>
            </a:r>
          </a:p>
        </p:txBody>
      </p:sp>
      <p:sp>
        <p:nvSpPr>
          <p:cNvPr id="194563" name="Rectangle 3">
            <a:extLst>
              <a:ext uri="{FF2B5EF4-FFF2-40B4-BE49-F238E27FC236}">
                <a16:creationId xmlns:a16="http://schemas.microsoft.com/office/drawing/2014/main" id="{23D92367-0549-0BA0-21AD-A6B9D6186578}"/>
              </a:ext>
            </a:extLst>
          </p:cNvPr>
          <p:cNvSpPr>
            <a:spLocks noGrp="1" noChangeArrowheads="1"/>
          </p:cNvSpPr>
          <p:nvPr>
            <p:ph sz="quarter" idx="1"/>
          </p:nvPr>
        </p:nvSpPr>
        <p:spPr>
          <a:xfrm>
            <a:off x="457200" y="1600200"/>
            <a:ext cx="7467600" cy="4873625"/>
          </a:xfrm>
        </p:spPr>
        <p:txBody>
          <a:bodyPr/>
          <a:lstStyle/>
          <a:p>
            <a:pPr eaLnBrk="1" hangingPunct="1"/>
            <a:r>
              <a:rPr lang="fr-FR" altLang="fr-FR"/>
              <a:t>Les types de coûts</a:t>
            </a:r>
          </a:p>
          <a:p>
            <a:pPr lvl="1" eaLnBrk="1" hangingPunct="1"/>
            <a:r>
              <a:rPr lang="fr-FR" altLang="fr-FR" sz="2200"/>
              <a:t>Coûts d ’information</a:t>
            </a:r>
          </a:p>
          <a:p>
            <a:pPr lvl="1" eaLnBrk="1" hangingPunct="1"/>
            <a:r>
              <a:rPr lang="fr-FR" altLang="fr-FR" sz="2200"/>
              <a:t>Coûts de savoir-faire</a:t>
            </a:r>
          </a:p>
          <a:p>
            <a:pPr lvl="1" eaLnBrk="1" hangingPunct="1"/>
            <a:r>
              <a:rPr lang="fr-FR" altLang="fr-FR" sz="2200"/>
              <a:t>Coûts de négociation</a:t>
            </a:r>
          </a:p>
          <a:p>
            <a:pPr lvl="1" eaLnBrk="1" hangingPunct="1"/>
            <a:r>
              <a:rPr lang="fr-FR" altLang="fr-FR" sz="2200"/>
              <a:t>Coûts d ’influence</a:t>
            </a:r>
          </a:p>
          <a:p>
            <a:pPr eaLnBrk="1" hangingPunct="1"/>
            <a:r>
              <a:rPr lang="fr-FR" altLang="fr-FR"/>
              <a:t>Coûts ex post et ex ante</a:t>
            </a:r>
          </a:p>
          <a:p>
            <a:pPr eaLnBrk="1" hangingPunct="1"/>
            <a:r>
              <a:rPr lang="fr-FR" altLang="fr-FR"/>
              <a:t>La rente quasi-organisationnelle </a:t>
            </a:r>
          </a:p>
        </p:txBody>
      </p:sp>
      <p:sp>
        <p:nvSpPr>
          <p:cNvPr id="59396" name="Espace réservé de la date 3">
            <a:extLst>
              <a:ext uri="{FF2B5EF4-FFF2-40B4-BE49-F238E27FC236}">
                <a16:creationId xmlns:a16="http://schemas.microsoft.com/office/drawing/2014/main" id="{4FD1B19F-B55C-BFC9-13A8-61C61D73800E}"/>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5C746E12-4237-9749-9DA4-BE9E865B3D72}"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59397" name="Espace réservé du numéro de diapositive 5">
            <a:extLst>
              <a:ext uri="{FF2B5EF4-FFF2-40B4-BE49-F238E27FC236}">
                <a16:creationId xmlns:a16="http://schemas.microsoft.com/office/drawing/2014/main" id="{24B1DE56-3B54-7563-CD9D-153CDF8E840A}"/>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372EB678-8E05-8E4E-8F16-AA10F3971B13}" type="slidenum">
              <a:rPr lang="fr-FR" altLang="fr-FR" sz="1400">
                <a:solidFill>
                  <a:srgbClr val="FFFFFF"/>
                </a:solidFill>
                <a:latin typeface="Arial" panose="020B0604020202020204" pitchFamily="34" charset="0"/>
              </a:rPr>
              <a:pPr eaLnBrk="1" hangingPunct="1">
                <a:spcBef>
                  <a:spcPct val="0"/>
                </a:spcBef>
                <a:buClrTx/>
                <a:buSzTx/>
                <a:buFontTx/>
                <a:buNone/>
              </a:pPr>
              <a:t>33</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37522663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62"/>
                                        </p:tgtEl>
                                        <p:attrNameLst>
                                          <p:attrName>style.visibility</p:attrName>
                                        </p:attrNameLst>
                                      </p:cBhvr>
                                      <p:to>
                                        <p:strVal val="visible"/>
                                      </p:to>
                                    </p:set>
                                    <p:anim calcmode="lin" valueType="num">
                                      <p:cBhvr additive="base">
                                        <p:cTn id="7" dur="500" fill="hold"/>
                                        <p:tgtEl>
                                          <p:spTgt spid="194562"/>
                                        </p:tgtEl>
                                        <p:attrNameLst>
                                          <p:attrName>ppt_x</p:attrName>
                                        </p:attrNameLst>
                                      </p:cBhvr>
                                      <p:tavLst>
                                        <p:tav tm="0">
                                          <p:val>
                                            <p:strVal val="0-#ppt_w/2"/>
                                          </p:val>
                                        </p:tav>
                                        <p:tav tm="100000">
                                          <p:val>
                                            <p:strVal val="#ppt_x"/>
                                          </p:val>
                                        </p:tav>
                                      </p:tavLst>
                                    </p:anim>
                                    <p:anim calcmode="lin" valueType="num">
                                      <p:cBhvr additive="base">
                                        <p:cTn id="8" dur="500" fill="hold"/>
                                        <p:tgtEl>
                                          <p:spTgt spid="19456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563">
                                            <p:txEl>
                                              <p:pRg st="0" end="0"/>
                                            </p:txEl>
                                          </p:spTgt>
                                        </p:tgtEl>
                                        <p:attrNameLst>
                                          <p:attrName>style.visibility</p:attrName>
                                        </p:attrNameLst>
                                      </p:cBhvr>
                                      <p:to>
                                        <p:strVal val="visible"/>
                                      </p:to>
                                    </p:set>
                                    <p:anim calcmode="lin" valueType="num">
                                      <p:cBhvr additive="base">
                                        <p:cTn id="13" dur="500" fill="hold"/>
                                        <p:tgtEl>
                                          <p:spTgt spid="19456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63">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94563">
                                            <p:txEl>
                                              <p:pRg st="1" end="1"/>
                                            </p:txEl>
                                          </p:spTgt>
                                        </p:tgtEl>
                                        <p:attrNameLst>
                                          <p:attrName>style.visibility</p:attrName>
                                        </p:attrNameLst>
                                      </p:cBhvr>
                                      <p:to>
                                        <p:strVal val="visible"/>
                                      </p:to>
                                    </p:set>
                                    <p:anim calcmode="lin" valueType="num">
                                      <p:cBhvr additive="base">
                                        <p:cTn id="17" dur="500" fill="hold"/>
                                        <p:tgtEl>
                                          <p:spTgt spid="19456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94563">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94563">
                                            <p:txEl>
                                              <p:pRg st="2" end="2"/>
                                            </p:txEl>
                                          </p:spTgt>
                                        </p:tgtEl>
                                        <p:attrNameLst>
                                          <p:attrName>style.visibility</p:attrName>
                                        </p:attrNameLst>
                                      </p:cBhvr>
                                      <p:to>
                                        <p:strVal val="visible"/>
                                      </p:to>
                                    </p:set>
                                    <p:anim calcmode="lin" valueType="num">
                                      <p:cBhvr additive="base">
                                        <p:cTn id="21" dur="500" fill="hold"/>
                                        <p:tgtEl>
                                          <p:spTgt spid="194563">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94563">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94563">
                                            <p:txEl>
                                              <p:pRg st="3" end="3"/>
                                            </p:txEl>
                                          </p:spTgt>
                                        </p:tgtEl>
                                        <p:attrNameLst>
                                          <p:attrName>style.visibility</p:attrName>
                                        </p:attrNameLst>
                                      </p:cBhvr>
                                      <p:to>
                                        <p:strVal val="visible"/>
                                      </p:to>
                                    </p:set>
                                    <p:anim calcmode="lin" valueType="num">
                                      <p:cBhvr additive="base">
                                        <p:cTn id="25" dur="500" fill="hold"/>
                                        <p:tgtEl>
                                          <p:spTgt spid="19456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9456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94563">
                                            <p:txEl>
                                              <p:pRg st="4" end="4"/>
                                            </p:txEl>
                                          </p:spTgt>
                                        </p:tgtEl>
                                        <p:attrNameLst>
                                          <p:attrName>style.visibility</p:attrName>
                                        </p:attrNameLst>
                                      </p:cBhvr>
                                      <p:to>
                                        <p:strVal val="visible"/>
                                      </p:to>
                                    </p:set>
                                    <p:anim calcmode="lin" valueType="num">
                                      <p:cBhvr additive="base">
                                        <p:cTn id="29" dur="500" fill="hold"/>
                                        <p:tgtEl>
                                          <p:spTgt spid="19456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945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94563">
                                            <p:txEl>
                                              <p:pRg st="5" end="5"/>
                                            </p:txEl>
                                          </p:spTgt>
                                        </p:tgtEl>
                                        <p:attrNameLst>
                                          <p:attrName>style.visibility</p:attrName>
                                        </p:attrNameLst>
                                      </p:cBhvr>
                                      <p:to>
                                        <p:strVal val="visible"/>
                                      </p:to>
                                    </p:set>
                                    <p:anim calcmode="lin" valueType="num">
                                      <p:cBhvr additive="base">
                                        <p:cTn id="35" dur="500" fill="hold"/>
                                        <p:tgtEl>
                                          <p:spTgt spid="194563">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945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194563">
                                            <p:txEl>
                                              <p:pRg st="6" end="6"/>
                                            </p:txEl>
                                          </p:spTgt>
                                        </p:tgtEl>
                                        <p:attrNameLst>
                                          <p:attrName>style.visibility</p:attrName>
                                        </p:attrNameLst>
                                      </p:cBhvr>
                                      <p:to>
                                        <p:strVal val="visible"/>
                                      </p:to>
                                    </p:set>
                                    <p:anim calcmode="lin" valueType="num">
                                      <p:cBhvr additive="base">
                                        <p:cTn id="41" dur="500" fill="hold"/>
                                        <p:tgtEl>
                                          <p:spTgt spid="194563">
                                            <p:txEl>
                                              <p:pRg st="6" end="6"/>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19456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2" grpId="0" autoUpdateAnimBg="0"/>
      <p:bldP spid="194563"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4E85B618-0239-5651-67B7-00BA40F71402}"/>
              </a:ext>
            </a:extLst>
          </p:cNvPr>
          <p:cNvSpPr>
            <a:spLocks noGrp="1" noChangeArrowheads="1"/>
          </p:cNvSpPr>
          <p:nvPr>
            <p:ph type="title"/>
          </p:nvPr>
        </p:nvSpPr>
        <p:spPr/>
        <p:txBody>
          <a:bodyPr>
            <a:normAutofit fontScale="90000"/>
          </a:bodyPr>
          <a:lstStyle/>
          <a:p>
            <a:pPr eaLnBrk="1" fontAlgn="auto" hangingPunct="1">
              <a:spcAft>
                <a:spcPts val="0"/>
              </a:spcAft>
              <a:defRPr/>
            </a:pPr>
            <a:r>
              <a:rPr lang="fr-FR"/>
              <a:t>Actifs redéployables et actifs spécifiques</a:t>
            </a:r>
          </a:p>
        </p:txBody>
      </p:sp>
      <p:sp>
        <p:nvSpPr>
          <p:cNvPr id="50179" name="Rectangle 3">
            <a:extLst>
              <a:ext uri="{FF2B5EF4-FFF2-40B4-BE49-F238E27FC236}">
                <a16:creationId xmlns:a16="http://schemas.microsoft.com/office/drawing/2014/main" id="{3E981648-3FAC-3234-33C3-A55C8B93FEE7}"/>
              </a:ext>
            </a:extLst>
          </p:cNvPr>
          <p:cNvSpPr>
            <a:spLocks noGrp="1" noChangeArrowheads="1"/>
          </p:cNvSpPr>
          <p:nvPr>
            <p:ph sz="quarter" idx="1"/>
          </p:nvPr>
        </p:nvSpPr>
        <p:spPr>
          <a:xfrm>
            <a:off x="457200" y="1600200"/>
            <a:ext cx="7467600" cy="4873625"/>
          </a:xfrm>
        </p:spPr>
        <p:txBody>
          <a:bodyPr/>
          <a:lstStyle/>
          <a:p>
            <a:pPr eaLnBrk="1" hangingPunct="1">
              <a:lnSpc>
                <a:spcPct val="90000"/>
              </a:lnSpc>
            </a:pPr>
            <a:r>
              <a:rPr lang="fr-FR" altLang="fr-FR" sz="1800"/>
              <a:t>Redéployable: banal , prix fixés par le marché</a:t>
            </a:r>
          </a:p>
          <a:p>
            <a:pPr eaLnBrk="1" hangingPunct="1">
              <a:lnSpc>
                <a:spcPct val="90000"/>
              </a:lnSpc>
            </a:pPr>
            <a:r>
              <a:rPr lang="fr-FR" altLang="fr-FR" sz="1800"/>
              <a:t>Spécifique: coûts de recherche du prix, opportunisme, sunk cost</a:t>
            </a:r>
          </a:p>
          <a:p>
            <a:pPr lvl="1" eaLnBrk="1" hangingPunct="1">
              <a:lnSpc>
                <a:spcPct val="90000"/>
              </a:lnSpc>
            </a:pPr>
            <a:r>
              <a:rPr lang="fr-FR" altLang="fr-FR" sz="2000"/>
              <a:t>Actifs localisés</a:t>
            </a:r>
          </a:p>
          <a:p>
            <a:pPr lvl="1" eaLnBrk="1" hangingPunct="1">
              <a:lnSpc>
                <a:spcPct val="90000"/>
              </a:lnSpc>
            </a:pPr>
            <a:r>
              <a:rPr lang="fr-FR" altLang="fr-FR" sz="2000"/>
              <a:t>Actifs physique spécifiques</a:t>
            </a:r>
          </a:p>
          <a:p>
            <a:pPr lvl="1" eaLnBrk="1" hangingPunct="1">
              <a:lnSpc>
                <a:spcPct val="90000"/>
              </a:lnSpc>
            </a:pPr>
            <a:r>
              <a:rPr lang="fr-FR" altLang="fr-FR" sz="2000"/>
              <a:t>Actifs humains spécifiques</a:t>
            </a:r>
          </a:p>
          <a:p>
            <a:pPr lvl="1" eaLnBrk="1" hangingPunct="1">
              <a:lnSpc>
                <a:spcPct val="90000"/>
              </a:lnSpc>
            </a:pPr>
            <a:r>
              <a:rPr lang="fr-FR" altLang="fr-FR" sz="2000"/>
              <a:t>Actifs dédiés</a:t>
            </a:r>
          </a:p>
          <a:p>
            <a:pPr lvl="1" eaLnBrk="1" hangingPunct="1">
              <a:lnSpc>
                <a:spcPct val="90000"/>
              </a:lnSpc>
            </a:pPr>
            <a:r>
              <a:rPr lang="fr-FR" altLang="fr-FR" sz="2000"/>
              <a:t>Capital de réputation, marque</a:t>
            </a:r>
          </a:p>
          <a:p>
            <a:pPr eaLnBrk="1" hangingPunct="1">
              <a:lnSpc>
                <a:spcPct val="90000"/>
              </a:lnSpc>
            </a:pPr>
            <a:r>
              <a:rPr lang="fr-FR" altLang="fr-FR" sz="1800"/>
              <a:t>ZOJA/ICI</a:t>
            </a:r>
          </a:p>
          <a:p>
            <a:pPr lvl="1" eaLnBrk="1" hangingPunct="1">
              <a:lnSpc>
                <a:spcPct val="90000"/>
              </a:lnSpc>
            </a:pPr>
            <a:r>
              <a:rPr lang="fr-FR" altLang="fr-FR" sz="2000"/>
              <a:t>Zoja achète des matières premières à ICI (Monopole)</a:t>
            </a:r>
          </a:p>
          <a:p>
            <a:pPr lvl="1" eaLnBrk="1" hangingPunct="1">
              <a:lnSpc>
                <a:spcPct val="90000"/>
              </a:lnSpc>
            </a:pPr>
            <a:r>
              <a:rPr lang="fr-FR" altLang="fr-FR" sz="2000"/>
              <a:t>Augmentation brutale des prix et essai de prise de contrôle</a:t>
            </a:r>
          </a:p>
          <a:p>
            <a:pPr lvl="1" eaLnBrk="1" hangingPunct="1">
              <a:lnSpc>
                <a:spcPct val="90000"/>
              </a:lnSpc>
            </a:pPr>
            <a:r>
              <a:rPr lang="fr-FR" altLang="fr-FR" sz="2000"/>
              <a:t>Blocage des distributeurs</a:t>
            </a:r>
          </a:p>
          <a:p>
            <a:pPr lvl="1" eaLnBrk="1" hangingPunct="1">
              <a:lnSpc>
                <a:spcPct val="90000"/>
              </a:lnSpc>
            </a:pPr>
            <a:r>
              <a:rPr lang="fr-FR" altLang="fr-FR" sz="2000"/>
              <a:t>Sunk cost pour Zoja et effets de taille</a:t>
            </a:r>
          </a:p>
        </p:txBody>
      </p:sp>
      <p:sp>
        <p:nvSpPr>
          <p:cNvPr id="60420" name="Espace réservé de la date 3">
            <a:extLst>
              <a:ext uri="{FF2B5EF4-FFF2-40B4-BE49-F238E27FC236}">
                <a16:creationId xmlns:a16="http://schemas.microsoft.com/office/drawing/2014/main" id="{A7A01108-4762-E559-1194-C898ABF57816}"/>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FFBA81D6-32DA-3048-BCF9-BB1A979E2DF2}"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60421" name="Espace réservé du numéro de diapositive 5">
            <a:extLst>
              <a:ext uri="{FF2B5EF4-FFF2-40B4-BE49-F238E27FC236}">
                <a16:creationId xmlns:a16="http://schemas.microsoft.com/office/drawing/2014/main" id="{35C645CD-F797-88AB-D0C0-B5DD2A28256D}"/>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A0E44DAC-6513-004F-8790-92FB9E351F0B}" type="slidenum">
              <a:rPr lang="fr-FR" altLang="fr-FR" sz="1400">
                <a:solidFill>
                  <a:srgbClr val="FFFFFF"/>
                </a:solidFill>
                <a:latin typeface="Arial" panose="020B0604020202020204" pitchFamily="34" charset="0"/>
              </a:rPr>
              <a:pPr eaLnBrk="1" hangingPunct="1">
                <a:spcBef>
                  <a:spcPct val="0"/>
                </a:spcBef>
                <a:buClrTx/>
                <a:buSzTx/>
                <a:buFontTx/>
                <a:buNone/>
              </a:pPr>
              <a:t>34</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6726946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additive="base">
                                        <p:cTn id="7" dur="500" fill="hold"/>
                                        <p:tgtEl>
                                          <p:spTgt spid="50178"/>
                                        </p:tgtEl>
                                        <p:attrNameLst>
                                          <p:attrName>ppt_x</p:attrName>
                                        </p:attrNameLst>
                                      </p:cBhvr>
                                      <p:tavLst>
                                        <p:tav tm="0">
                                          <p:val>
                                            <p:strVal val="0-#ppt_w/2"/>
                                          </p:val>
                                        </p:tav>
                                        <p:tav tm="100000">
                                          <p:val>
                                            <p:strVal val="#ppt_x"/>
                                          </p:val>
                                        </p:tav>
                                      </p:tavLst>
                                    </p:anim>
                                    <p:anim calcmode="lin" valueType="num">
                                      <p:cBhvr additive="base">
                                        <p:cTn id="8" dur="500" fill="hold"/>
                                        <p:tgtEl>
                                          <p:spTgt spid="5017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50179">
                                            <p:txEl>
                                              <p:pRg st="0" end="0"/>
                                            </p:txEl>
                                          </p:spTgt>
                                        </p:tgtEl>
                                        <p:attrNameLst>
                                          <p:attrName>style.visibility</p:attrName>
                                        </p:attrNameLst>
                                      </p:cBhvr>
                                      <p:to>
                                        <p:strVal val="visible"/>
                                      </p:to>
                                    </p:set>
                                    <p:animEffect transition="in" filter="box(in)">
                                      <p:cBhvr>
                                        <p:cTn id="13" dur="500"/>
                                        <p:tgtEl>
                                          <p:spTgt spid="50179">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50179">
                                            <p:txEl>
                                              <p:pRg st="1" end="1"/>
                                            </p:txEl>
                                          </p:spTgt>
                                        </p:tgtEl>
                                        <p:attrNameLst>
                                          <p:attrName>style.visibility</p:attrName>
                                        </p:attrNameLst>
                                      </p:cBhvr>
                                      <p:to>
                                        <p:strVal val="visible"/>
                                      </p:to>
                                    </p:set>
                                    <p:animEffect transition="in" filter="box(in)">
                                      <p:cBhvr>
                                        <p:cTn id="18" dur="500"/>
                                        <p:tgtEl>
                                          <p:spTgt spid="50179">
                                            <p:txEl>
                                              <p:pRg st="1" end="1"/>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50179">
                                            <p:txEl>
                                              <p:pRg st="2" end="2"/>
                                            </p:txEl>
                                          </p:spTgt>
                                        </p:tgtEl>
                                        <p:attrNameLst>
                                          <p:attrName>style.visibility</p:attrName>
                                        </p:attrNameLst>
                                      </p:cBhvr>
                                      <p:to>
                                        <p:strVal val="visible"/>
                                      </p:to>
                                    </p:set>
                                    <p:animEffect transition="in" filter="box(in)">
                                      <p:cBhvr>
                                        <p:cTn id="21" dur="500"/>
                                        <p:tgtEl>
                                          <p:spTgt spid="50179">
                                            <p:txEl>
                                              <p:pRg st="2" end="2"/>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50179">
                                            <p:txEl>
                                              <p:pRg st="3" end="3"/>
                                            </p:txEl>
                                          </p:spTgt>
                                        </p:tgtEl>
                                        <p:attrNameLst>
                                          <p:attrName>style.visibility</p:attrName>
                                        </p:attrNameLst>
                                      </p:cBhvr>
                                      <p:to>
                                        <p:strVal val="visible"/>
                                      </p:to>
                                    </p:set>
                                    <p:animEffect transition="in" filter="box(in)">
                                      <p:cBhvr>
                                        <p:cTn id="24" dur="500"/>
                                        <p:tgtEl>
                                          <p:spTgt spid="50179">
                                            <p:txEl>
                                              <p:pRg st="3" end="3"/>
                                            </p:txEl>
                                          </p:spTgt>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50179">
                                            <p:txEl>
                                              <p:pRg st="4" end="4"/>
                                            </p:txEl>
                                          </p:spTgt>
                                        </p:tgtEl>
                                        <p:attrNameLst>
                                          <p:attrName>style.visibility</p:attrName>
                                        </p:attrNameLst>
                                      </p:cBhvr>
                                      <p:to>
                                        <p:strVal val="visible"/>
                                      </p:to>
                                    </p:set>
                                    <p:animEffect transition="in" filter="box(in)">
                                      <p:cBhvr>
                                        <p:cTn id="27" dur="500"/>
                                        <p:tgtEl>
                                          <p:spTgt spid="50179">
                                            <p:txEl>
                                              <p:pRg st="4" end="4"/>
                                            </p:txEl>
                                          </p:spTgt>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50179">
                                            <p:txEl>
                                              <p:pRg st="5" end="5"/>
                                            </p:txEl>
                                          </p:spTgt>
                                        </p:tgtEl>
                                        <p:attrNameLst>
                                          <p:attrName>style.visibility</p:attrName>
                                        </p:attrNameLst>
                                      </p:cBhvr>
                                      <p:to>
                                        <p:strVal val="visible"/>
                                      </p:to>
                                    </p:set>
                                    <p:animEffect transition="in" filter="box(in)">
                                      <p:cBhvr>
                                        <p:cTn id="30" dur="500"/>
                                        <p:tgtEl>
                                          <p:spTgt spid="50179">
                                            <p:txEl>
                                              <p:pRg st="5" end="5"/>
                                            </p:txEl>
                                          </p:spTgt>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50179">
                                            <p:txEl>
                                              <p:pRg st="6" end="6"/>
                                            </p:txEl>
                                          </p:spTgt>
                                        </p:tgtEl>
                                        <p:attrNameLst>
                                          <p:attrName>style.visibility</p:attrName>
                                        </p:attrNameLst>
                                      </p:cBhvr>
                                      <p:to>
                                        <p:strVal val="visible"/>
                                      </p:to>
                                    </p:set>
                                    <p:animEffect transition="in" filter="box(in)">
                                      <p:cBhvr>
                                        <p:cTn id="33" dur="500"/>
                                        <p:tgtEl>
                                          <p:spTgt spid="50179">
                                            <p:txEl>
                                              <p:pRg st="6" end="6"/>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50179">
                                            <p:txEl>
                                              <p:pRg st="7" end="7"/>
                                            </p:txEl>
                                          </p:spTgt>
                                        </p:tgtEl>
                                        <p:attrNameLst>
                                          <p:attrName>style.visibility</p:attrName>
                                        </p:attrNameLst>
                                      </p:cBhvr>
                                      <p:to>
                                        <p:strVal val="visible"/>
                                      </p:to>
                                    </p:set>
                                    <p:animEffect transition="in" filter="box(in)">
                                      <p:cBhvr>
                                        <p:cTn id="38" dur="500"/>
                                        <p:tgtEl>
                                          <p:spTgt spid="50179">
                                            <p:txEl>
                                              <p:pRg st="7" end="7"/>
                                            </p:txEl>
                                          </p:spTgt>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50179">
                                            <p:txEl>
                                              <p:pRg st="8" end="8"/>
                                            </p:txEl>
                                          </p:spTgt>
                                        </p:tgtEl>
                                        <p:attrNameLst>
                                          <p:attrName>style.visibility</p:attrName>
                                        </p:attrNameLst>
                                      </p:cBhvr>
                                      <p:to>
                                        <p:strVal val="visible"/>
                                      </p:to>
                                    </p:set>
                                    <p:animEffect transition="in" filter="box(in)">
                                      <p:cBhvr>
                                        <p:cTn id="41" dur="500"/>
                                        <p:tgtEl>
                                          <p:spTgt spid="50179">
                                            <p:txEl>
                                              <p:pRg st="8" end="8"/>
                                            </p:txEl>
                                          </p:spTgt>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50179">
                                            <p:txEl>
                                              <p:pRg st="9" end="9"/>
                                            </p:txEl>
                                          </p:spTgt>
                                        </p:tgtEl>
                                        <p:attrNameLst>
                                          <p:attrName>style.visibility</p:attrName>
                                        </p:attrNameLst>
                                      </p:cBhvr>
                                      <p:to>
                                        <p:strVal val="visible"/>
                                      </p:to>
                                    </p:set>
                                    <p:animEffect transition="in" filter="box(in)">
                                      <p:cBhvr>
                                        <p:cTn id="44" dur="500"/>
                                        <p:tgtEl>
                                          <p:spTgt spid="50179">
                                            <p:txEl>
                                              <p:pRg st="9" end="9"/>
                                            </p:txEl>
                                          </p:spTgt>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50179">
                                            <p:txEl>
                                              <p:pRg st="10" end="10"/>
                                            </p:txEl>
                                          </p:spTgt>
                                        </p:tgtEl>
                                        <p:attrNameLst>
                                          <p:attrName>style.visibility</p:attrName>
                                        </p:attrNameLst>
                                      </p:cBhvr>
                                      <p:to>
                                        <p:strVal val="visible"/>
                                      </p:to>
                                    </p:set>
                                    <p:animEffect transition="in" filter="box(in)">
                                      <p:cBhvr>
                                        <p:cTn id="47" dur="500"/>
                                        <p:tgtEl>
                                          <p:spTgt spid="50179">
                                            <p:txEl>
                                              <p:pRg st="10" end="10"/>
                                            </p:txEl>
                                          </p:spTgt>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50179">
                                            <p:txEl>
                                              <p:pRg st="11" end="11"/>
                                            </p:txEl>
                                          </p:spTgt>
                                        </p:tgtEl>
                                        <p:attrNameLst>
                                          <p:attrName>style.visibility</p:attrName>
                                        </p:attrNameLst>
                                      </p:cBhvr>
                                      <p:to>
                                        <p:strVal val="visible"/>
                                      </p:to>
                                    </p:set>
                                    <p:animEffect transition="in" filter="box(in)">
                                      <p:cBhvr>
                                        <p:cTn id="50" dur="500"/>
                                        <p:tgtEl>
                                          <p:spTgt spid="5017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utoUpdateAnimBg="0"/>
      <p:bldP spid="50179"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1299" name="Rectangle 3">
            <a:extLst>
              <a:ext uri="{FF2B5EF4-FFF2-40B4-BE49-F238E27FC236}">
                <a16:creationId xmlns:a16="http://schemas.microsoft.com/office/drawing/2014/main" id="{7D6FA64B-CE2A-CF68-92B0-B78CDFAAF6D3}"/>
              </a:ext>
            </a:extLst>
          </p:cNvPr>
          <p:cNvSpPr>
            <a:spLocks noGrp="1" noChangeArrowheads="1"/>
          </p:cNvSpPr>
          <p:nvPr>
            <p:ph type="body" sz="half" idx="1"/>
          </p:nvPr>
        </p:nvSpPr>
        <p:spPr>
          <a:xfrm>
            <a:off x="2349500" y="1166813"/>
            <a:ext cx="6596063" cy="4425950"/>
          </a:xfrm>
        </p:spPr>
        <p:txBody>
          <a:bodyPr/>
          <a:lstStyle/>
          <a:p>
            <a:pPr algn="r">
              <a:buFont typeface="Wingdings" pitchFamily="2" charset="2"/>
              <a:buNone/>
            </a:pPr>
            <a:r>
              <a:rPr lang="fr-FR" altLang="fr-FR" sz="1400"/>
              <a:t>Lorsque le CT s’élèvent: La transaction passe du marché vers l’hybride et enfin vers l’internalisation . </a:t>
            </a:r>
          </a:p>
          <a:p>
            <a:pPr algn="r"/>
            <a:endParaRPr lang="fr-FR" altLang="fr-FR" sz="1400"/>
          </a:p>
          <a:p>
            <a:endParaRPr lang="fr-FR" altLang="fr-FR" sz="1400"/>
          </a:p>
          <a:p>
            <a:pPr>
              <a:buFont typeface="Wingdings" pitchFamily="2" charset="2"/>
              <a:buNone/>
            </a:pPr>
            <a:endParaRPr lang="fr-FR" altLang="fr-FR"/>
          </a:p>
        </p:txBody>
      </p:sp>
      <p:sp>
        <p:nvSpPr>
          <p:cNvPr id="61443" name="Rectangle 4">
            <a:extLst>
              <a:ext uri="{FF2B5EF4-FFF2-40B4-BE49-F238E27FC236}">
                <a16:creationId xmlns:a16="http://schemas.microsoft.com/office/drawing/2014/main" id="{45964D75-AA84-C39F-C698-A4F0358727F8}"/>
              </a:ext>
            </a:extLst>
          </p:cNvPr>
          <p:cNvSpPr>
            <a:spLocks noChangeArrowheads="1"/>
          </p:cNvSpPr>
          <p:nvPr/>
        </p:nvSpPr>
        <p:spPr bwMode="auto">
          <a:xfrm>
            <a:off x="0" y="1901825"/>
            <a:ext cx="2255838" cy="159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lnSpc>
                <a:spcPct val="80000"/>
              </a:lnSpc>
              <a:spcBef>
                <a:spcPct val="20000"/>
              </a:spcBef>
              <a:buClrTx/>
              <a:buSzPct val="80000"/>
              <a:buFont typeface="Wingdings" pitchFamily="2" charset="2"/>
              <a:buChar char="§"/>
            </a:pPr>
            <a:r>
              <a:rPr lang="fr-FR" altLang="fr-FR" sz="1600" i="1">
                <a:solidFill>
                  <a:srgbClr val="0B345E"/>
                </a:solidFill>
                <a:latin typeface="Arial" panose="020B0604020202020204" pitchFamily="34" charset="0"/>
              </a:rPr>
              <a:t>Structures de gouvernance efficientes d’après Williamson</a:t>
            </a:r>
            <a:endParaRPr lang="en-US" altLang="fr-FR" sz="1600">
              <a:solidFill>
                <a:srgbClr val="0B345E"/>
              </a:solidFill>
              <a:latin typeface="Arial" panose="020B0604020202020204" pitchFamily="34" charset="0"/>
            </a:endParaRPr>
          </a:p>
        </p:txBody>
      </p:sp>
      <p:sp>
        <p:nvSpPr>
          <p:cNvPr id="61444" name="Line 5">
            <a:extLst>
              <a:ext uri="{FF2B5EF4-FFF2-40B4-BE49-F238E27FC236}">
                <a16:creationId xmlns:a16="http://schemas.microsoft.com/office/drawing/2014/main" id="{18C855DB-6880-5447-6AD3-8160CDBF253D}"/>
              </a:ext>
            </a:extLst>
          </p:cNvPr>
          <p:cNvSpPr>
            <a:spLocks noChangeShapeType="1"/>
          </p:cNvSpPr>
          <p:nvPr/>
        </p:nvSpPr>
        <p:spPr bwMode="auto">
          <a:xfrm flipV="1">
            <a:off x="2305050" y="2306638"/>
            <a:ext cx="1588" cy="3536950"/>
          </a:xfrm>
          <a:prstGeom prst="line">
            <a:avLst/>
          </a:prstGeom>
          <a:noFill/>
          <a:ln w="57150">
            <a:solidFill>
              <a:schemeClr val="bg2"/>
            </a:solidFill>
            <a:round/>
            <a:headEnd/>
            <a:tailEnd/>
          </a:ln>
          <a:extLst>
            <a:ext uri="{909E8E84-426E-40DD-AFC4-6F175D3DCCD1}">
              <a14:hiddenFill xmlns:a14="http://schemas.microsoft.com/office/drawing/2010/main">
                <a:noFill/>
              </a14:hiddenFill>
            </a:ext>
          </a:extLst>
        </p:spPr>
        <p:txBody>
          <a:bodyPr anchor="ctr"/>
          <a:lstStyle/>
          <a:p>
            <a:endParaRPr lang="fr-FR"/>
          </a:p>
        </p:txBody>
      </p:sp>
      <p:sp>
        <p:nvSpPr>
          <p:cNvPr id="61445" name="Line 6">
            <a:extLst>
              <a:ext uri="{FF2B5EF4-FFF2-40B4-BE49-F238E27FC236}">
                <a16:creationId xmlns:a16="http://schemas.microsoft.com/office/drawing/2014/main" id="{1BBF026B-C7A4-DCF3-6993-AE487721C987}"/>
              </a:ext>
            </a:extLst>
          </p:cNvPr>
          <p:cNvSpPr>
            <a:spLocks noChangeShapeType="1"/>
          </p:cNvSpPr>
          <p:nvPr/>
        </p:nvSpPr>
        <p:spPr bwMode="auto">
          <a:xfrm>
            <a:off x="2279650" y="5856288"/>
            <a:ext cx="5634038" cy="1587"/>
          </a:xfrm>
          <a:prstGeom prst="line">
            <a:avLst/>
          </a:prstGeom>
          <a:noFill/>
          <a:ln w="57150">
            <a:solidFill>
              <a:schemeClr val="bg2"/>
            </a:solidFill>
            <a:round/>
            <a:headEnd/>
            <a:tailEnd/>
          </a:ln>
          <a:extLst>
            <a:ext uri="{909E8E84-426E-40DD-AFC4-6F175D3DCCD1}">
              <a14:hiddenFill xmlns:a14="http://schemas.microsoft.com/office/drawing/2010/main">
                <a:noFill/>
              </a14:hiddenFill>
            </a:ext>
          </a:extLst>
        </p:spPr>
        <p:txBody>
          <a:bodyPr anchor="ctr"/>
          <a:lstStyle/>
          <a:p>
            <a:endParaRPr lang="fr-FR"/>
          </a:p>
        </p:txBody>
      </p:sp>
      <p:sp>
        <p:nvSpPr>
          <p:cNvPr id="61446" name="Text Box 7">
            <a:extLst>
              <a:ext uri="{FF2B5EF4-FFF2-40B4-BE49-F238E27FC236}">
                <a16:creationId xmlns:a16="http://schemas.microsoft.com/office/drawing/2014/main" id="{14A87404-5AD2-0462-FBA5-B99483C83CF8}"/>
              </a:ext>
            </a:extLst>
          </p:cNvPr>
          <p:cNvSpPr txBox="1">
            <a:spLocks noChangeArrowheads="1"/>
          </p:cNvSpPr>
          <p:nvPr/>
        </p:nvSpPr>
        <p:spPr bwMode="auto">
          <a:xfrm>
            <a:off x="1785938" y="1928813"/>
            <a:ext cx="21351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fr-FR" altLang="fr-FR" sz="1600" u="sng">
                <a:latin typeface="Arial" panose="020B0604020202020204" pitchFamily="34" charset="0"/>
              </a:rPr>
              <a:t>Coûts de transaction</a:t>
            </a:r>
            <a:r>
              <a:rPr lang="fr-FR" altLang="fr-FR" sz="1600" u="sng">
                <a:solidFill>
                  <a:schemeClr val="bg2"/>
                </a:solidFill>
                <a:latin typeface="Arial" panose="020B0604020202020204" pitchFamily="34" charset="0"/>
              </a:rPr>
              <a:t>)</a:t>
            </a:r>
            <a:endParaRPr lang="en-US" altLang="fr-FR" sz="1600" u="sng">
              <a:solidFill>
                <a:schemeClr val="bg2"/>
              </a:solidFill>
              <a:latin typeface="Arial" panose="020B0604020202020204" pitchFamily="34" charset="0"/>
            </a:endParaRPr>
          </a:p>
        </p:txBody>
      </p:sp>
      <p:sp>
        <p:nvSpPr>
          <p:cNvPr id="61447" name="Text Box 8">
            <a:extLst>
              <a:ext uri="{FF2B5EF4-FFF2-40B4-BE49-F238E27FC236}">
                <a16:creationId xmlns:a16="http://schemas.microsoft.com/office/drawing/2014/main" id="{608A59AC-6854-A201-DF51-FD223F7C526A}"/>
              </a:ext>
            </a:extLst>
          </p:cNvPr>
          <p:cNvSpPr txBox="1">
            <a:spLocks noChangeArrowheads="1"/>
          </p:cNvSpPr>
          <p:nvPr/>
        </p:nvSpPr>
        <p:spPr bwMode="auto">
          <a:xfrm>
            <a:off x="6554788" y="6018213"/>
            <a:ext cx="21113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fr-FR" altLang="fr-FR" sz="1600" u="sng">
                <a:latin typeface="Arial" panose="020B0604020202020204" pitchFamily="34" charset="0"/>
              </a:rPr>
              <a:t>Spécificité des Actifs </a:t>
            </a:r>
            <a:endParaRPr lang="en-US" altLang="fr-FR" sz="1600" u="sng">
              <a:latin typeface="Arial" panose="020B0604020202020204" pitchFamily="34" charset="0"/>
            </a:endParaRPr>
          </a:p>
        </p:txBody>
      </p:sp>
      <p:sp>
        <p:nvSpPr>
          <p:cNvPr id="951305" name="Text Box 9">
            <a:extLst>
              <a:ext uri="{FF2B5EF4-FFF2-40B4-BE49-F238E27FC236}">
                <a16:creationId xmlns:a16="http://schemas.microsoft.com/office/drawing/2014/main" id="{04458CE5-7CEA-A3B5-A537-7E5B4089672E}"/>
              </a:ext>
            </a:extLst>
          </p:cNvPr>
          <p:cNvSpPr txBox="1">
            <a:spLocks noChangeArrowheads="1"/>
          </p:cNvSpPr>
          <p:nvPr/>
        </p:nvSpPr>
        <p:spPr bwMode="auto">
          <a:xfrm>
            <a:off x="2149475" y="5849938"/>
            <a:ext cx="5816600" cy="336550"/>
          </a:xfrm>
          <a:prstGeom prst="rect">
            <a:avLst/>
          </a:prstGeom>
          <a:noFill/>
          <a:ln w="9525" algn="ctr">
            <a:noFill/>
            <a:miter lim="800000"/>
            <a:headEnd/>
            <a:tailEnd/>
          </a:ln>
          <a:effectLst/>
        </p:spPr>
        <p:txBody>
          <a:bodyPr wrap="none">
            <a:spAutoFit/>
          </a:bodyPr>
          <a:lstStyle/>
          <a:p>
            <a:pPr>
              <a:defRPr/>
            </a:pPr>
            <a:r>
              <a:rPr lang="fr-FR" sz="1600" dirty="0">
                <a:solidFill>
                  <a:schemeClr val="bg2"/>
                </a:solidFill>
                <a:effectLst>
                  <a:outerShdw blurRad="38100" dist="38100" dir="2700000" algn="tl">
                    <a:srgbClr val="C0C0C0"/>
                  </a:outerShdw>
                </a:effectLst>
                <a:latin typeface="Arial" charset="0"/>
              </a:rPr>
              <a:t>O		K1		K2		K</a:t>
            </a:r>
            <a:endParaRPr lang="en-US" sz="1600" dirty="0">
              <a:solidFill>
                <a:schemeClr val="bg2"/>
              </a:solidFill>
              <a:effectLst>
                <a:outerShdw blurRad="38100" dist="38100" dir="2700000" algn="tl">
                  <a:srgbClr val="C0C0C0"/>
                </a:outerShdw>
              </a:effectLst>
              <a:latin typeface="Arial" charset="0"/>
            </a:endParaRPr>
          </a:p>
        </p:txBody>
      </p:sp>
      <p:sp>
        <p:nvSpPr>
          <p:cNvPr id="61449" name="Line 10">
            <a:extLst>
              <a:ext uri="{FF2B5EF4-FFF2-40B4-BE49-F238E27FC236}">
                <a16:creationId xmlns:a16="http://schemas.microsoft.com/office/drawing/2014/main" id="{A78FDB2F-CFF8-CA20-2928-7230BA817BEB}"/>
              </a:ext>
            </a:extLst>
          </p:cNvPr>
          <p:cNvSpPr>
            <a:spLocks noChangeShapeType="1"/>
          </p:cNvSpPr>
          <p:nvPr/>
        </p:nvSpPr>
        <p:spPr bwMode="auto">
          <a:xfrm flipV="1">
            <a:off x="4195763" y="4164013"/>
            <a:ext cx="14287" cy="1747837"/>
          </a:xfrm>
          <a:prstGeom prst="line">
            <a:avLst/>
          </a:prstGeom>
          <a:noFill/>
          <a:ln w="38100">
            <a:solidFill>
              <a:schemeClr val="bg2"/>
            </a:solidFill>
            <a:prstDash val="dash"/>
            <a:round/>
            <a:headEnd/>
            <a:tailEnd/>
          </a:ln>
          <a:extLst>
            <a:ext uri="{909E8E84-426E-40DD-AFC4-6F175D3DCCD1}">
              <a14:hiddenFill xmlns:a14="http://schemas.microsoft.com/office/drawing/2010/main">
                <a:noFill/>
              </a14:hiddenFill>
            </a:ext>
          </a:extLst>
        </p:spPr>
        <p:txBody>
          <a:bodyPr anchor="ctr"/>
          <a:lstStyle/>
          <a:p>
            <a:endParaRPr lang="fr-FR"/>
          </a:p>
        </p:txBody>
      </p:sp>
      <p:sp>
        <p:nvSpPr>
          <p:cNvPr id="61450" name="Line 11">
            <a:extLst>
              <a:ext uri="{FF2B5EF4-FFF2-40B4-BE49-F238E27FC236}">
                <a16:creationId xmlns:a16="http://schemas.microsoft.com/office/drawing/2014/main" id="{5D664A86-C113-C2A1-5895-E0B85D0C7E11}"/>
              </a:ext>
            </a:extLst>
          </p:cNvPr>
          <p:cNvSpPr>
            <a:spLocks noChangeShapeType="1"/>
          </p:cNvSpPr>
          <p:nvPr/>
        </p:nvSpPr>
        <p:spPr bwMode="auto">
          <a:xfrm flipV="1">
            <a:off x="6035675" y="3500438"/>
            <a:ext cx="1588" cy="2368550"/>
          </a:xfrm>
          <a:prstGeom prst="line">
            <a:avLst/>
          </a:prstGeom>
          <a:noFill/>
          <a:ln w="38100">
            <a:solidFill>
              <a:schemeClr val="bg2"/>
            </a:solidFill>
            <a:prstDash val="dash"/>
            <a:round/>
            <a:headEnd/>
            <a:tailEnd/>
          </a:ln>
          <a:extLst>
            <a:ext uri="{909E8E84-426E-40DD-AFC4-6F175D3DCCD1}">
              <a14:hiddenFill xmlns:a14="http://schemas.microsoft.com/office/drawing/2010/main">
                <a:noFill/>
              </a14:hiddenFill>
            </a:ext>
          </a:extLst>
        </p:spPr>
        <p:txBody>
          <a:bodyPr anchor="ctr"/>
          <a:lstStyle/>
          <a:p>
            <a:endParaRPr lang="fr-FR"/>
          </a:p>
        </p:txBody>
      </p:sp>
      <p:sp>
        <p:nvSpPr>
          <p:cNvPr id="61451" name="Freeform 13">
            <a:extLst>
              <a:ext uri="{FF2B5EF4-FFF2-40B4-BE49-F238E27FC236}">
                <a16:creationId xmlns:a16="http://schemas.microsoft.com/office/drawing/2014/main" id="{30EED3C7-75A3-8E79-0485-53BEAE5EDC51}"/>
              </a:ext>
            </a:extLst>
          </p:cNvPr>
          <p:cNvSpPr>
            <a:spLocks/>
          </p:cNvSpPr>
          <p:nvPr/>
        </p:nvSpPr>
        <p:spPr bwMode="auto">
          <a:xfrm>
            <a:off x="2319338" y="2755900"/>
            <a:ext cx="2981325" cy="2187575"/>
          </a:xfrm>
          <a:custGeom>
            <a:avLst/>
            <a:gdLst>
              <a:gd name="T0" fmla="*/ 0 w 1878"/>
              <a:gd name="T1" fmla="*/ 2147483647 h 1378"/>
              <a:gd name="T2" fmla="*/ 2147483647 w 1878"/>
              <a:gd name="T3" fmla="*/ 2147483647 h 1378"/>
              <a:gd name="T4" fmla="*/ 2147483647 w 1878"/>
              <a:gd name="T5" fmla="*/ 0 h 1378"/>
              <a:gd name="T6" fmla="*/ 0 60000 65536"/>
              <a:gd name="T7" fmla="*/ 0 60000 65536"/>
              <a:gd name="T8" fmla="*/ 0 60000 65536"/>
              <a:gd name="T9" fmla="*/ 0 w 1878"/>
              <a:gd name="T10" fmla="*/ 0 h 1378"/>
              <a:gd name="T11" fmla="*/ 1878 w 1878"/>
              <a:gd name="T12" fmla="*/ 1378 h 1378"/>
            </a:gdLst>
            <a:ahLst/>
            <a:cxnLst>
              <a:cxn ang="T6">
                <a:pos x="T0" y="T1"/>
              </a:cxn>
              <a:cxn ang="T7">
                <a:pos x="T2" y="T3"/>
              </a:cxn>
              <a:cxn ang="T8">
                <a:pos x="T4" y="T5"/>
              </a:cxn>
            </a:cxnLst>
            <a:rect l="T9" t="T10" r="T11" b="T12"/>
            <a:pathLst>
              <a:path w="1878" h="1378">
                <a:moveTo>
                  <a:pt x="0" y="1378"/>
                </a:moveTo>
                <a:cubicBezTo>
                  <a:pt x="432" y="1259"/>
                  <a:pt x="864" y="1140"/>
                  <a:pt x="1177" y="910"/>
                </a:cubicBezTo>
                <a:cubicBezTo>
                  <a:pt x="1490" y="680"/>
                  <a:pt x="1760" y="156"/>
                  <a:pt x="1878" y="0"/>
                </a:cubicBezTo>
              </a:path>
            </a:pathLst>
          </a:custGeom>
          <a:noFill/>
          <a:ln w="38100" cap="flat" cmpd="sng">
            <a:solidFill>
              <a:schemeClr val="accent1"/>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fr-FR"/>
          </a:p>
        </p:txBody>
      </p:sp>
      <p:sp>
        <p:nvSpPr>
          <p:cNvPr id="61452" name="Freeform 14">
            <a:extLst>
              <a:ext uri="{FF2B5EF4-FFF2-40B4-BE49-F238E27FC236}">
                <a16:creationId xmlns:a16="http://schemas.microsoft.com/office/drawing/2014/main" id="{9AF1D438-8EBF-64F5-DFA9-41D205A5F546}"/>
              </a:ext>
            </a:extLst>
          </p:cNvPr>
          <p:cNvSpPr>
            <a:spLocks/>
          </p:cNvSpPr>
          <p:nvPr/>
        </p:nvSpPr>
        <p:spPr bwMode="auto">
          <a:xfrm>
            <a:off x="2306638" y="3074988"/>
            <a:ext cx="4584700" cy="1576387"/>
          </a:xfrm>
          <a:custGeom>
            <a:avLst/>
            <a:gdLst>
              <a:gd name="T0" fmla="*/ 0 w 2888"/>
              <a:gd name="T1" fmla="*/ 2147483647 h 993"/>
              <a:gd name="T2" fmla="*/ 2147483647 w 2888"/>
              <a:gd name="T3" fmla="*/ 1786789421 h 993"/>
              <a:gd name="T4" fmla="*/ 2147483647 w 2888"/>
              <a:gd name="T5" fmla="*/ 798888484 h 993"/>
              <a:gd name="T6" fmla="*/ 2147483647 w 2888"/>
              <a:gd name="T7" fmla="*/ 0 h 993"/>
              <a:gd name="T8" fmla="*/ 0 60000 65536"/>
              <a:gd name="T9" fmla="*/ 0 60000 65536"/>
              <a:gd name="T10" fmla="*/ 0 60000 65536"/>
              <a:gd name="T11" fmla="*/ 0 60000 65536"/>
              <a:gd name="T12" fmla="*/ 0 w 2888"/>
              <a:gd name="T13" fmla="*/ 0 h 993"/>
              <a:gd name="T14" fmla="*/ 2888 w 2888"/>
              <a:gd name="T15" fmla="*/ 993 h 993"/>
            </a:gdLst>
            <a:ahLst/>
            <a:cxnLst>
              <a:cxn ang="T8">
                <a:pos x="T0" y="T1"/>
              </a:cxn>
              <a:cxn ang="T9">
                <a:pos x="T2" y="T3"/>
              </a:cxn>
              <a:cxn ang="T10">
                <a:pos x="T4" y="T5"/>
              </a:cxn>
              <a:cxn ang="T11">
                <a:pos x="T6" y="T7"/>
              </a:cxn>
            </a:cxnLst>
            <a:rect l="T12" t="T13" r="T14" b="T15"/>
            <a:pathLst>
              <a:path w="2888" h="993">
                <a:moveTo>
                  <a:pt x="0" y="993"/>
                </a:moveTo>
                <a:cubicBezTo>
                  <a:pt x="401" y="907"/>
                  <a:pt x="802" y="822"/>
                  <a:pt x="1193" y="709"/>
                </a:cubicBezTo>
                <a:cubicBezTo>
                  <a:pt x="1584" y="596"/>
                  <a:pt x="2063" y="435"/>
                  <a:pt x="2345" y="317"/>
                </a:cubicBezTo>
                <a:cubicBezTo>
                  <a:pt x="2627" y="199"/>
                  <a:pt x="2798" y="53"/>
                  <a:pt x="2888" y="0"/>
                </a:cubicBezTo>
              </a:path>
            </a:pathLst>
          </a:custGeom>
          <a:noFill/>
          <a:ln w="38100" cap="flat" cmpd="sng">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fr-FR"/>
          </a:p>
        </p:txBody>
      </p:sp>
      <p:sp>
        <p:nvSpPr>
          <p:cNvPr id="61453" name="Oval 16">
            <a:extLst>
              <a:ext uri="{FF2B5EF4-FFF2-40B4-BE49-F238E27FC236}">
                <a16:creationId xmlns:a16="http://schemas.microsoft.com/office/drawing/2014/main" id="{D3528FD8-A9CD-A0A6-2574-BC477F24E32F}"/>
              </a:ext>
            </a:extLst>
          </p:cNvPr>
          <p:cNvSpPr>
            <a:spLocks noChangeArrowheads="1"/>
          </p:cNvSpPr>
          <p:nvPr/>
        </p:nvSpPr>
        <p:spPr bwMode="auto">
          <a:xfrm>
            <a:off x="4162425" y="4148138"/>
            <a:ext cx="88900" cy="92075"/>
          </a:xfrm>
          <a:prstGeom prst="ellipse">
            <a:avLst/>
          </a:prstGeom>
          <a:solidFill>
            <a:schemeClr val="tx1"/>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endParaRPr lang="fr-FR" altLang="fr-FR" sz="1800">
              <a:latin typeface="Arial" panose="020B0604020202020204" pitchFamily="34" charset="0"/>
            </a:endParaRPr>
          </a:p>
        </p:txBody>
      </p:sp>
      <p:sp>
        <p:nvSpPr>
          <p:cNvPr id="61454" name="Freeform 19">
            <a:extLst>
              <a:ext uri="{FF2B5EF4-FFF2-40B4-BE49-F238E27FC236}">
                <a16:creationId xmlns:a16="http://schemas.microsoft.com/office/drawing/2014/main" id="{80603FC8-C5F2-D426-148C-C1B18B98839A}"/>
              </a:ext>
            </a:extLst>
          </p:cNvPr>
          <p:cNvSpPr>
            <a:spLocks/>
          </p:cNvSpPr>
          <p:nvPr/>
        </p:nvSpPr>
        <p:spPr bwMode="auto">
          <a:xfrm>
            <a:off x="2306638" y="3048000"/>
            <a:ext cx="5380037" cy="1206500"/>
          </a:xfrm>
          <a:custGeom>
            <a:avLst/>
            <a:gdLst>
              <a:gd name="T0" fmla="*/ 0 w 3389"/>
              <a:gd name="T1" fmla="*/ 1915318750 h 760"/>
              <a:gd name="T2" fmla="*/ 2147483647 w 3389"/>
              <a:gd name="T3" fmla="*/ 1577617813 h 760"/>
              <a:gd name="T4" fmla="*/ 2147483647 w 3389"/>
              <a:gd name="T5" fmla="*/ 0 h 760"/>
              <a:gd name="T6" fmla="*/ 0 60000 65536"/>
              <a:gd name="T7" fmla="*/ 0 60000 65536"/>
              <a:gd name="T8" fmla="*/ 0 60000 65536"/>
              <a:gd name="T9" fmla="*/ 0 w 3389"/>
              <a:gd name="T10" fmla="*/ 0 h 760"/>
              <a:gd name="T11" fmla="*/ 3389 w 3389"/>
              <a:gd name="T12" fmla="*/ 760 h 760"/>
            </a:gdLst>
            <a:ahLst/>
            <a:cxnLst>
              <a:cxn ang="T6">
                <a:pos x="T0" y="T1"/>
              </a:cxn>
              <a:cxn ang="T7">
                <a:pos x="T2" y="T3"/>
              </a:cxn>
              <a:cxn ang="T8">
                <a:pos x="T4" y="T5"/>
              </a:cxn>
            </a:cxnLst>
            <a:rect l="T9" t="T10" r="T11" b="T12"/>
            <a:pathLst>
              <a:path w="3389" h="760">
                <a:moveTo>
                  <a:pt x="0" y="760"/>
                </a:moveTo>
                <a:cubicBezTo>
                  <a:pt x="368" y="756"/>
                  <a:pt x="737" y="753"/>
                  <a:pt x="1302" y="626"/>
                </a:cubicBezTo>
                <a:cubicBezTo>
                  <a:pt x="1867" y="499"/>
                  <a:pt x="3041" y="104"/>
                  <a:pt x="3389" y="0"/>
                </a:cubicBezTo>
              </a:path>
            </a:pathLst>
          </a:custGeom>
          <a:noFill/>
          <a:ln w="38100" cap="flat" cmpd="sng">
            <a:solidFill>
              <a:srgbClr val="000099"/>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endParaRPr lang="fr-FR"/>
          </a:p>
        </p:txBody>
      </p:sp>
      <p:sp>
        <p:nvSpPr>
          <p:cNvPr id="61455" name="Oval 17">
            <a:extLst>
              <a:ext uri="{FF2B5EF4-FFF2-40B4-BE49-F238E27FC236}">
                <a16:creationId xmlns:a16="http://schemas.microsoft.com/office/drawing/2014/main" id="{5AE3F6CE-69DB-1C60-DACD-BC59C55DE526}"/>
              </a:ext>
            </a:extLst>
          </p:cNvPr>
          <p:cNvSpPr>
            <a:spLocks noChangeArrowheads="1"/>
          </p:cNvSpPr>
          <p:nvPr/>
        </p:nvSpPr>
        <p:spPr bwMode="auto">
          <a:xfrm>
            <a:off x="5984875" y="3544888"/>
            <a:ext cx="88900" cy="92075"/>
          </a:xfrm>
          <a:prstGeom prst="ellipse">
            <a:avLst/>
          </a:prstGeom>
          <a:solidFill>
            <a:schemeClr val="tx1"/>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endParaRPr lang="fr-FR" altLang="fr-FR" sz="1800">
              <a:latin typeface="Arial" panose="020B0604020202020204" pitchFamily="34" charset="0"/>
            </a:endParaRPr>
          </a:p>
        </p:txBody>
      </p:sp>
      <p:sp>
        <p:nvSpPr>
          <p:cNvPr id="951316" name="Text Box 20">
            <a:extLst>
              <a:ext uri="{FF2B5EF4-FFF2-40B4-BE49-F238E27FC236}">
                <a16:creationId xmlns:a16="http://schemas.microsoft.com/office/drawing/2014/main" id="{DFA96C98-BCD2-0694-0AA5-CFDD886403C8}"/>
              </a:ext>
            </a:extLst>
          </p:cNvPr>
          <p:cNvSpPr txBox="1">
            <a:spLocks noChangeArrowheads="1"/>
          </p:cNvSpPr>
          <p:nvPr/>
        </p:nvSpPr>
        <p:spPr bwMode="auto">
          <a:xfrm>
            <a:off x="5000625" y="2430463"/>
            <a:ext cx="660400" cy="336550"/>
          </a:xfrm>
          <a:prstGeom prst="rect">
            <a:avLst/>
          </a:prstGeom>
          <a:noFill/>
          <a:ln w="9525" algn="ctr">
            <a:noFill/>
            <a:miter lim="800000"/>
            <a:headEnd/>
            <a:tailEnd/>
          </a:ln>
          <a:effectLst/>
        </p:spPr>
        <p:txBody>
          <a:bodyPr wrap="none">
            <a:spAutoFit/>
          </a:bodyPr>
          <a:lstStyle/>
          <a:p>
            <a:pPr>
              <a:defRPr/>
            </a:pPr>
            <a:r>
              <a:rPr lang="fr-FR" sz="1600" dirty="0">
                <a:effectLst>
                  <a:outerShdw blurRad="38100" dist="38100" dir="2700000" algn="tl">
                    <a:srgbClr val="C0C0C0"/>
                  </a:outerShdw>
                </a:effectLst>
                <a:latin typeface="Arial" charset="0"/>
              </a:rPr>
              <a:t>M (k)</a:t>
            </a:r>
            <a:endParaRPr lang="en-US" sz="1600" dirty="0">
              <a:effectLst>
                <a:outerShdw blurRad="38100" dist="38100" dir="2700000" algn="tl">
                  <a:srgbClr val="C0C0C0"/>
                </a:outerShdw>
              </a:effectLst>
              <a:latin typeface="Arial" charset="0"/>
            </a:endParaRPr>
          </a:p>
        </p:txBody>
      </p:sp>
      <p:sp>
        <p:nvSpPr>
          <p:cNvPr id="951317" name="Text Box 21">
            <a:extLst>
              <a:ext uri="{FF2B5EF4-FFF2-40B4-BE49-F238E27FC236}">
                <a16:creationId xmlns:a16="http://schemas.microsoft.com/office/drawing/2014/main" id="{2DF69988-CEEA-F633-C3EB-8899E65019E1}"/>
              </a:ext>
            </a:extLst>
          </p:cNvPr>
          <p:cNvSpPr txBox="1">
            <a:spLocks noChangeArrowheads="1"/>
          </p:cNvSpPr>
          <p:nvPr/>
        </p:nvSpPr>
        <p:spPr bwMode="auto">
          <a:xfrm>
            <a:off x="6494463" y="2649538"/>
            <a:ext cx="625475" cy="336550"/>
          </a:xfrm>
          <a:prstGeom prst="rect">
            <a:avLst/>
          </a:prstGeom>
          <a:noFill/>
          <a:ln w="9525" algn="ctr">
            <a:noFill/>
            <a:miter lim="800000"/>
            <a:headEnd/>
            <a:tailEnd/>
          </a:ln>
          <a:effectLst/>
        </p:spPr>
        <p:txBody>
          <a:bodyPr wrap="none">
            <a:spAutoFit/>
          </a:bodyPr>
          <a:lstStyle/>
          <a:p>
            <a:pPr>
              <a:defRPr/>
            </a:pPr>
            <a:r>
              <a:rPr lang="fr-FR" sz="1600" dirty="0">
                <a:effectLst>
                  <a:outerShdw blurRad="38100" dist="38100" dir="2700000" algn="tl">
                    <a:srgbClr val="C0C0C0"/>
                  </a:outerShdw>
                </a:effectLst>
                <a:latin typeface="Arial" charset="0"/>
              </a:rPr>
              <a:t>X (k)</a:t>
            </a:r>
            <a:endParaRPr lang="en-US" sz="1600" dirty="0">
              <a:effectLst>
                <a:outerShdw blurRad="38100" dist="38100" dir="2700000" algn="tl">
                  <a:srgbClr val="C0C0C0"/>
                </a:outerShdw>
              </a:effectLst>
              <a:latin typeface="Arial" charset="0"/>
            </a:endParaRPr>
          </a:p>
        </p:txBody>
      </p:sp>
      <p:sp>
        <p:nvSpPr>
          <p:cNvPr id="951318" name="Text Box 22">
            <a:extLst>
              <a:ext uri="{FF2B5EF4-FFF2-40B4-BE49-F238E27FC236}">
                <a16:creationId xmlns:a16="http://schemas.microsoft.com/office/drawing/2014/main" id="{976C9D99-9BDE-E979-F2FE-45D89CBF2D82}"/>
              </a:ext>
            </a:extLst>
          </p:cNvPr>
          <p:cNvSpPr txBox="1">
            <a:spLocks noChangeArrowheads="1"/>
          </p:cNvSpPr>
          <p:nvPr/>
        </p:nvSpPr>
        <p:spPr bwMode="auto">
          <a:xfrm>
            <a:off x="7546975" y="2749550"/>
            <a:ext cx="636588" cy="336550"/>
          </a:xfrm>
          <a:prstGeom prst="rect">
            <a:avLst/>
          </a:prstGeom>
          <a:noFill/>
          <a:ln w="9525" algn="ctr">
            <a:noFill/>
            <a:miter lim="800000"/>
            <a:headEnd/>
            <a:tailEnd/>
          </a:ln>
          <a:effectLst/>
        </p:spPr>
        <p:txBody>
          <a:bodyPr wrap="none">
            <a:spAutoFit/>
          </a:bodyPr>
          <a:lstStyle/>
          <a:p>
            <a:pPr>
              <a:defRPr/>
            </a:pPr>
            <a:r>
              <a:rPr lang="fr-FR" sz="1600" dirty="0">
                <a:effectLst>
                  <a:outerShdw blurRad="38100" dist="38100" dir="2700000" algn="tl">
                    <a:srgbClr val="C0C0C0"/>
                  </a:outerShdw>
                </a:effectLst>
                <a:latin typeface="Arial" charset="0"/>
              </a:rPr>
              <a:t>H (k)</a:t>
            </a:r>
            <a:endParaRPr lang="en-US" sz="1600" dirty="0">
              <a:effectLst>
                <a:outerShdw blurRad="38100" dist="38100" dir="2700000" algn="tl">
                  <a:srgbClr val="C0C0C0"/>
                </a:outerShdw>
              </a:effectLst>
              <a:latin typeface="Arial" charset="0"/>
            </a:endParaRPr>
          </a:p>
        </p:txBody>
      </p:sp>
      <p:sp>
        <p:nvSpPr>
          <p:cNvPr id="951319" name="Text Box 23">
            <a:extLst>
              <a:ext uri="{FF2B5EF4-FFF2-40B4-BE49-F238E27FC236}">
                <a16:creationId xmlns:a16="http://schemas.microsoft.com/office/drawing/2014/main" id="{A4288BB5-793F-0F1B-A09E-44E76EFABDE1}"/>
              </a:ext>
            </a:extLst>
          </p:cNvPr>
          <p:cNvSpPr txBox="1">
            <a:spLocks noChangeArrowheads="1"/>
          </p:cNvSpPr>
          <p:nvPr/>
        </p:nvSpPr>
        <p:spPr bwMode="auto">
          <a:xfrm>
            <a:off x="3459163" y="3446463"/>
            <a:ext cx="895350" cy="336550"/>
          </a:xfrm>
          <a:prstGeom prst="rect">
            <a:avLst/>
          </a:prstGeom>
          <a:noFill/>
          <a:ln w="9525" algn="ctr">
            <a:noFill/>
            <a:miter lim="800000"/>
            <a:headEnd/>
            <a:tailEnd/>
          </a:ln>
          <a:effectLst/>
        </p:spPr>
        <p:txBody>
          <a:bodyPr wrap="none">
            <a:spAutoFit/>
          </a:bodyPr>
          <a:lstStyle/>
          <a:p>
            <a:pPr>
              <a:defRPr/>
            </a:pPr>
            <a:r>
              <a:rPr lang="fr-FR" sz="1600" dirty="0">
                <a:effectLst>
                  <a:outerShdw blurRad="38100" dist="38100" dir="2700000" algn="tl">
                    <a:srgbClr val="C0C0C0"/>
                  </a:outerShdw>
                </a:effectLst>
                <a:latin typeface="Arial" charset="0"/>
              </a:rPr>
              <a:t>Marché</a:t>
            </a:r>
            <a:endParaRPr lang="en-US" sz="1600" dirty="0">
              <a:effectLst>
                <a:outerShdw blurRad="38100" dist="38100" dir="2700000" algn="tl">
                  <a:srgbClr val="C0C0C0"/>
                </a:outerShdw>
              </a:effectLst>
              <a:latin typeface="Arial" charset="0"/>
            </a:endParaRPr>
          </a:p>
        </p:txBody>
      </p:sp>
      <p:sp>
        <p:nvSpPr>
          <p:cNvPr id="951320" name="Text Box 24">
            <a:extLst>
              <a:ext uri="{FF2B5EF4-FFF2-40B4-BE49-F238E27FC236}">
                <a16:creationId xmlns:a16="http://schemas.microsoft.com/office/drawing/2014/main" id="{F905BE62-A2E6-B402-FF74-AFC657D86E64}"/>
              </a:ext>
            </a:extLst>
          </p:cNvPr>
          <p:cNvSpPr txBox="1">
            <a:spLocks noChangeArrowheads="1"/>
          </p:cNvSpPr>
          <p:nvPr/>
        </p:nvSpPr>
        <p:spPr bwMode="auto">
          <a:xfrm>
            <a:off x="5294313" y="2881313"/>
            <a:ext cx="890587" cy="584200"/>
          </a:xfrm>
          <a:prstGeom prst="rect">
            <a:avLst/>
          </a:prstGeom>
          <a:noFill/>
          <a:ln w="9525" algn="ctr">
            <a:noFill/>
            <a:miter lim="800000"/>
            <a:headEnd/>
            <a:tailEnd/>
          </a:ln>
          <a:effectLst/>
        </p:spPr>
        <p:txBody>
          <a:bodyPr wrap="none">
            <a:spAutoFit/>
          </a:bodyPr>
          <a:lstStyle/>
          <a:p>
            <a:pPr>
              <a:defRPr/>
            </a:pPr>
            <a:r>
              <a:rPr lang="fr-FR" sz="1600" dirty="0">
                <a:effectLst>
                  <a:outerShdw blurRad="38100" dist="38100" dir="2700000" algn="tl">
                    <a:srgbClr val="C0C0C0"/>
                  </a:outerShdw>
                </a:effectLst>
                <a:latin typeface="Arial" charset="0"/>
              </a:rPr>
              <a:t>Forme </a:t>
            </a:r>
          </a:p>
          <a:p>
            <a:pPr>
              <a:defRPr/>
            </a:pPr>
            <a:r>
              <a:rPr lang="fr-FR" sz="1600" dirty="0">
                <a:effectLst>
                  <a:outerShdw blurRad="38100" dist="38100" dir="2700000" algn="tl">
                    <a:srgbClr val="C0C0C0"/>
                  </a:outerShdw>
                </a:effectLst>
                <a:latin typeface="Arial" charset="0"/>
              </a:rPr>
              <a:t>Hybride</a:t>
            </a:r>
            <a:endParaRPr lang="en-US" sz="1600" dirty="0">
              <a:effectLst>
                <a:outerShdw blurRad="38100" dist="38100" dir="2700000" algn="tl">
                  <a:srgbClr val="C0C0C0"/>
                </a:outerShdw>
              </a:effectLst>
              <a:latin typeface="Arial" charset="0"/>
            </a:endParaRPr>
          </a:p>
        </p:txBody>
      </p:sp>
      <p:sp>
        <p:nvSpPr>
          <p:cNvPr id="951321" name="Text Box 25">
            <a:extLst>
              <a:ext uri="{FF2B5EF4-FFF2-40B4-BE49-F238E27FC236}">
                <a16:creationId xmlns:a16="http://schemas.microsoft.com/office/drawing/2014/main" id="{A0624B68-B991-E5EB-CF6A-98720071BE33}"/>
              </a:ext>
            </a:extLst>
          </p:cNvPr>
          <p:cNvSpPr txBox="1">
            <a:spLocks noChangeArrowheads="1"/>
          </p:cNvSpPr>
          <p:nvPr/>
        </p:nvSpPr>
        <p:spPr bwMode="auto">
          <a:xfrm>
            <a:off x="7394575" y="3232150"/>
            <a:ext cx="1117600" cy="338138"/>
          </a:xfrm>
          <a:prstGeom prst="rect">
            <a:avLst/>
          </a:prstGeom>
          <a:noFill/>
          <a:ln w="9525" algn="ctr">
            <a:noFill/>
            <a:miter lim="800000"/>
            <a:headEnd/>
            <a:tailEnd/>
          </a:ln>
          <a:effectLst/>
        </p:spPr>
        <p:txBody>
          <a:bodyPr wrap="none">
            <a:spAutoFit/>
          </a:bodyPr>
          <a:lstStyle/>
          <a:p>
            <a:pPr>
              <a:defRPr/>
            </a:pPr>
            <a:r>
              <a:rPr lang="fr-FR" sz="1600" dirty="0">
                <a:effectLst>
                  <a:outerShdw blurRad="38100" dist="38100" dir="2700000" algn="tl">
                    <a:srgbClr val="C0C0C0"/>
                  </a:outerShdw>
                </a:effectLst>
                <a:latin typeface="Arial" charset="0"/>
              </a:rPr>
              <a:t>Hiérarchie</a:t>
            </a:r>
            <a:endParaRPr lang="en-US" sz="1600" dirty="0">
              <a:effectLst>
                <a:outerShdw blurRad="38100" dist="38100" dir="2700000" algn="tl">
                  <a:srgbClr val="C0C0C0"/>
                </a:outerShdw>
              </a:effectLst>
              <a:latin typeface="Arial" charset="0"/>
            </a:endParaRPr>
          </a:p>
        </p:txBody>
      </p:sp>
      <p:sp>
        <p:nvSpPr>
          <p:cNvPr id="2" name="Espace réservé de la date 1">
            <a:extLst>
              <a:ext uri="{FF2B5EF4-FFF2-40B4-BE49-F238E27FC236}">
                <a16:creationId xmlns:a16="http://schemas.microsoft.com/office/drawing/2014/main" id="{853AE363-1B00-8D68-DA06-53623AA583CB}"/>
              </a:ext>
            </a:extLst>
          </p:cNvPr>
          <p:cNvSpPr>
            <a:spLocks noGrp="1"/>
          </p:cNvSpPr>
          <p:nvPr>
            <p:ph type="dt" sz="half" idx="10"/>
          </p:nvPr>
        </p:nvSpPr>
        <p:spPr/>
        <p:txBody>
          <a:bodyPr/>
          <a:lstStyle/>
          <a:p>
            <a:pPr>
              <a:defRPr/>
            </a:pPr>
            <a:fld id="{0E8978CB-E4C6-0F4F-956A-1A8BA5044373}" type="datetime1">
              <a:rPr lang="fr-FR" smtClean="0"/>
              <a:t>16/11/2022</a:t>
            </a:fld>
            <a:endParaRPr lang="fr-FR"/>
          </a:p>
        </p:txBody>
      </p:sp>
      <p:sp>
        <p:nvSpPr>
          <p:cNvPr id="3" name="Espace réservé du numéro de diapositive 2">
            <a:extLst>
              <a:ext uri="{FF2B5EF4-FFF2-40B4-BE49-F238E27FC236}">
                <a16:creationId xmlns:a16="http://schemas.microsoft.com/office/drawing/2014/main" id="{546D7EA2-B0A7-79DA-FA4B-D00DCDEB11F1}"/>
              </a:ext>
            </a:extLst>
          </p:cNvPr>
          <p:cNvSpPr>
            <a:spLocks noGrp="1"/>
          </p:cNvSpPr>
          <p:nvPr>
            <p:ph type="sldNum" sz="quarter" idx="12"/>
          </p:nvPr>
        </p:nvSpPr>
        <p:spPr/>
        <p:txBody>
          <a:bodyPr/>
          <a:lstStyle/>
          <a:p>
            <a:fld id="{5BE0630B-825E-7E45-A295-BC6267F046AF}" type="slidenum">
              <a:rPr lang="fr-FR" altLang="fr-FR" smtClean="0"/>
              <a:pPr/>
              <a:t>35</a:t>
            </a:fld>
            <a:endParaRPr lang="fr-FR" altLang="fr-FR"/>
          </a:p>
        </p:txBody>
      </p:sp>
    </p:spTree>
    <p:extLst>
      <p:ext uri="{BB962C8B-B14F-4D97-AF65-F5344CB8AC3E}">
        <p14:creationId xmlns:p14="http://schemas.microsoft.com/office/powerpoint/2010/main" val="9296246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512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1299"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3778" name="Rectangle 2">
            <a:extLst>
              <a:ext uri="{FF2B5EF4-FFF2-40B4-BE49-F238E27FC236}">
                <a16:creationId xmlns:a16="http://schemas.microsoft.com/office/drawing/2014/main" id="{3F830A2D-1E0D-3C56-CB51-A196B02DA2F0}"/>
              </a:ext>
            </a:extLst>
          </p:cNvPr>
          <p:cNvSpPr>
            <a:spLocks noGrp="1" noChangeArrowheads="1"/>
          </p:cNvSpPr>
          <p:nvPr>
            <p:ph type="title"/>
          </p:nvPr>
        </p:nvSpPr>
        <p:spPr/>
        <p:txBody>
          <a:bodyPr/>
          <a:lstStyle/>
          <a:p>
            <a:pPr eaLnBrk="1" fontAlgn="auto" hangingPunct="1">
              <a:spcAft>
                <a:spcPts val="0"/>
              </a:spcAft>
              <a:defRPr/>
            </a:pPr>
            <a:r>
              <a:rPr lang="fr-FR"/>
              <a:t>Les attributs des contrats</a:t>
            </a:r>
          </a:p>
        </p:txBody>
      </p:sp>
      <p:sp>
        <p:nvSpPr>
          <p:cNvPr id="62467" name="Rectangle 3">
            <a:extLst>
              <a:ext uri="{FF2B5EF4-FFF2-40B4-BE49-F238E27FC236}">
                <a16:creationId xmlns:a16="http://schemas.microsoft.com/office/drawing/2014/main" id="{8135FA36-E400-10ED-AF06-47C0C6F68E34}"/>
              </a:ext>
            </a:extLst>
          </p:cNvPr>
          <p:cNvSpPr>
            <a:spLocks noGrp="1" noChangeArrowheads="1"/>
          </p:cNvSpPr>
          <p:nvPr>
            <p:ph sz="quarter" idx="1"/>
          </p:nvPr>
        </p:nvSpPr>
        <p:spPr>
          <a:xfrm>
            <a:off x="457200" y="1600200"/>
            <a:ext cx="7467600" cy="4873625"/>
          </a:xfrm>
        </p:spPr>
        <p:txBody>
          <a:bodyPr/>
          <a:lstStyle/>
          <a:p>
            <a:pPr eaLnBrk="1" hangingPunct="1"/>
            <a:r>
              <a:rPr lang="fr-FR" altLang="fr-FR"/>
              <a:t>Dans ses travaux les plus récents, trois attributs: </a:t>
            </a:r>
          </a:p>
          <a:p>
            <a:pPr lvl="1" eaLnBrk="1" hangingPunct="1"/>
            <a:r>
              <a:rPr lang="fr-FR" altLang="fr-FR"/>
              <a:t>l'</a:t>
            </a:r>
            <a:r>
              <a:rPr lang="fr-FR" altLang="fr-FR" b="1"/>
              <a:t>incertitude </a:t>
            </a:r>
            <a:r>
              <a:rPr lang="fr-FR" altLang="fr-FR"/>
              <a:t>: source de "vides contractuels"or contrat incomplet coûteux marchandages. </a:t>
            </a:r>
          </a:p>
          <a:p>
            <a:pPr lvl="1" eaLnBrk="1" hangingPunct="1"/>
            <a:r>
              <a:rPr lang="fr-FR" altLang="fr-FR"/>
              <a:t>la </a:t>
            </a:r>
            <a:r>
              <a:rPr lang="fr-FR" altLang="fr-FR" b="1"/>
              <a:t>fréquence </a:t>
            </a:r>
            <a:r>
              <a:rPr lang="fr-FR" altLang="fr-FR"/>
              <a:t>de la transaction </a:t>
            </a:r>
          </a:p>
          <a:p>
            <a:pPr lvl="1" eaLnBrk="1" hangingPunct="1"/>
            <a:r>
              <a:rPr lang="fr-FR" altLang="fr-FR"/>
              <a:t>le degré de </a:t>
            </a:r>
            <a:r>
              <a:rPr lang="fr-FR" altLang="fr-FR" b="1"/>
              <a:t>spécificité des actifs </a:t>
            </a:r>
            <a:r>
              <a:rPr lang="fr-FR" altLang="fr-FR"/>
              <a:t>: un actif est dit hautement spécifique s'il ne peut être redéployé vers un autre usage (ou utilisateur) sans perte de valeur productive. </a:t>
            </a:r>
          </a:p>
          <a:p>
            <a:pPr eaLnBrk="1" hangingPunct="1"/>
            <a:endParaRPr lang="fr-FR" altLang="fr-FR"/>
          </a:p>
          <a:p>
            <a:pPr eaLnBrk="1" hangingPunct="1"/>
            <a:endParaRPr lang="fr-FR" altLang="fr-FR"/>
          </a:p>
        </p:txBody>
      </p:sp>
      <p:sp>
        <p:nvSpPr>
          <p:cNvPr id="62468" name="Espace réservé de la date 3">
            <a:extLst>
              <a:ext uri="{FF2B5EF4-FFF2-40B4-BE49-F238E27FC236}">
                <a16:creationId xmlns:a16="http://schemas.microsoft.com/office/drawing/2014/main" id="{6015A7A7-9088-2A3B-74DF-D5A8810C74BA}"/>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27BB0E07-73A4-D64C-B2FE-CA5C5C7E3CA0}"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62469" name="Espace réservé du numéro de diapositive 5">
            <a:extLst>
              <a:ext uri="{FF2B5EF4-FFF2-40B4-BE49-F238E27FC236}">
                <a16:creationId xmlns:a16="http://schemas.microsoft.com/office/drawing/2014/main" id="{6B4CBED3-89B6-E5D2-4076-702A3F0B01D6}"/>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7E899942-4CB2-2847-8B85-2752C666C4EE}" type="slidenum">
              <a:rPr lang="fr-FR" altLang="fr-FR" sz="1400">
                <a:solidFill>
                  <a:srgbClr val="FFFFFF"/>
                </a:solidFill>
                <a:latin typeface="Arial" panose="020B0604020202020204" pitchFamily="34" charset="0"/>
              </a:rPr>
              <a:pPr eaLnBrk="1" hangingPunct="1">
                <a:spcBef>
                  <a:spcPct val="0"/>
                </a:spcBef>
                <a:buClrTx/>
                <a:buSzTx/>
                <a:buFontTx/>
                <a:buNone/>
              </a:pPr>
              <a:t>36</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41295919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Espace réservé du numéro de diapositive 3">
            <a:extLst>
              <a:ext uri="{FF2B5EF4-FFF2-40B4-BE49-F238E27FC236}">
                <a16:creationId xmlns:a16="http://schemas.microsoft.com/office/drawing/2014/main" id="{1403F34B-368D-C13E-9F38-515E4E6B16B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2BD4584C-6DBF-D844-859F-8CE80B5DB693}" type="slidenum">
              <a:rPr lang="fr-FR" altLang="fr-FR" sz="1400">
                <a:solidFill>
                  <a:srgbClr val="FFFFFF"/>
                </a:solidFill>
                <a:latin typeface="Arial" panose="020B0604020202020204" pitchFamily="34" charset="0"/>
              </a:rPr>
              <a:pPr eaLnBrk="1" hangingPunct="1">
                <a:spcBef>
                  <a:spcPct val="0"/>
                </a:spcBef>
                <a:buClrTx/>
                <a:buSzTx/>
                <a:buFontTx/>
                <a:buNone/>
              </a:pPr>
              <a:t>37</a:t>
            </a:fld>
            <a:endParaRPr lang="fr-FR" altLang="fr-FR" sz="1400">
              <a:solidFill>
                <a:srgbClr val="FFFFFF"/>
              </a:solidFill>
              <a:latin typeface="Arial" panose="020B0604020202020204" pitchFamily="34" charset="0"/>
            </a:endParaRPr>
          </a:p>
        </p:txBody>
      </p:sp>
      <p:graphicFrame>
        <p:nvGraphicFramePr>
          <p:cNvPr id="26727" name="Group 103">
            <a:extLst>
              <a:ext uri="{FF2B5EF4-FFF2-40B4-BE49-F238E27FC236}">
                <a16:creationId xmlns:a16="http://schemas.microsoft.com/office/drawing/2014/main" id="{E7F415CF-58AB-E502-A143-ED2661DF5523}"/>
              </a:ext>
            </a:extLst>
          </p:cNvPr>
          <p:cNvGraphicFramePr>
            <a:graphicFrameLocks noGrp="1"/>
          </p:cNvGraphicFramePr>
          <p:nvPr/>
        </p:nvGraphicFramePr>
        <p:xfrm>
          <a:off x="179388" y="1341438"/>
          <a:ext cx="8318500" cy="4297644"/>
        </p:xfrm>
        <a:graphic>
          <a:graphicData uri="http://schemas.openxmlformats.org/drawingml/2006/table">
            <a:tbl>
              <a:tblPr/>
              <a:tblGrid>
                <a:gridCol w="2074862">
                  <a:extLst>
                    <a:ext uri="{9D8B030D-6E8A-4147-A177-3AD203B41FA5}">
                      <a16:colId xmlns:a16="http://schemas.microsoft.com/office/drawing/2014/main" val="20000"/>
                    </a:ext>
                  </a:extLst>
                </a:gridCol>
                <a:gridCol w="2173288">
                  <a:extLst>
                    <a:ext uri="{9D8B030D-6E8A-4147-A177-3AD203B41FA5}">
                      <a16:colId xmlns:a16="http://schemas.microsoft.com/office/drawing/2014/main" val="20001"/>
                    </a:ext>
                  </a:extLst>
                </a:gridCol>
                <a:gridCol w="2016125">
                  <a:extLst>
                    <a:ext uri="{9D8B030D-6E8A-4147-A177-3AD203B41FA5}">
                      <a16:colId xmlns:a16="http://schemas.microsoft.com/office/drawing/2014/main" val="20002"/>
                    </a:ext>
                  </a:extLst>
                </a:gridCol>
                <a:gridCol w="2054225">
                  <a:extLst>
                    <a:ext uri="{9D8B030D-6E8A-4147-A177-3AD203B41FA5}">
                      <a16:colId xmlns:a16="http://schemas.microsoft.com/office/drawing/2014/main" val="20003"/>
                    </a:ext>
                  </a:extLst>
                </a:gridCol>
              </a:tblGrid>
              <a:tr h="1645799">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Times New Roman" pitchFamily="18" charset="0"/>
                          <a:cs typeface="Times New Roman" pitchFamily="18" charset="0"/>
                        </a:rPr>
                        <a:t>Investissements anticipatifs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Times New Roman" pitchFamily="18" charset="0"/>
                          <a:cs typeface="Times New Roman" pitchFamily="18" charset="0"/>
                        </a:rPr>
                        <a:t>Fréquence</a:t>
                      </a:r>
                      <a:endParaRPr kumimoji="0" lang="fr-FR" sz="2000" b="1" i="0" u="none" strike="noStrike" cap="none" normalizeH="0" baseline="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Times New Roman" pitchFamily="18" charset="0"/>
                          <a:cs typeface="Times New Roman" pitchFamily="18" charset="0"/>
                        </a:rPr>
                        <a:t>Non spécifiques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pitchFamily="18" charset="0"/>
                          <a:cs typeface="Times New Roman" pitchFamily="18" charset="0"/>
                        </a:rPr>
                        <a:t>(ex. : achat de matériaux ou d’équipements </a:t>
                      </a:r>
                      <a:r>
                        <a:rPr kumimoji="0" lang="fr-FR" sz="1400" b="1" i="0" u="none" strike="noStrike" cap="none" normalizeH="0" baseline="0">
                          <a:ln>
                            <a:noFill/>
                          </a:ln>
                          <a:solidFill>
                            <a:schemeClr val="tx1"/>
                          </a:solidFill>
                          <a:effectLst/>
                          <a:latin typeface="Times New Roman" pitchFamily="18" charset="0"/>
                          <a:cs typeface="Times New Roman" pitchFamily="18" charset="0"/>
                        </a:rPr>
                        <a:t>standards</a:t>
                      </a:r>
                      <a:r>
                        <a:rPr kumimoji="0" lang="fr-FR" sz="1400" b="0" i="0" u="none" strike="noStrike" cap="none" normalizeH="0" baseline="0">
                          <a:ln>
                            <a:noFill/>
                          </a:ln>
                          <a:solidFill>
                            <a:schemeClr val="tx1"/>
                          </a:solidFill>
                          <a:effectLst/>
                          <a:latin typeface="Times New Roman" pitchFamily="18" charset="0"/>
                          <a:cs typeface="Times New Roman" pitchFamily="18" charset="0"/>
                        </a:rPr>
                        <a:t>)</a:t>
                      </a: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Times New Roman" pitchFamily="18" charset="0"/>
                          <a:cs typeface="Times New Roman" pitchFamily="18" charset="0"/>
                        </a:rPr>
                        <a:t>Moyennement spécifiques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pitchFamily="18" charset="0"/>
                          <a:cs typeface="Times New Roman" pitchFamily="18" charset="0"/>
                        </a:rPr>
                        <a:t>(ex. : achat </a:t>
                      </a:r>
                      <a:r>
                        <a:rPr kumimoji="0" lang="fr-FR" sz="1400" b="1" i="0" u="none" strike="noStrike" cap="none" normalizeH="0" baseline="0">
                          <a:ln>
                            <a:noFill/>
                          </a:ln>
                          <a:solidFill>
                            <a:schemeClr val="tx1"/>
                          </a:solidFill>
                          <a:effectLst/>
                          <a:latin typeface="Times New Roman" pitchFamily="18" charset="0"/>
                          <a:cs typeface="Times New Roman" pitchFamily="18" charset="0"/>
                        </a:rPr>
                        <a:t>sur commande</a:t>
                      </a:r>
                      <a:r>
                        <a:rPr kumimoji="0" lang="fr-FR" sz="1400" b="0" i="0" u="none" strike="noStrike" cap="none" normalizeH="0" baseline="0">
                          <a:ln>
                            <a:noFill/>
                          </a:ln>
                          <a:solidFill>
                            <a:schemeClr val="tx1"/>
                          </a:solidFill>
                          <a:effectLst/>
                          <a:latin typeface="Times New Roman" pitchFamily="18" charset="0"/>
                          <a:cs typeface="Times New Roman" pitchFamily="18" charset="0"/>
                        </a:rPr>
                        <a:t> de matériaux ou d’équipements)</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Times New Roman" pitchFamily="18" charset="0"/>
                          <a:cs typeface="Times New Roman" pitchFamily="18" charset="0"/>
                        </a:rPr>
                        <a:t>Idiosyncrasiques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sz="14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pitchFamily="18" charset="0"/>
                          <a:cs typeface="Times New Roman" pitchFamily="18" charset="0"/>
                        </a:rPr>
                        <a:t>(ex. : construction d’une usine)</a:t>
                      </a: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1910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Times New Roman" pitchFamily="18" charset="0"/>
                          <a:cs typeface="Times New Roman" pitchFamily="18" charset="0"/>
                        </a:rPr>
                        <a:t>Faible</a:t>
                      </a:r>
                      <a:endParaRPr kumimoji="0" lang="fr-FR" sz="2000" b="1" i="0" u="none" strike="noStrike" cap="none" normalizeH="0" baseline="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a:ln>
                            <a:noFill/>
                          </a:ln>
                          <a:solidFill>
                            <a:schemeClr val="tx1"/>
                          </a:solidFill>
                          <a:effectLst/>
                          <a:latin typeface="Times New Roman" pitchFamily="18" charset="0"/>
                          <a:cs typeface="Times New Roman" pitchFamily="18" charset="0"/>
                        </a:rPr>
                        <a:t>Contrat     standard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pitchFamily="18" charset="0"/>
                          <a:cs typeface="Times New Roman" pitchFamily="18" charset="0"/>
                        </a:rPr>
                        <a:t>(quasi-complet)</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a:ln>
                            <a:noFill/>
                          </a:ln>
                          <a:solidFill>
                            <a:schemeClr val="tx1"/>
                          </a:solidFill>
                          <a:effectLst/>
                          <a:latin typeface="Times New Roman" pitchFamily="18" charset="0"/>
                          <a:cs typeface="Times New Roman" pitchFamily="18" charset="0"/>
                        </a:rPr>
                        <a:t>Structure trilatérale</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pitchFamily="18" charset="0"/>
                          <a:cs typeface="Times New Roman" pitchFamily="18" charset="0"/>
                        </a:rPr>
                        <a:t>(désignation </a:t>
                      </a:r>
                      <a:r>
                        <a:rPr kumimoji="0" lang="fr-FR" sz="1400" b="0" i="1" u="none" strike="noStrike" cap="none" normalizeH="0" baseline="0">
                          <a:ln>
                            <a:noFill/>
                          </a:ln>
                          <a:solidFill>
                            <a:schemeClr val="tx1"/>
                          </a:solidFill>
                          <a:effectLst/>
                          <a:latin typeface="Times New Roman" pitchFamily="18" charset="0"/>
                          <a:cs typeface="Times New Roman" pitchFamily="18" charset="0"/>
                        </a:rPr>
                        <a:t>ex ante</a:t>
                      </a:r>
                      <a:r>
                        <a:rPr kumimoji="0" lang="fr-FR" sz="1400" b="0" i="0" u="none" strike="noStrike" cap="none" normalizeH="0" baseline="0">
                          <a:ln>
                            <a:noFill/>
                          </a:ln>
                          <a:solidFill>
                            <a:schemeClr val="tx1"/>
                          </a:solidFill>
                          <a:effectLst/>
                          <a:latin typeface="Times New Roman" pitchFamily="18" charset="0"/>
                          <a:cs typeface="Times New Roman" pitchFamily="18" charset="0"/>
                        </a:rPr>
                        <a:t> d’un arbitre externe)</a:t>
                      </a: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a:ln>
                            <a:noFill/>
                          </a:ln>
                          <a:solidFill>
                            <a:schemeClr val="tx1"/>
                          </a:solidFill>
                          <a:effectLst/>
                          <a:latin typeface="Times New Roman" pitchFamily="18" charset="0"/>
                          <a:cs typeface="Times New Roman" pitchFamily="18" charset="0"/>
                        </a:rPr>
                        <a:t>Structure trilatérale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a:ln>
                            <a:noFill/>
                          </a:ln>
                          <a:solidFill>
                            <a:schemeClr val="tx1"/>
                          </a:solidFill>
                          <a:effectLst/>
                          <a:latin typeface="Times New Roman" pitchFamily="18" charset="0"/>
                          <a:cs typeface="Times New Roman" pitchFamily="18" charset="0"/>
                        </a:rPr>
                        <a:t>ou unifiée </a:t>
                      </a:r>
                      <a:r>
                        <a:rPr kumimoji="0" lang="fr-FR" sz="1400" b="0" i="0" u="none" strike="noStrike" cap="none" normalizeH="0" baseline="0">
                          <a:ln>
                            <a:noFill/>
                          </a:ln>
                          <a:solidFill>
                            <a:schemeClr val="tx1"/>
                          </a:solidFill>
                          <a:effectLst/>
                          <a:latin typeface="Times New Roman" pitchFamily="18" charset="0"/>
                          <a:cs typeface="Times New Roman" pitchFamily="18" charset="0"/>
                        </a:rPr>
                        <a:t>(ex.: joint venture)</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324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Times New Roman" pitchFamily="18" charset="0"/>
                          <a:cs typeface="Times New Roman" pitchFamily="18" charset="0"/>
                        </a:rPr>
                        <a:t>Forte</a:t>
                      </a:r>
                      <a:endParaRPr kumimoji="0" lang="fr-FR" sz="2000" b="1" i="0" u="none" strike="noStrike" cap="none" normalizeH="0" baseline="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a:ln>
                            <a:noFill/>
                          </a:ln>
                          <a:solidFill>
                            <a:schemeClr val="tx1"/>
                          </a:solidFill>
                          <a:effectLst/>
                          <a:latin typeface="Times New Roman" pitchFamily="18" charset="0"/>
                          <a:cs typeface="Times New Roman" pitchFamily="18" charset="0"/>
                        </a:rPr>
                        <a:t>Structure hiérarchique ou unifiée</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pitchFamily="18" charset="0"/>
                          <a:cs typeface="Times New Roman" pitchFamily="18" charset="0"/>
                        </a:rPr>
                        <a:t>(ex : employeur/employé)</a:t>
                      </a:r>
                      <a:endParaRPr kumimoji="0" lang="fr-FR" sz="1400" b="0" i="0" u="none" strike="noStrike" cap="none" normalizeH="0" baseline="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a:ln>
                            <a:noFill/>
                          </a:ln>
                          <a:solidFill>
                            <a:schemeClr val="tx1"/>
                          </a:solidFill>
                          <a:effectLst/>
                          <a:latin typeface="Times New Roman" pitchFamily="18" charset="0"/>
                          <a:cs typeface="Times New Roman" pitchFamily="18" charset="0"/>
                        </a:rPr>
                        <a:t>Structure Unifiée</a:t>
                      </a:r>
                      <a:endParaRPr kumimoji="0" lang="fr-FR" sz="2000" b="0" i="0" u="none" strike="noStrike" cap="none" normalizeH="0" baseline="0">
                        <a:ln>
                          <a:noFill/>
                        </a:ln>
                        <a:solidFill>
                          <a:schemeClr val="tx1"/>
                        </a:solidFill>
                        <a:effectLst/>
                        <a:latin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3513" name="Text Box 86">
            <a:extLst>
              <a:ext uri="{FF2B5EF4-FFF2-40B4-BE49-F238E27FC236}">
                <a16:creationId xmlns:a16="http://schemas.microsoft.com/office/drawing/2014/main" id="{F539273D-EF21-8BA9-D02D-168B9C82C214}"/>
              </a:ext>
            </a:extLst>
          </p:cNvPr>
          <p:cNvSpPr txBox="1">
            <a:spLocks noChangeArrowheads="1"/>
          </p:cNvSpPr>
          <p:nvPr/>
        </p:nvSpPr>
        <p:spPr bwMode="auto">
          <a:xfrm>
            <a:off x="673100" y="260350"/>
            <a:ext cx="8305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algn="ctr" eaLnBrk="1" hangingPunct="1">
              <a:spcBef>
                <a:spcPct val="0"/>
              </a:spcBef>
              <a:buClrTx/>
              <a:buSzTx/>
              <a:buFontTx/>
              <a:buNone/>
            </a:pPr>
            <a:r>
              <a:rPr lang="fr-FR" altLang="fr-FR">
                <a:latin typeface="Arial" panose="020B0604020202020204" pitchFamily="34" charset="0"/>
              </a:rPr>
              <a:t>Différentiation des structures contractuelles/de gouvernance</a:t>
            </a:r>
          </a:p>
          <a:p>
            <a:pPr algn="ctr" eaLnBrk="1" hangingPunct="1">
              <a:spcBef>
                <a:spcPct val="0"/>
              </a:spcBef>
              <a:buClrTx/>
              <a:buSzTx/>
              <a:buFontTx/>
              <a:buNone/>
            </a:pPr>
            <a:r>
              <a:rPr lang="fr-FR" altLang="fr-FR" i="1">
                <a:latin typeface="Arial" panose="020B0604020202020204" pitchFamily="34" charset="0"/>
              </a:rPr>
              <a:t>Williamson (1985)*</a:t>
            </a:r>
          </a:p>
        </p:txBody>
      </p:sp>
      <p:sp>
        <p:nvSpPr>
          <p:cNvPr id="63514" name="Text Box 87">
            <a:extLst>
              <a:ext uri="{FF2B5EF4-FFF2-40B4-BE49-F238E27FC236}">
                <a16:creationId xmlns:a16="http://schemas.microsoft.com/office/drawing/2014/main" id="{F8BC01E8-2459-6F79-EC65-1B1083FDF376}"/>
              </a:ext>
            </a:extLst>
          </p:cNvPr>
          <p:cNvSpPr txBox="1">
            <a:spLocks noChangeArrowheads="1"/>
          </p:cNvSpPr>
          <p:nvPr/>
        </p:nvSpPr>
        <p:spPr bwMode="auto">
          <a:xfrm>
            <a:off x="228600" y="5661025"/>
            <a:ext cx="8748713"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fr-FR" altLang="fr-FR" sz="1600">
                <a:latin typeface="Arial" panose="020B0604020202020204" pitchFamily="34" charset="0"/>
              </a:rPr>
              <a:t>Facteurs de spécificité des actifs:</a:t>
            </a:r>
          </a:p>
          <a:p>
            <a:pPr eaLnBrk="1" hangingPunct="1">
              <a:spcBef>
                <a:spcPct val="0"/>
              </a:spcBef>
              <a:buClrTx/>
              <a:buSzTx/>
              <a:buFontTx/>
              <a:buNone/>
            </a:pPr>
            <a:r>
              <a:rPr lang="fr-FR" altLang="fr-FR" sz="1600">
                <a:latin typeface="Arial" panose="020B0604020202020204" pitchFamily="34" charset="0"/>
              </a:rPr>
              <a:t> </a:t>
            </a:r>
            <a:r>
              <a:rPr lang="fr-FR" altLang="fr-FR" sz="1400">
                <a:latin typeface="Arial" panose="020B0604020202020204" pitchFamily="34" charset="0"/>
              </a:rPr>
              <a:t>Montant des </a:t>
            </a:r>
            <a:r>
              <a:rPr lang="fr-FR" altLang="fr-FR" sz="1400" b="1">
                <a:latin typeface="Arial" panose="020B0604020202020204" pitchFamily="34" charset="0"/>
              </a:rPr>
              <a:t>investissements</a:t>
            </a:r>
            <a:r>
              <a:rPr lang="fr-FR" altLang="fr-FR" sz="1400">
                <a:latin typeface="Arial" panose="020B0604020202020204" pitchFamily="34" charset="0"/>
              </a:rPr>
              <a:t> matériels/immatériels </a:t>
            </a:r>
            <a:r>
              <a:rPr lang="fr-FR" altLang="fr-FR" sz="1400" b="1">
                <a:latin typeface="Arial" panose="020B0604020202020204" pitchFamily="34" charset="0"/>
              </a:rPr>
              <a:t>dédiés</a:t>
            </a:r>
            <a:endParaRPr lang="fr-FR" altLang="fr-FR" sz="1400">
              <a:latin typeface="Arial" panose="020B0604020202020204" pitchFamily="34" charset="0"/>
            </a:endParaRPr>
          </a:p>
          <a:p>
            <a:pPr eaLnBrk="1" hangingPunct="1">
              <a:spcBef>
                <a:spcPct val="0"/>
              </a:spcBef>
              <a:buClrTx/>
              <a:buSzTx/>
              <a:buFontTx/>
              <a:buChar char="-"/>
            </a:pPr>
            <a:r>
              <a:rPr lang="fr-FR" altLang="fr-FR" sz="1400">
                <a:latin typeface="Arial" panose="020B0604020202020204" pitchFamily="34" charset="0"/>
              </a:rPr>
              <a:t> Conditions/contraintes de </a:t>
            </a:r>
            <a:r>
              <a:rPr lang="fr-FR" altLang="fr-FR" sz="1400" b="1">
                <a:latin typeface="Arial" panose="020B0604020202020204" pitchFamily="34" charset="0"/>
              </a:rPr>
              <a:t>localisation</a:t>
            </a:r>
            <a:r>
              <a:rPr lang="fr-FR" altLang="fr-FR" sz="1400">
                <a:latin typeface="Arial" panose="020B0604020202020204" pitchFamily="34" charset="0"/>
              </a:rPr>
              <a:t> dans espace &amp; temps (ex.: constructeur auto/sous-traitant)</a:t>
            </a:r>
          </a:p>
          <a:p>
            <a:pPr eaLnBrk="1" hangingPunct="1">
              <a:spcBef>
                <a:spcPct val="0"/>
              </a:spcBef>
              <a:buClrTx/>
              <a:buSzTx/>
              <a:buFontTx/>
              <a:buNone/>
            </a:pPr>
            <a:endParaRPr lang="fr-FR" altLang="fr-FR" sz="1200">
              <a:latin typeface="Arial" panose="020B0604020202020204" pitchFamily="34" charset="0"/>
            </a:endParaRPr>
          </a:p>
          <a:p>
            <a:pPr eaLnBrk="1" hangingPunct="1">
              <a:spcBef>
                <a:spcPct val="0"/>
              </a:spcBef>
              <a:buClrTx/>
              <a:buSzTx/>
              <a:buFontTx/>
              <a:buNone/>
            </a:pPr>
            <a:r>
              <a:rPr lang="fr-FR" altLang="fr-FR" sz="1200">
                <a:latin typeface="Arial" panose="020B0604020202020204" pitchFamily="34" charset="0"/>
              </a:rPr>
              <a:t>* Williamson, o. (1985), The Economic Institutions of Capitalism. New York: Free Press.</a:t>
            </a:r>
          </a:p>
        </p:txBody>
      </p:sp>
      <p:sp>
        <p:nvSpPr>
          <p:cNvPr id="63515" name="AutoShape 88">
            <a:extLst>
              <a:ext uri="{FF2B5EF4-FFF2-40B4-BE49-F238E27FC236}">
                <a16:creationId xmlns:a16="http://schemas.microsoft.com/office/drawing/2014/main" id="{FE77F15F-1853-200E-FF31-D019C6FA1057}"/>
              </a:ext>
            </a:extLst>
          </p:cNvPr>
          <p:cNvSpPr>
            <a:spLocks/>
          </p:cNvSpPr>
          <p:nvPr/>
        </p:nvSpPr>
        <p:spPr bwMode="auto">
          <a:xfrm rot="-5400000">
            <a:off x="6299200" y="3789363"/>
            <a:ext cx="217488" cy="3960812"/>
          </a:xfrm>
          <a:prstGeom prst="leftBrace">
            <a:avLst>
              <a:gd name="adj1" fmla="val 151764"/>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endParaRPr lang="fr-FR" altLang="fr-FR" sz="1800">
              <a:latin typeface="Arial" panose="020B0604020202020204" pitchFamily="34" charset="0"/>
            </a:endParaRPr>
          </a:p>
        </p:txBody>
      </p:sp>
      <p:sp>
        <p:nvSpPr>
          <p:cNvPr id="63516" name="Text Box 89">
            <a:extLst>
              <a:ext uri="{FF2B5EF4-FFF2-40B4-BE49-F238E27FC236}">
                <a16:creationId xmlns:a16="http://schemas.microsoft.com/office/drawing/2014/main" id="{6170D973-BFDE-3C30-E778-35EC23646A40}"/>
              </a:ext>
            </a:extLst>
          </p:cNvPr>
          <p:cNvSpPr txBox="1">
            <a:spLocks noChangeArrowheads="1"/>
          </p:cNvSpPr>
          <p:nvPr/>
        </p:nvSpPr>
        <p:spPr bwMode="auto">
          <a:xfrm>
            <a:off x="5435600" y="5805488"/>
            <a:ext cx="3403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fr-FR" altLang="fr-FR" sz="1600">
                <a:latin typeface="Arial" panose="020B0604020202020204" pitchFamily="34" charset="0"/>
              </a:rPr>
              <a:t>Contrats </a:t>
            </a:r>
            <a:r>
              <a:rPr lang="fr-FR" altLang="fr-FR" sz="1600" i="1">
                <a:latin typeface="Arial" panose="020B0604020202020204" pitchFamily="34" charset="0"/>
              </a:rPr>
              <a:t>relationnels (avec autorité)</a:t>
            </a:r>
          </a:p>
        </p:txBody>
      </p:sp>
      <p:sp>
        <p:nvSpPr>
          <p:cNvPr id="63517" name="Line 93">
            <a:extLst>
              <a:ext uri="{FF2B5EF4-FFF2-40B4-BE49-F238E27FC236}">
                <a16:creationId xmlns:a16="http://schemas.microsoft.com/office/drawing/2014/main" id="{B16C0396-ED35-0EEB-CAB5-68A40564704C}"/>
              </a:ext>
            </a:extLst>
          </p:cNvPr>
          <p:cNvSpPr>
            <a:spLocks noChangeShapeType="1"/>
          </p:cNvSpPr>
          <p:nvPr/>
        </p:nvSpPr>
        <p:spPr bwMode="auto">
          <a:xfrm>
            <a:off x="2195513" y="1196975"/>
            <a:ext cx="6337300" cy="0"/>
          </a:xfrm>
          <a:prstGeom prst="line">
            <a:avLst/>
          </a:prstGeom>
          <a:noFill/>
          <a:ln w="9525">
            <a:solidFill>
              <a:schemeClr val="tx1"/>
            </a:solidFill>
            <a:prstDash val="dashDot"/>
            <a:round/>
            <a:headEn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63518" name="Text Box 94">
            <a:extLst>
              <a:ext uri="{FF2B5EF4-FFF2-40B4-BE49-F238E27FC236}">
                <a16:creationId xmlns:a16="http://schemas.microsoft.com/office/drawing/2014/main" id="{59DF6482-2DA8-3597-3AFE-8627C769070D}"/>
              </a:ext>
            </a:extLst>
          </p:cNvPr>
          <p:cNvSpPr txBox="1">
            <a:spLocks noChangeArrowheads="1"/>
          </p:cNvSpPr>
          <p:nvPr/>
        </p:nvSpPr>
        <p:spPr bwMode="auto">
          <a:xfrm>
            <a:off x="6156325" y="908050"/>
            <a:ext cx="19478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fr-FR" altLang="fr-FR" sz="1200">
                <a:latin typeface="Arial" panose="020B0604020202020204" pitchFamily="34" charset="0"/>
              </a:rPr>
              <a:t>besoin croissant d’autorité</a:t>
            </a:r>
          </a:p>
        </p:txBody>
      </p:sp>
      <p:sp>
        <p:nvSpPr>
          <p:cNvPr id="63519" name="Line 95">
            <a:extLst>
              <a:ext uri="{FF2B5EF4-FFF2-40B4-BE49-F238E27FC236}">
                <a16:creationId xmlns:a16="http://schemas.microsoft.com/office/drawing/2014/main" id="{085D4F31-0308-5F25-C558-11DB944C0FC3}"/>
              </a:ext>
            </a:extLst>
          </p:cNvPr>
          <p:cNvSpPr>
            <a:spLocks noChangeShapeType="1"/>
          </p:cNvSpPr>
          <p:nvPr/>
        </p:nvSpPr>
        <p:spPr bwMode="auto">
          <a:xfrm>
            <a:off x="8604250" y="1341438"/>
            <a:ext cx="0" cy="4032250"/>
          </a:xfrm>
          <a:prstGeom prst="line">
            <a:avLst/>
          </a:prstGeom>
          <a:noFill/>
          <a:ln w="9525">
            <a:solidFill>
              <a:schemeClr val="tx1"/>
            </a:solidFill>
            <a:prstDash val="dashDot"/>
            <a:round/>
            <a:headEn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63520" name="Text Box 96">
            <a:extLst>
              <a:ext uri="{FF2B5EF4-FFF2-40B4-BE49-F238E27FC236}">
                <a16:creationId xmlns:a16="http://schemas.microsoft.com/office/drawing/2014/main" id="{57560126-C4D5-E92D-EA83-F31EFFBAFDAD}"/>
              </a:ext>
            </a:extLst>
          </p:cNvPr>
          <p:cNvSpPr txBox="1">
            <a:spLocks noChangeArrowheads="1"/>
          </p:cNvSpPr>
          <p:nvPr/>
        </p:nvSpPr>
        <p:spPr bwMode="auto">
          <a:xfrm rot="5400000">
            <a:off x="6618288" y="3254375"/>
            <a:ext cx="42465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fr-FR" altLang="fr-FR" sz="1200">
                <a:latin typeface="Arial" panose="020B0604020202020204" pitchFamily="34" charset="0"/>
              </a:rPr>
              <a:t>besoin croissant  de rapprocher l’autorité des acteurs directs</a:t>
            </a:r>
          </a:p>
        </p:txBody>
      </p:sp>
      <p:sp>
        <p:nvSpPr>
          <p:cNvPr id="2" name="Espace réservé de la date 1">
            <a:extLst>
              <a:ext uri="{FF2B5EF4-FFF2-40B4-BE49-F238E27FC236}">
                <a16:creationId xmlns:a16="http://schemas.microsoft.com/office/drawing/2014/main" id="{6C4BF211-2DD0-3C05-1D17-2E24DCDD415E}"/>
              </a:ext>
            </a:extLst>
          </p:cNvPr>
          <p:cNvSpPr>
            <a:spLocks noGrp="1"/>
          </p:cNvSpPr>
          <p:nvPr>
            <p:ph type="dt" sz="half" idx="10"/>
          </p:nvPr>
        </p:nvSpPr>
        <p:spPr/>
        <p:txBody>
          <a:bodyPr/>
          <a:lstStyle/>
          <a:p>
            <a:fld id="{F6E154C7-349F-E640-943B-793B4EE56C8E}" type="datetime1">
              <a:rPr lang="fr-FR" smtClean="0"/>
              <a:t>16/11/2022</a:t>
            </a:fld>
            <a:endParaRPr lang="fr-FR"/>
          </a:p>
        </p:txBody>
      </p:sp>
    </p:spTree>
    <p:extLst>
      <p:ext uri="{BB962C8B-B14F-4D97-AF65-F5344CB8AC3E}">
        <p14:creationId xmlns:p14="http://schemas.microsoft.com/office/powerpoint/2010/main" val="19570348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02" name="Rectangle 2">
            <a:extLst>
              <a:ext uri="{FF2B5EF4-FFF2-40B4-BE49-F238E27FC236}">
                <a16:creationId xmlns:a16="http://schemas.microsoft.com/office/drawing/2014/main" id="{B76494B7-0BF1-5B6F-A02E-E2A4368C0937}"/>
              </a:ext>
            </a:extLst>
          </p:cNvPr>
          <p:cNvSpPr>
            <a:spLocks noGrp="1" noChangeArrowheads="1"/>
          </p:cNvSpPr>
          <p:nvPr>
            <p:ph type="title"/>
          </p:nvPr>
        </p:nvSpPr>
        <p:spPr>
          <a:xfrm>
            <a:off x="457200" y="274638"/>
            <a:ext cx="7467600" cy="1368425"/>
          </a:xfrm>
        </p:spPr>
        <p:txBody>
          <a:bodyPr>
            <a:normAutofit fontScale="90000"/>
          </a:bodyPr>
          <a:lstStyle/>
          <a:p>
            <a:pPr eaLnBrk="1" fontAlgn="auto" hangingPunct="1">
              <a:spcAft>
                <a:spcPts val="0"/>
              </a:spcAft>
              <a:defRPr/>
            </a:pPr>
            <a:r>
              <a:rPr lang="fr-FR" sz="3800" b="1" dirty="0"/>
              <a:t>Avantages et inconvénients de la hiérarchie </a:t>
            </a:r>
            <a:br>
              <a:rPr lang="fr-FR" sz="3800" dirty="0"/>
            </a:br>
            <a:endParaRPr lang="fr-FR" sz="3800" dirty="0"/>
          </a:p>
        </p:txBody>
      </p:sp>
      <p:sp>
        <p:nvSpPr>
          <p:cNvPr id="64515" name="Rectangle 3">
            <a:extLst>
              <a:ext uri="{FF2B5EF4-FFF2-40B4-BE49-F238E27FC236}">
                <a16:creationId xmlns:a16="http://schemas.microsoft.com/office/drawing/2014/main" id="{EA968A78-10C5-437C-65D7-660479A7393F}"/>
              </a:ext>
            </a:extLst>
          </p:cNvPr>
          <p:cNvSpPr>
            <a:spLocks noGrp="1" noChangeArrowheads="1"/>
          </p:cNvSpPr>
          <p:nvPr>
            <p:ph sz="quarter" idx="1"/>
          </p:nvPr>
        </p:nvSpPr>
        <p:spPr>
          <a:xfrm>
            <a:off x="457200" y="1600200"/>
            <a:ext cx="7467600" cy="4873625"/>
          </a:xfrm>
        </p:spPr>
        <p:txBody>
          <a:bodyPr/>
          <a:lstStyle/>
          <a:p>
            <a:pPr eaLnBrk="1" hangingPunct="1">
              <a:lnSpc>
                <a:spcPct val="80000"/>
              </a:lnSpc>
            </a:pPr>
            <a:r>
              <a:rPr lang="fr-FR" altLang="fr-FR" sz="1800"/>
              <a:t>Attention: Hiérarchie dans le sens de relation d'autorité </a:t>
            </a:r>
          </a:p>
          <a:p>
            <a:pPr lvl="1" eaLnBrk="1" hangingPunct="1">
              <a:lnSpc>
                <a:spcPct val="80000"/>
              </a:lnSpc>
            </a:pPr>
            <a:r>
              <a:rPr lang="fr-FR" altLang="fr-FR" sz="1700"/>
              <a:t>Avantages et coûts </a:t>
            </a:r>
            <a:r>
              <a:rPr lang="fr-FR" altLang="fr-FR" sz="1700" b="1"/>
              <a:t>relatifs </a:t>
            </a:r>
            <a:endParaRPr lang="fr-FR" altLang="fr-FR" sz="1700"/>
          </a:p>
          <a:p>
            <a:pPr eaLnBrk="1" hangingPunct="1">
              <a:lnSpc>
                <a:spcPct val="80000"/>
              </a:lnSpc>
            </a:pPr>
            <a:r>
              <a:rPr lang="fr-FR" altLang="fr-FR" sz="1800" b="1"/>
              <a:t>Efficacité </a:t>
            </a:r>
            <a:r>
              <a:rPr lang="fr-FR" altLang="fr-FR" sz="1800"/>
              <a:t>: &lt;= subordination du pouvoir de décision ie • • • • inertie • • • </a:t>
            </a:r>
          </a:p>
          <a:p>
            <a:pPr lvl="1" eaLnBrk="1" hangingPunct="1">
              <a:lnSpc>
                <a:spcPct val="80000"/>
              </a:lnSpc>
            </a:pPr>
            <a:r>
              <a:rPr lang="fr-FR" altLang="fr-FR" sz="1700"/>
              <a:t>adaptation à l'imprévu </a:t>
            </a:r>
          </a:p>
          <a:p>
            <a:pPr lvl="1" eaLnBrk="1" hangingPunct="1">
              <a:lnSpc>
                <a:spcPct val="80000"/>
              </a:lnSpc>
            </a:pPr>
            <a:r>
              <a:rPr lang="fr-FR" altLang="fr-FR" sz="1700"/>
              <a:t>instruments de supervision </a:t>
            </a:r>
          </a:p>
          <a:p>
            <a:pPr lvl="1" eaLnBrk="1" hangingPunct="1">
              <a:lnSpc>
                <a:spcPct val="80000"/>
              </a:lnSpc>
            </a:pPr>
            <a:r>
              <a:rPr lang="fr-FR" altLang="fr-FR" sz="1700"/>
              <a:t>accès aux informations </a:t>
            </a:r>
          </a:p>
          <a:p>
            <a:pPr eaLnBrk="1" hangingPunct="1">
              <a:lnSpc>
                <a:spcPct val="80000"/>
              </a:lnSpc>
            </a:pPr>
            <a:endParaRPr lang="fr-FR" altLang="fr-FR" sz="1800"/>
          </a:p>
          <a:p>
            <a:pPr eaLnBrk="1" hangingPunct="1">
              <a:lnSpc>
                <a:spcPct val="80000"/>
              </a:lnSpc>
            </a:pPr>
            <a:r>
              <a:rPr lang="fr-FR" altLang="fr-FR" sz="1800" b="1"/>
              <a:t>Coûts</a:t>
            </a:r>
            <a:r>
              <a:rPr lang="fr-FR" altLang="fr-FR" sz="1800"/>
              <a:t>: </a:t>
            </a:r>
          </a:p>
          <a:p>
            <a:pPr lvl="1" eaLnBrk="1" hangingPunct="1">
              <a:lnSpc>
                <a:spcPct val="80000"/>
              </a:lnSpc>
            </a:pPr>
            <a:r>
              <a:rPr lang="fr-FR" altLang="fr-FR" sz="1700"/>
              <a:t>(i) rendements décroissants de l'organisation interne </a:t>
            </a:r>
          </a:p>
          <a:p>
            <a:pPr lvl="2" eaLnBrk="1" hangingPunct="1">
              <a:lnSpc>
                <a:spcPct val="80000"/>
              </a:lnSpc>
            </a:pPr>
            <a:r>
              <a:rPr lang="fr-FR" altLang="fr-FR" sz="1600"/>
              <a:t>lourdeur de l'appareil de contrôle </a:t>
            </a:r>
          </a:p>
          <a:p>
            <a:pPr lvl="2" eaLnBrk="1" hangingPunct="1">
              <a:lnSpc>
                <a:spcPct val="80000"/>
              </a:lnSpc>
            </a:pPr>
            <a:r>
              <a:rPr lang="fr-FR" altLang="fr-FR" sz="1600"/>
              <a:t>perte de contrôle effectif </a:t>
            </a:r>
          </a:p>
          <a:p>
            <a:pPr lvl="2" eaLnBrk="1" hangingPunct="1">
              <a:lnSpc>
                <a:spcPct val="80000"/>
              </a:lnSpc>
            </a:pPr>
            <a:r>
              <a:rPr lang="fr-FR" altLang="fr-FR" sz="1600"/>
              <a:t>distorsions d'information </a:t>
            </a:r>
          </a:p>
          <a:p>
            <a:pPr eaLnBrk="1" hangingPunct="1">
              <a:lnSpc>
                <a:spcPct val="80000"/>
              </a:lnSpc>
            </a:pPr>
            <a:endParaRPr lang="fr-FR" altLang="fr-FR" sz="1800"/>
          </a:p>
          <a:p>
            <a:pPr lvl="1" eaLnBrk="1" hangingPunct="1">
              <a:lnSpc>
                <a:spcPct val="80000"/>
              </a:lnSpc>
            </a:pPr>
            <a:r>
              <a:rPr lang="fr-FR" altLang="fr-FR" sz="1700"/>
              <a:t>(ii) haut pouvoir d'incitation du marché : </a:t>
            </a:r>
          </a:p>
          <a:p>
            <a:pPr lvl="2" eaLnBrk="1" hangingPunct="1">
              <a:lnSpc>
                <a:spcPct val="80000"/>
              </a:lnSpc>
            </a:pPr>
            <a:r>
              <a:rPr lang="fr-FR" altLang="fr-FR" sz="1600"/>
              <a:t>cf. droit exclusif sur un bien =&gt; l'agent supporte les conséquences de ses actes (positives ou négatives) </a:t>
            </a:r>
          </a:p>
          <a:p>
            <a:pPr eaLnBrk="1" hangingPunct="1">
              <a:lnSpc>
                <a:spcPct val="80000"/>
              </a:lnSpc>
            </a:pPr>
            <a:endParaRPr lang="fr-FR" altLang="fr-FR" sz="1800"/>
          </a:p>
        </p:txBody>
      </p:sp>
      <p:sp>
        <p:nvSpPr>
          <p:cNvPr id="64516" name="Espace réservé de la date 3">
            <a:extLst>
              <a:ext uri="{FF2B5EF4-FFF2-40B4-BE49-F238E27FC236}">
                <a16:creationId xmlns:a16="http://schemas.microsoft.com/office/drawing/2014/main" id="{6936C41D-315C-3ACD-3BAA-57609A4EA7A3}"/>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F6683AE4-CC02-8A46-BF18-C24A9AB76444}"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64517" name="Espace réservé du numéro de diapositive 5">
            <a:extLst>
              <a:ext uri="{FF2B5EF4-FFF2-40B4-BE49-F238E27FC236}">
                <a16:creationId xmlns:a16="http://schemas.microsoft.com/office/drawing/2014/main" id="{FF19E196-836D-3166-FFE1-11946699FCC8}"/>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0BCC4227-EBEC-FE43-BE41-1D10AAD42F92}" type="slidenum">
              <a:rPr lang="fr-FR" altLang="fr-FR" sz="1400">
                <a:solidFill>
                  <a:srgbClr val="FFFFFF"/>
                </a:solidFill>
                <a:latin typeface="Arial" panose="020B0604020202020204" pitchFamily="34" charset="0"/>
              </a:rPr>
              <a:pPr eaLnBrk="1" hangingPunct="1">
                <a:spcBef>
                  <a:spcPct val="0"/>
                </a:spcBef>
                <a:buClrTx/>
                <a:buSzTx/>
                <a:buFontTx/>
                <a:buNone/>
              </a:pPr>
              <a:t>38</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18770835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3ACF3E-008F-EFC0-DF19-D66805CA3FB2}"/>
              </a:ext>
            </a:extLst>
          </p:cNvPr>
          <p:cNvSpPr>
            <a:spLocks noGrp="1"/>
          </p:cNvSpPr>
          <p:nvPr>
            <p:ph type="title"/>
          </p:nvPr>
        </p:nvSpPr>
        <p:spPr/>
        <p:txBody>
          <a:bodyPr>
            <a:normAutofit fontScale="90000"/>
          </a:bodyPr>
          <a:lstStyle/>
          <a:p>
            <a:pPr>
              <a:defRPr/>
            </a:pPr>
            <a:r>
              <a:rPr lang="fr-FR" dirty="0"/>
              <a:t>La question centrale des lois sur la concurrence</a:t>
            </a:r>
          </a:p>
        </p:txBody>
      </p:sp>
      <p:sp>
        <p:nvSpPr>
          <p:cNvPr id="65539" name="Espace réservé du contenu 2">
            <a:extLst>
              <a:ext uri="{FF2B5EF4-FFF2-40B4-BE49-F238E27FC236}">
                <a16:creationId xmlns:a16="http://schemas.microsoft.com/office/drawing/2014/main" id="{BA89C428-9817-E403-023B-3CBEEEC08901}"/>
              </a:ext>
            </a:extLst>
          </p:cNvPr>
          <p:cNvSpPr>
            <a:spLocks noGrp="1"/>
          </p:cNvSpPr>
          <p:nvPr>
            <p:ph sz="quarter" idx="1"/>
          </p:nvPr>
        </p:nvSpPr>
        <p:spPr>
          <a:xfrm>
            <a:off x="457200" y="1600200"/>
            <a:ext cx="7467600" cy="4873625"/>
          </a:xfrm>
        </p:spPr>
        <p:txBody>
          <a:bodyPr>
            <a:normAutofit lnSpcReduction="10000"/>
          </a:bodyPr>
          <a:lstStyle/>
          <a:p>
            <a:r>
              <a:rPr lang="fr-FR" altLang="fr-FR"/>
              <a:t>La vision de la concurrence et de ses lois avant 1960</a:t>
            </a:r>
          </a:p>
          <a:p>
            <a:pPr lvl="1"/>
            <a:r>
              <a:rPr lang="fr-FR" altLang="fr-FR"/>
              <a:t>Centrée sur l’Industrial Organisation</a:t>
            </a:r>
          </a:p>
          <a:p>
            <a:pPr lvl="2"/>
            <a:r>
              <a:rPr lang="fr-FR" altLang="fr-FR"/>
              <a:t>Surveillance des structures de marché</a:t>
            </a:r>
          </a:p>
          <a:p>
            <a:pPr lvl="2"/>
            <a:r>
              <a:rPr lang="fr-FR" altLang="fr-FR"/>
              <a:t>Centrée sur la question des prix</a:t>
            </a:r>
          </a:p>
          <a:p>
            <a:pPr lvl="2"/>
            <a:r>
              <a:rPr lang="fr-FR" altLang="fr-FR"/>
              <a:t>Basées sur la question de la concurrence imparfaite</a:t>
            </a:r>
          </a:p>
          <a:p>
            <a:pPr lvl="2"/>
            <a:r>
              <a:rPr lang="fr-FR" altLang="fr-FR"/>
              <a:t>Impossibilité de penser des formes économiques non familières comme la Franchise</a:t>
            </a:r>
          </a:p>
          <a:p>
            <a:pPr lvl="3"/>
            <a:r>
              <a:rPr lang="fr-FR" altLang="fr-FR"/>
              <a:t>Classées comme non concurrentielles</a:t>
            </a:r>
          </a:p>
          <a:p>
            <a:pPr lvl="2"/>
            <a:r>
              <a:rPr lang="fr-FR" altLang="fr-FR"/>
              <a:t>Apport de Williamson: la firme est une structure de gouvernance, la franchise peut-être une forme efficace</a:t>
            </a:r>
          </a:p>
          <a:p>
            <a:pPr lvl="3"/>
            <a:r>
              <a:rPr lang="fr-FR" altLang="fr-FR"/>
              <a:t>Vision du droit de Chicago</a:t>
            </a:r>
          </a:p>
          <a:p>
            <a:pPr lvl="3"/>
            <a:r>
              <a:rPr lang="fr-FR" altLang="fr-FR"/>
              <a:t>Un monopole peut se justifier</a:t>
            </a:r>
          </a:p>
          <a:p>
            <a:pPr lvl="3"/>
            <a:r>
              <a:rPr lang="fr-FR" altLang="fr-FR"/>
              <a:t>« Organization matters »</a:t>
            </a:r>
          </a:p>
          <a:p>
            <a:pPr lvl="3"/>
            <a:r>
              <a:rPr lang="fr-FR" altLang="fr-FR"/>
              <a:t>Rôle de protection d’un actif spécifique</a:t>
            </a:r>
          </a:p>
          <a:p>
            <a:pPr lvl="2"/>
            <a:endParaRPr lang="fr-FR" altLang="fr-FR"/>
          </a:p>
        </p:txBody>
      </p:sp>
      <p:sp>
        <p:nvSpPr>
          <p:cNvPr id="65540" name="Espace réservé de la date 3">
            <a:extLst>
              <a:ext uri="{FF2B5EF4-FFF2-40B4-BE49-F238E27FC236}">
                <a16:creationId xmlns:a16="http://schemas.microsoft.com/office/drawing/2014/main" id="{336A8F62-72D8-8A54-0D12-3986F3DB9C4E}"/>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F9DA25F5-E77B-044F-A3CF-BA55311C5CF5}"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65541" name="Espace réservé du numéro de diapositive 4">
            <a:extLst>
              <a:ext uri="{FF2B5EF4-FFF2-40B4-BE49-F238E27FC236}">
                <a16:creationId xmlns:a16="http://schemas.microsoft.com/office/drawing/2014/main" id="{E8D00030-7F2E-4DA0-F52E-D8B906DD8994}"/>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2ECEFD16-08D8-0142-B661-96A1D09BFD98}" type="slidenum">
              <a:rPr lang="fr-FR" altLang="fr-FR" sz="1400">
                <a:solidFill>
                  <a:srgbClr val="FFFFFF"/>
                </a:solidFill>
                <a:latin typeface="Arial" panose="020B0604020202020204" pitchFamily="34" charset="0"/>
              </a:rPr>
              <a:pPr eaLnBrk="1" hangingPunct="1">
                <a:spcBef>
                  <a:spcPct val="0"/>
                </a:spcBef>
                <a:buClrTx/>
                <a:buSzTx/>
                <a:buFontTx/>
                <a:buNone/>
              </a:pPr>
              <a:t>39</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152127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B93CB9-F8D1-18EE-CD29-24D72C59E989}"/>
              </a:ext>
            </a:extLst>
          </p:cNvPr>
          <p:cNvSpPr>
            <a:spLocks noGrp="1"/>
          </p:cNvSpPr>
          <p:nvPr>
            <p:ph type="title"/>
          </p:nvPr>
        </p:nvSpPr>
        <p:spPr/>
        <p:txBody>
          <a:bodyPr>
            <a:normAutofit/>
          </a:bodyPr>
          <a:lstStyle/>
          <a:p>
            <a:pPr>
              <a:defRPr/>
            </a:pPr>
            <a:r>
              <a:rPr lang="fr-FR" sz="2800" dirty="0"/>
              <a:t>4.1 La complexité des relations de marché explique l’existence des organisations</a:t>
            </a:r>
          </a:p>
        </p:txBody>
      </p:sp>
      <p:sp>
        <p:nvSpPr>
          <p:cNvPr id="16387" name="Espace réservé du contenu 2">
            <a:extLst>
              <a:ext uri="{FF2B5EF4-FFF2-40B4-BE49-F238E27FC236}">
                <a16:creationId xmlns:a16="http://schemas.microsoft.com/office/drawing/2014/main" id="{0DF5BF3B-5337-8D71-1E64-8543B37F3F60}"/>
              </a:ext>
            </a:extLst>
          </p:cNvPr>
          <p:cNvSpPr>
            <a:spLocks noGrp="1"/>
          </p:cNvSpPr>
          <p:nvPr>
            <p:ph sz="quarter" idx="1"/>
          </p:nvPr>
        </p:nvSpPr>
        <p:spPr>
          <a:xfrm>
            <a:off x="457200" y="1600200"/>
            <a:ext cx="7467600" cy="4873625"/>
          </a:xfrm>
        </p:spPr>
        <p:txBody>
          <a:bodyPr/>
          <a:lstStyle/>
          <a:p>
            <a:r>
              <a:rPr lang="fr-FR" altLang="fr-FR" dirty="0"/>
              <a:t>Les transactions diffèrent et les structures de gouvernance aussi</a:t>
            </a:r>
          </a:p>
          <a:p>
            <a:pPr lvl="1"/>
            <a:r>
              <a:rPr lang="fr-FR" altLang="fr-FR" dirty="0"/>
              <a:t>Comment et pourquoi?</a:t>
            </a:r>
          </a:p>
          <a:p>
            <a:r>
              <a:rPr lang="fr-FR" altLang="fr-FR" dirty="0"/>
              <a:t>La boite noire de la théorie néoclassique</a:t>
            </a:r>
          </a:p>
          <a:p>
            <a:pPr lvl="1"/>
            <a:r>
              <a:rPr lang="fr-FR" altLang="fr-FR" dirty="0"/>
              <a:t>La transformation d’inputs en outputs avec des technologies données</a:t>
            </a:r>
          </a:p>
          <a:p>
            <a:pPr lvl="1"/>
            <a:r>
              <a:rPr lang="fr-FR" altLang="fr-FR" dirty="0"/>
              <a:t>Le problème: c’est aussi une boite de Pandore qui oblige à ouvrir des questions importantes</a:t>
            </a:r>
          </a:p>
          <a:p>
            <a:pPr lvl="1">
              <a:buFont typeface="Wingdings 2" pitchFamily="2" charset="2"/>
              <a:buNone/>
            </a:pPr>
            <a:endParaRPr lang="fr-FR" altLang="fr-FR" dirty="0"/>
          </a:p>
          <a:p>
            <a:endParaRPr lang="fr-FR" altLang="fr-FR" dirty="0"/>
          </a:p>
        </p:txBody>
      </p:sp>
      <p:sp>
        <p:nvSpPr>
          <p:cNvPr id="16388" name="Espace réservé de la date 3">
            <a:extLst>
              <a:ext uri="{FF2B5EF4-FFF2-40B4-BE49-F238E27FC236}">
                <a16:creationId xmlns:a16="http://schemas.microsoft.com/office/drawing/2014/main" id="{3DDE8692-4A79-072C-BB19-26E25B699BB3}"/>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7306538C-49CA-6D45-A991-2C1E3619EF5B}"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16389" name="Espace réservé du numéro de diapositive 4">
            <a:extLst>
              <a:ext uri="{FF2B5EF4-FFF2-40B4-BE49-F238E27FC236}">
                <a16:creationId xmlns:a16="http://schemas.microsoft.com/office/drawing/2014/main" id="{93A66DC4-0F80-C9D6-D250-E24DEB87502F}"/>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AC4FEB4D-82D5-6648-B651-0C7BA0827C0C}" type="slidenum">
              <a:rPr lang="fr-FR" altLang="fr-FR" sz="1400">
                <a:solidFill>
                  <a:srgbClr val="FFFFFF"/>
                </a:solidFill>
                <a:latin typeface="Arial" panose="020B0604020202020204" pitchFamily="34" charset="0"/>
              </a:rPr>
              <a:pPr eaLnBrk="1" hangingPunct="1">
                <a:spcBef>
                  <a:spcPct val="0"/>
                </a:spcBef>
                <a:buClrTx/>
                <a:buSzTx/>
                <a:buFontTx/>
                <a:buNone/>
              </a:pPr>
              <a:t>4</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1391382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7FF2F7-1E41-4FD4-3841-66D30C1C6E75}"/>
              </a:ext>
            </a:extLst>
          </p:cNvPr>
          <p:cNvSpPr>
            <a:spLocks noGrp="1"/>
          </p:cNvSpPr>
          <p:nvPr>
            <p:ph type="title"/>
          </p:nvPr>
        </p:nvSpPr>
        <p:spPr/>
        <p:txBody>
          <a:bodyPr>
            <a:normAutofit fontScale="90000"/>
          </a:bodyPr>
          <a:lstStyle/>
          <a:p>
            <a:pPr>
              <a:defRPr/>
            </a:pPr>
            <a:r>
              <a:rPr lang="fr-FR" dirty="0"/>
              <a:t>La question du réalisme de la théorie économique</a:t>
            </a:r>
          </a:p>
        </p:txBody>
      </p:sp>
      <p:sp>
        <p:nvSpPr>
          <p:cNvPr id="17411" name="Espace réservé du contenu 2">
            <a:extLst>
              <a:ext uri="{FF2B5EF4-FFF2-40B4-BE49-F238E27FC236}">
                <a16:creationId xmlns:a16="http://schemas.microsoft.com/office/drawing/2014/main" id="{75514D4D-0DE5-D952-DF40-7D4E1C6E3B17}"/>
              </a:ext>
            </a:extLst>
          </p:cNvPr>
          <p:cNvSpPr>
            <a:spLocks noGrp="1"/>
          </p:cNvSpPr>
          <p:nvPr>
            <p:ph sz="quarter" idx="1"/>
          </p:nvPr>
        </p:nvSpPr>
        <p:spPr>
          <a:xfrm>
            <a:off x="457200" y="1600200"/>
            <a:ext cx="7467600" cy="4873625"/>
          </a:xfrm>
        </p:spPr>
        <p:txBody>
          <a:bodyPr/>
          <a:lstStyle/>
          <a:p>
            <a:r>
              <a:rPr lang="fr-FR" altLang="fr-FR"/>
              <a:t>Le réalisme n’est pas au centre des préoccupations néo-classiques: Harold Demsetz (1983) » it’s a mistake to confuse the firm of economic theory with its real-world namesake.The chief mission of the neoclassical economics is to understand how the price system coordinates the use of ressources, not the inner workings of real firms »</a:t>
            </a:r>
          </a:p>
          <a:p>
            <a:r>
              <a:rPr lang="fr-FR" altLang="fr-FR"/>
              <a:t>Le retour de la question des organisations est lié à l’article de Ronald Coase (1937) « The Nature of the Firm) écrit lorsqu’il avait 27 ans. </a:t>
            </a:r>
          </a:p>
          <a:p>
            <a:endParaRPr lang="fr-FR" altLang="fr-FR"/>
          </a:p>
        </p:txBody>
      </p:sp>
      <p:sp>
        <p:nvSpPr>
          <p:cNvPr id="17412" name="Espace réservé de la date 3">
            <a:extLst>
              <a:ext uri="{FF2B5EF4-FFF2-40B4-BE49-F238E27FC236}">
                <a16:creationId xmlns:a16="http://schemas.microsoft.com/office/drawing/2014/main" id="{00DD53CA-F8AB-9327-5982-B86A8D7EE5C9}"/>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A6D5EAD7-4FB9-6648-A14E-256CCADC52FC}"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17413" name="Espace réservé du numéro de diapositive 4">
            <a:extLst>
              <a:ext uri="{FF2B5EF4-FFF2-40B4-BE49-F238E27FC236}">
                <a16:creationId xmlns:a16="http://schemas.microsoft.com/office/drawing/2014/main" id="{21845618-471F-1247-6387-ED6E0852E836}"/>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0ABDB7E1-CC01-E740-A4D1-BB9A2F8BBC98}" type="slidenum">
              <a:rPr lang="fr-FR" altLang="fr-FR" sz="1400">
                <a:solidFill>
                  <a:srgbClr val="FFFFFF"/>
                </a:solidFill>
                <a:latin typeface="Arial" panose="020B0604020202020204" pitchFamily="34" charset="0"/>
              </a:rPr>
              <a:pPr eaLnBrk="1" hangingPunct="1">
                <a:spcBef>
                  <a:spcPct val="0"/>
                </a:spcBef>
                <a:buClrTx/>
                <a:buSzTx/>
                <a:buFontTx/>
                <a:buNone/>
              </a:pPr>
              <a:t>5</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1596183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2A515FD-0047-1F4C-0B98-98A3D0A5D011}"/>
              </a:ext>
            </a:extLst>
          </p:cNvPr>
          <p:cNvSpPr>
            <a:spLocks noGrp="1" noChangeArrowheads="1"/>
          </p:cNvSpPr>
          <p:nvPr>
            <p:ph type="title"/>
          </p:nvPr>
        </p:nvSpPr>
        <p:spPr/>
        <p:txBody>
          <a:bodyPr>
            <a:normAutofit/>
          </a:bodyPr>
          <a:lstStyle/>
          <a:p>
            <a:pPr eaLnBrk="1" fontAlgn="auto" hangingPunct="1">
              <a:spcAft>
                <a:spcPts val="0"/>
              </a:spcAft>
              <a:defRPr/>
            </a:pPr>
            <a:r>
              <a:rPr lang="fr-FR" sz="3800" dirty="0"/>
              <a:t>La question centrale de l’information</a:t>
            </a:r>
          </a:p>
        </p:txBody>
      </p:sp>
      <p:sp>
        <p:nvSpPr>
          <p:cNvPr id="29699" name="Rectangle 3">
            <a:extLst>
              <a:ext uri="{FF2B5EF4-FFF2-40B4-BE49-F238E27FC236}">
                <a16:creationId xmlns:a16="http://schemas.microsoft.com/office/drawing/2014/main" id="{AE1A42C0-F79A-E32C-4AB3-2703199F4FDB}"/>
              </a:ext>
            </a:extLst>
          </p:cNvPr>
          <p:cNvSpPr>
            <a:spLocks noGrp="1" noChangeArrowheads="1"/>
          </p:cNvSpPr>
          <p:nvPr>
            <p:ph sz="quarter" idx="1"/>
          </p:nvPr>
        </p:nvSpPr>
        <p:spPr>
          <a:xfrm>
            <a:off x="457200" y="1600200"/>
            <a:ext cx="7467600" cy="4873625"/>
          </a:xfrm>
        </p:spPr>
        <p:txBody>
          <a:bodyPr/>
          <a:lstStyle/>
          <a:p>
            <a:pPr eaLnBrk="1" hangingPunct="1"/>
            <a:endParaRPr lang="fr-FR" altLang="fr-FR" dirty="0"/>
          </a:p>
          <a:p>
            <a:pPr lvl="1" eaLnBrk="1" hangingPunct="1"/>
            <a:r>
              <a:rPr lang="fr-FR" altLang="fr-FR" dirty="0"/>
              <a:t>La théorie néo-classique</a:t>
            </a:r>
          </a:p>
          <a:p>
            <a:pPr lvl="2" eaLnBrk="1" hangingPunct="1"/>
            <a:r>
              <a:rPr lang="fr-FR" altLang="fr-FR" sz="2500" dirty="0"/>
              <a:t>Individu</a:t>
            </a:r>
          </a:p>
          <a:p>
            <a:pPr lvl="2" eaLnBrk="1" hangingPunct="1"/>
            <a:r>
              <a:rPr lang="fr-FR" altLang="fr-FR" sz="2500" dirty="0"/>
              <a:t>Rationalité</a:t>
            </a:r>
          </a:p>
          <a:p>
            <a:pPr lvl="2" eaLnBrk="1" hangingPunct="1"/>
            <a:r>
              <a:rPr lang="fr-FR" altLang="fr-FR" sz="2500" dirty="0"/>
              <a:t>Information parfaite</a:t>
            </a:r>
          </a:p>
          <a:p>
            <a:pPr lvl="2" eaLnBrk="1" hangingPunct="1"/>
            <a:r>
              <a:rPr lang="fr-FR" altLang="fr-FR" sz="2500" dirty="0"/>
              <a:t>Allocation optimale des ressources</a:t>
            </a:r>
          </a:p>
          <a:p>
            <a:pPr lvl="1" eaLnBrk="1" hangingPunct="1"/>
            <a:r>
              <a:rPr lang="fr-FR" altLang="fr-FR" dirty="0"/>
              <a:t>Deux Procédures d’ajustement par le marché</a:t>
            </a:r>
          </a:p>
          <a:p>
            <a:pPr lvl="2" eaLnBrk="1" hangingPunct="1"/>
            <a:r>
              <a:rPr lang="fr-FR" altLang="fr-FR" sz="2500" dirty="0"/>
              <a:t>Le système d’enchères: le crieur de Walras</a:t>
            </a:r>
          </a:p>
          <a:p>
            <a:pPr lvl="2" eaLnBrk="1" hangingPunct="1"/>
            <a:r>
              <a:rPr lang="fr-FR" altLang="fr-FR" sz="2500" dirty="0"/>
              <a:t>La procédure contractuelle d’Edgeworth</a:t>
            </a:r>
          </a:p>
          <a:p>
            <a:pPr lvl="1" eaLnBrk="1" hangingPunct="1"/>
            <a:endParaRPr lang="fr-FR" altLang="fr-FR" dirty="0"/>
          </a:p>
        </p:txBody>
      </p:sp>
      <p:sp>
        <p:nvSpPr>
          <p:cNvPr id="21508" name="Espace réservé de la date 3">
            <a:extLst>
              <a:ext uri="{FF2B5EF4-FFF2-40B4-BE49-F238E27FC236}">
                <a16:creationId xmlns:a16="http://schemas.microsoft.com/office/drawing/2014/main" id="{AE97C856-E356-5F06-E4C2-8757ED6E8E2A}"/>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3450D7AA-6D66-7346-9EF4-AD683AD48BF6}"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21509" name="Espace réservé du numéro de diapositive 5">
            <a:extLst>
              <a:ext uri="{FF2B5EF4-FFF2-40B4-BE49-F238E27FC236}">
                <a16:creationId xmlns:a16="http://schemas.microsoft.com/office/drawing/2014/main" id="{9F36B5EC-E394-AD89-0297-D4B0A5C06B71}"/>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96C347FC-5CC6-234B-B51A-AACC2A22C8A6}" type="slidenum">
              <a:rPr lang="fr-FR" altLang="fr-FR" sz="1400">
                <a:solidFill>
                  <a:srgbClr val="FFFFFF"/>
                </a:solidFill>
                <a:latin typeface="Arial" panose="020B0604020202020204" pitchFamily="34" charset="0"/>
              </a:rPr>
              <a:pPr eaLnBrk="1" hangingPunct="1">
                <a:spcBef>
                  <a:spcPct val="0"/>
                </a:spcBef>
                <a:buClrTx/>
                <a:buSzTx/>
                <a:buFontTx/>
                <a:buNone/>
              </a:pPr>
              <a:t>6</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19597418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additive="base">
                                        <p:cTn id="7" dur="500" fill="hold"/>
                                        <p:tgtEl>
                                          <p:spTgt spid="29698"/>
                                        </p:tgtEl>
                                        <p:attrNameLst>
                                          <p:attrName>ppt_x</p:attrName>
                                        </p:attrNameLst>
                                      </p:cBhvr>
                                      <p:tavLst>
                                        <p:tav tm="0">
                                          <p:val>
                                            <p:strVal val="0-#ppt_w/2"/>
                                          </p:val>
                                        </p:tav>
                                        <p:tav tm="100000">
                                          <p:val>
                                            <p:strVal val="#ppt_x"/>
                                          </p:val>
                                        </p:tav>
                                      </p:tavLst>
                                    </p:anim>
                                    <p:anim calcmode="lin" valueType="num">
                                      <p:cBhvr additive="base">
                                        <p:cTn id="8" dur="500" fill="hold"/>
                                        <p:tgtEl>
                                          <p:spTgt spid="2969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12" fill="hold" grpId="0" nodeType="after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 calcmode="lin" valueType="num">
                                      <p:cBhvr additive="base">
                                        <p:cTn id="12" dur="500" fill="hold"/>
                                        <p:tgtEl>
                                          <p:spTgt spid="29699">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9699">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12" fill="hold" grpId="0" nodeType="withEffect">
                                  <p:stCondLst>
                                    <p:cond delay="0"/>
                                  </p:stCondLst>
                                  <p:childTnLst>
                                    <p:set>
                                      <p:cBhvr>
                                        <p:cTn id="15" dur="1" fill="hold">
                                          <p:stCondLst>
                                            <p:cond delay="0"/>
                                          </p:stCondLst>
                                        </p:cTn>
                                        <p:tgtEl>
                                          <p:spTgt spid="29699">
                                            <p:txEl>
                                              <p:pRg st="2" end="2"/>
                                            </p:txEl>
                                          </p:spTgt>
                                        </p:tgtEl>
                                        <p:attrNameLst>
                                          <p:attrName>style.visibility</p:attrName>
                                        </p:attrNameLst>
                                      </p:cBhvr>
                                      <p:to>
                                        <p:strVal val="visible"/>
                                      </p:to>
                                    </p:set>
                                    <p:anim calcmode="lin" valueType="num">
                                      <p:cBhvr additive="base">
                                        <p:cTn id="16" dur="500" fill="hold"/>
                                        <p:tgtEl>
                                          <p:spTgt spid="29699">
                                            <p:txEl>
                                              <p:pRg st="2" end="2"/>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29699">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12" fill="hold" grpId="0" nodeType="withEffect">
                                  <p:stCondLst>
                                    <p:cond delay="0"/>
                                  </p:stCondLst>
                                  <p:childTnLst>
                                    <p:set>
                                      <p:cBhvr>
                                        <p:cTn id="19" dur="1" fill="hold">
                                          <p:stCondLst>
                                            <p:cond delay="0"/>
                                          </p:stCondLst>
                                        </p:cTn>
                                        <p:tgtEl>
                                          <p:spTgt spid="29699">
                                            <p:txEl>
                                              <p:pRg st="3" end="3"/>
                                            </p:txEl>
                                          </p:spTgt>
                                        </p:tgtEl>
                                        <p:attrNameLst>
                                          <p:attrName>style.visibility</p:attrName>
                                        </p:attrNameLst>
                                      </p:cBhvr>
                                      <p:to>
                                        <p:strVal val="visible"/>
                                      </p:to>
                                    </p:set>
                                    <p:anim calcmode="lin" valueType="num">
                                      <p:cBhvr additive="base">
                                        <p:cTn id="20" dur="500" fill="hold"/>
                                        <p:tgtEl>
                                          <p:spTgt spid="29699">
                                            <p:txEl>
                                              <p:pRg st="3" end="3"/>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29699">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12" fill="hold" grpId="0" nodeType="withEffect">
                                  <p:stCondLst>
                                    <p:cond delay="0"/>
                                  </p:stCondLst>
                                  <p:childTnLst>
                                    <p:set>
                                      <p:cBhvr>
                                        <p:cTn id="23" dur="1" fill="hold">
                                          <p:stCondLst>
                                            <p:cond delay="0"/>
                                          </p:stCondLst>
                                        </p:cTn>
                                        <p:tgtEl>
                                          <p:spTgt spid="29699">
                                            <p:txEl>
                                              <p:pRg st="4" end="4"/>
                                            </p:txEl>
                                          </p:spTgt>
                                        </p:tgtEl>
                                        <p:attrNameLst>
                                          <p:attrName>style.visibility</p:attrName>
                                        </p:attrNameLst>
                                      </p:cBhvr>
                                      <p:to>
                                        <p:strVal val="visible"/>
                                      </p:to>
                                    </p:set>
                                    <p:anim calcmode="lin" valueType="num">
                                      <p:cBhvr additive="base">
                                        <p:cTn id="24" dur="500" fill="hold"/>
                                        <p:tgtEl>
                                          <p:spTgt spid="29699">
                                            <p:txEl>
                                              <p:pRg st="4" end="4"/>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29699">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12" fill="hold" grpId="0" nodeType="withEffect">
                                  <p:stCondLst>
                                    <p:cond delay="0"/>
                                  </p:stCondLst>
                                  <p:childTnLst>
                                    <p:set>
                                      <p:cBhvr>
                                        <p:cTn id="27" dur="1" fill="hold">
                                          <p:stCondLst>
                                            <p:cond delay="0"/>
                                          </p:stCondLst>
                                        </p:cTn>
                                        <p:tgtEl>
                                          <p:spTgt spid="29699">
                                            <p:txEl>
                                              <p:pRg st="5" end="5"/>
                                            </p:txEl>
                                          </p:spTgt>
                                        </p:tgtEl>
                                        <p:attrNameLst>
                                          <p:attrName>style.visibility</p:attrName>
                                        </p:attrNameLst>
                                      </p:cBhvr>
                                      <p:to>
                                        <p:strVal val="visible"/>
                                      </p:to>
                                    </p:set>
                                    <p:anim calcmode="lin" valueType="num">
                                      <p:cBhvr additive="base">
                                        <p:cTn id="28" dur="500" fill="hold"/>
                                        <p:tgtEl>
                                          <p:spTgt spid="29699">
                                            <p:txEl>
                                              <p:pRg st="5" end="5"/>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29699">
                                            <p:txEl>
                                              <p:pRg st="5" end="5"/>
                                            </p:txEl>
                                          </p:spTgt>
                                        </p:tgtEl>
                                        <p:attrNameLst>
                                          <p:attrName>ppt_y</p:attrName>
                                        </p:attrNameLst>
                                      </p:cBhvr>
                                      <p:tavLst>
                                        <p:tav tm="0">
                                          <p:val>
                                            <p:strVal val="1+#ppt_h/2"/>
                                          </p:val>
                                        </p:tav>
                                        <p:tav tm="100000">
                                          <p:val>
                                            <p:strVal val="#ppt_y"/>
                                          </p:val>
                                        </p:tav>
                                      </p:tavLst>
                                    </p:anim>
                                  </p:childTnLst>
                                </p:cTn>
                              </p:par>
                              <p:par>
                                <p:cTn id="30" presetID="2" presetClass="entr" presetSubtype="12" fill="hold" grpId="0" nodeType="withEffect">
                                  <p:stCondLst>
                                    <p:cond delay="0"/>
                                  </p:stCondLst>
                                  <p:childTnLst>
                                    <p:set>
                                      <p:cBhvr>
                                        <p:cTn id="31" dur="1" fill="hold">
                                          <p:stCondLst>
                                            <p:cond delay="0"/>
                                          </p:stCondLst>
                                        </p:cTn>
                                        <p:tgtEl>
                                          <p:spTgt spid="29699">
                                            <p:txEl>
                                              <p:pRg st="6" end="6"/>
                                            </p:txEl>
                                          </p:spTgt>
                                        </p:tgtEl>
                                        <p:attrNameLst>
                                          <p:attrName>style.visibility</p:attrName>
                                        </p:attrNameLst>
                                      </p:cBhvr>
                                      <p:to>
                                        <p:strVal val="visible"/>
                                      </p:to>
                                    </p:set>
                                    <p:anim calcmode="lin" valueType="num">
                                      <p:cBhvr additive="base">
                                        <p:cTn id="32" dur="500" fill="hold"/>
                                        <p:tgtEl>
                                          <p:spTgt spid="29699">
                                            <p:txEl>
                                              <p:pRg st="6" end="6"/>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29699">
                                            <p:txEl>
                                              <p:pRg st="6" end="6"/>
                                            </p:txEl>
                                          </p:spTgt>
                                        </p:tgtEl>
                                        <p:attrNameLst>
                                          <p:attrName>ppt_y</p:attrName>
                                        </p:attrNameLst>
                                      </p:cBhvr>
                                      <p:tavLst>
                                        <p:tav tm="0">
                                          <p:val>
                                            <p:strVal val="1+#ppt_h/2"/>
                                          </p:val>
                                        </p:tav>
                                        <p:tav tm="100000">
                                          <p:val>
                                            <p:strVal val="#ppt_y"/>
                                          </p:val>
                                        </p:tav>
                                      </p:tavLst>
                                    </p:anim>
                                  </p:childTnLst>
                                </p:cTn>
                              </p:par>
                              <p:par>
                                <p:cTn id="34" presetID="2" presetClass="entr" presetSubtype="12" fill="hold" grpId="0" nodeType="withEffect">
                                  <p:stCondLst>
                                    <p:cond delay="0"/>
                                  </p:stCondLst>
                                  <p:childTnLst>
                                    <p:set>
                                      <p:cBhvr>
                                        <p:cTn id="35" dur="1" fill="hold">
                                          <p:stCondLst>
                                            <p:cond delay="0"/>
                                          </p:stCondLst>
                                        </p:cTn>
                                        <p:tgtEl>
                                          <p:spTgt spid="29699">
                                            <p:txEl>
                                              <p:pRg st="7" end="7"/>
                                            </p:txEl>
                                          </p:spTgt>
                                        </p:tgtEl>
                                        <p:attrNameLst>
                                          <p:attrName>style.visibility</p:attrName>
                                        </p:attrNameLst>
                                      </p:cBhvr>
                                      <p:to>
                                        <p:strVal val="visible"/>
                                      </p:to>
                                    </p:set>
                                    <p:anim calcmode="lin" valueType="num">
                                      <p:cBhvr additive="base">
                                        <p:cTn id="36" dur="500" fill="hold"/>
                                        <p:tgtEl>
                                          <p:spTgt spid="29699">
                                            <p:txEl>
                                              <p:pRg st="7" end="7"/>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29699">
                                            <p:txEl>
                                              <p:pRg st="7" end="7"/>
                                            </p:txEl>
                                          </p:spTgt>
                                        </p:tgtEl>
                                        <p:attrNameLst>
                                          <p:attrName>ppt_y</p:attrName>
                                        </p:attrNameLst>
                                      </p:cBhvr>
                                      <p:tavLst>
                                        <p:tav tm="0">
                                          <p:val>
                                            <p:strVal val="1+#ppt_h/2"/>
                                          </p:val>
                                        </p:tav>
                                        <p:tav tm="100000">
                                          <p:val>
                                            <p:strVal val="#ppt_y"/>
                                          </p:val>
                                        </p:tav>
                                      </p:tavLst>
                                    </p:anim>
                                  </p:childTnLst>
                                </p:cTn>
                              </p:par>
                              <p:par>
                                <p:cTn id="38" presetID="2" presetClass="entr" presetSubtype="12" fill="hold" grpId="0" nodeType="withEffect">
                                  <p:stCondLst>
                                    <p:cond delay="0"/>
                                  </p:stCondLst>
                                  <p:childTnLst>
                                    <p:set>
                                      <p:cBhvr>
                                        <p:cTn id="39" dur="1" fill="hold">
                                          <p:stCondLst>
                                            <p:cond delay="0"/>
                                          </p:stCondLst>
                                        </p:cTn>
                                        <p:tgtEl>
                                          <p:spTgt spid="29699">
                                            <p:txEl>
                                              <p:pRg st="8" end="8"/>
                                            </p:txEl>
                                          </p:spTgt>
                                        </p:tgtEl>
                                        <p:attrNameLst>
                                          <p:attrName>style.visibility</p:attrName>
                                        </p:attrNameLst>
                                      </p:cBhvr>
                                      <p:to>
                                        <p:strVal val="visible"/>
                                      </p:to>
                                    </p:set>
                                    <p:anim calcmode="lin" valueType="num">
                                      <p:cBhvr additive="base">
                                        <p:cTn id="40" dur="500" fill="hold"/>
                                        <p:tgtEl>
                                          <p:spTgt spid="29699">
                                            <p:txEl>
                                              <p:pRg st="8" end="8"/>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2969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P spid="29699" grpId="0" build="p"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034D036A-20A1-7C6E-2C9F-736BD7935737}"/>
              </a:ext>
            </a:extLst>
          </p:cNvPr>
          <p:cNvSpPr>
            <a:spLocks noGrp="1" noChangeArrowheads="1"/>
          </p:cNvSpPr>
          <p:nvPr>
            <p:ph type="title"/>
          </p:nvPr>
        </p:nvSpPr>
        <p:spPr/>
        <p:txBody>
          <a:bodyPr/>
          <a:lstStyle/>
          <a:p>
            <a:pPr eaLnBrk="1" fontAlgn="auto" hangingPunct="1">
              <a:spcAft>
                <a:spcPts val="0"/>
              </a:spcAft>
              <a:defRPr/>
            </a:pPr>
            <a:r>
              <a:rPr lang="fr-FR"/>
              <a:t>Le système d’enchères:rappels</a:t>
            </a:r>
          </a:p>
        </p:txBody>
      </p:sp>
      <p:sp>
        <p:nvSpPr>
          <p:cNvPr id="22531" name="Espace réservé de la date 2">
            <a:extLst>
              <a:ext uri="{FF2B5EF4-FFF2-40B4-BE49-F238E27FC236}">
                <a16:creationId xmlns:a16="http://schemas.microsoft.com/office/drawing/2014/main" id="{7C432C68-06F5-4105-D4B2-6DAE15A0A6B2}"/>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E2071E7E-9E94-364A-A95C-B47903622054}"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22532" name="Espace réservé du numéro de diapositive 4">
            <a:extLst>
              <a:ext uri="{FF2B5EF4-FFF2-40B4-BE49-F238E27FC236}">
                <a16:creationId xmlns:a16="http://schemas.microsoft.com/office/drawing/2014/main" id="{8F719781-C22E-F6FF-04A8-FC85919334B8}"/>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2DE94279-4630-F543-8D79-6A940D9FDD35}" type="slidenum">
              <a:rPr lang="fr-FR" altLang="fr-FR" sz="1400">
                <a:solidFill>
                  <a:srgbClr val="FFFFFF"/>
                </a:solidFill>
                <a:latin typeface="Arial" panose="020B0604020202020204" pitchFamily="34" charset="0"/>
              </a:rPr>
              <a:pPr eaLnBrk="1" hangingPunct="1">
                <a:spcBef>
                  <a:spcPct val="0"/>
                </a:spcBef>
                <a:buClrTx/>
                <a:buSzTx/>
                <a:buFontTx/>
                <a:buNone/>
              </a:pPr>
              <a:t>7</a:t>
            </a:fld>
            <a:endParaRPr lang="fr-FR" altLang="fr-FR" sz="1400">
              <a:solidFill>
                <a:srgbClr val="FFFFFF"/>
              </a:solidFill>
              <a:latin typeface="Arial" panose="020B0604020202020204" pitchFamily="34" charset="0"/>
            </a:endParaRPr>
          </a:p>
        </p:txBody>
      </p:sp>
      <p:pic>
        <p:nvPicPr>
          <p:cNvPr id="22534" name="Picture 3">
            <a:extLst>
              <a:ext uri="{FF2B5EF4-FFF2-40B4-BE49-F238E27FC236}">
                <a16:creationId xmlns:a16="http://schemas.microsoft.com/office/drawing/2014/main" id="{7C51DD4C-E97B-CAC7-43BC-8AE83BE4F8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981200"/>
            <a:ext cx="5868988" cy="459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548628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513111CE-B1FE-8F57-B35D-95A751D5EEA9}"/>
              </a:ext>
            </a:extLst>
          </p:cNvPr>
          <p:cNvSpPr>
            <a:spLocks noGrp="1" noChangeArrowheads="1"/>
          </p:cNvSpPr>
          <p:nvPr>
            <p:ph type="title"/>
          </p:nvPr>
        </p:nvSpPr>
        <p:spPr/>
        <p:txBody>
          <a:bodyPr/>
          <a:lstStyle/>
          <a:p>
            <a:pPr eaLnBrk="1" fontAlgn="auto" hangingPunct="1">
              <a:spcAft>
                <a:spcPts val="0"/>
              </a:spcAft>
              <a:defRPr/>
            </a:pPr>
            <a:r>
              <a:rPr lang="fr-FR"/>
              <a:t>Le secrétaire de Marché</a:t>
            </a:r>
          </a:p>
        </p:txBody>
      </p:sp>
      <p:sp>
        <p:nvSpPr>
          <p:cNvPr id="34819" name="Rectangle 3">
            <a:extLst>
              <a:ext uri="{FF2B5EF4-FFF2-40B4-BE49-F238E27FC236}">
                <a16:creationId xmlns:a16="http://schemas.microsoft.com/office/drawing/2014/main" id="{A061B998-6B36-3068-CCD2-19F2074827B0}"/>
              </a:ext>
            </a:extLst>
          </p:cNvPr>
          <p:cNvSpPr>
            <a:spLocks noGrp="1" noChangeArrowheads="1"/>
          </p:cNvSpPr>
          <p:nvPr>
            <p:ph sz="quarter" idx="1"/>
          </p:nvPr>
        </p:nvSpPr>
        <p:spPr>
          <a:xfrm>
            <a:off x="457200" y="1600200"/>
            <a:ext cx="7467600" cy="4873625"/>
          </a:xfrm>
        </p:spPr>
        <p:txBody>
          <a:bodyPr/>
          <a:lstStyle/>
          <a:p>
            <a:pPr eaLnBrk="1" hangingPunct="1"/>
            <a:r>
              <a:rPr lang="fr-FR" altLang="fr-FR"/>
              <a:t>Le crieur établit les prix</a:t>
            </a:r>
          </a:p>
          <a:p>
            <a:pPr eaLnBrk="1" hangingPunct="1"/>
            <a:r>
              <a:rPr lang="fr-FR" altLang="fr-FR"/>
              <a:t>La « main invisible » du marché fixe les prix relatifs</a:t>
            </a:r>
          </a:p>
          <a:p>
            <a:pPr eaLnBrk="1" hangingPunct="1"/>
            <a:r>
              <a:rPr lang="fr-FR" altLang="fr-FR"/>
              <a:t>Les individus n’inter-agissent pas</a:t>
            </a:r>
          </a:p>
        </p:txBody>
      </p:sp>
      <p:sp>
        <p:nvSpPr>
          <p:cNvPr id="23556" name="Espace réservé de la date 3">
            <a:extLst>
              <a:ext uri="{FF2B5EF4-FFF2-40B4-BE49-F238E27FC236}">
                <a16:creationId xmlns:a16="http://schemas.microsoft.com/office/drawing/2014/main" id="{E139BFE4-BE33-0726-1ACC-D77CADEFE7BE}"/>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ED3461D8-59AB-134A-A0CB-DF51AAFA2CE1}"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23557" name="Espace réservé du numéro de diapositive 5">
            <a:extLst>
              <a:ext uri="{FF2B5EF4-FFF2-40B4-BE49-F238E27FC236}">
                <a16:creationId xmlns:a16="http://schemas.microsoft.com/office/drawing/2014/main" id="{9D971975-3D6B-C5B1-F622-489C4A7D21B5}"/>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C3F44BA6-DD26-1649-9C8A-E0370B7F19DF}" type="slidenum">
              <a:rPr lang="fr-FR" altLang="fr-FR" sz="1400">
                <a:solidFill>
                  <a:srgbClr val="FFFFFF"/>
                </a:solidFill>
                <a:latin typeface="Arial" panose="020B0604020202020204" pitchFamily="34" charset="0"/>
              </a:rPr>
              <a:pPr eaLnBrk="1" hangingPunct="1">
                <a:spcBef>
                  <a:spcPct val="0"/>
                </a:spcBef>
                <a:buClrTx/>
                <a:buSzTx/>
                <a:buFontTx/>
                <a:buNone/>
              </a:pPr>
              <a:t>8</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42212038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additive="base">
                                        <p:cTn id="7" dur="500" fill="hold"/>
                                        <p:tgtEl>
                                          <p:spTgt spid="34818"/>
                                        </p:tgtEl>
                                        <p:attrNameLst>
                                          <p:attrName>ppt_x</p:attrName>
                                        </p:attrNameLst>
                                      </p:cBhvr>
                                      <p:tavLst>
                                        <p:tav tm="0">
                                          <p:val>
                                            <p:strVal val="0-#ppt_w/2"/>
                                          </p:val>
                                        </p:tav>
                                        <p:tav tm="100000">
                                          <p:val>
                                            <p:strVal val="#ppt_x"/>
                                          </p:val>
                                        </p:tav>
                                      </p:tavLst>
                                    </p:anim>
                                    <p:anim calcmode="lin" valueType="num">
                                      <p:cBhvr additive="base">
                                        <p:cTn id="8" dur="500" fill="hold"/>
                                        <p:tgtEl>
                                          <p:spTgt spid="3481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19">
                                            <p:txEl>
                                              <p:pRg st="0" end="0"/>
                                            </p:txEl>
                                          </p:spTgt>
                                        </p:tgtEl>
                                        <p:attrNameLst>
                                          <p:attrName>style.visibility</p:attrName>
                                        </p:attrNameLst>
                                      </p:cBhvr>
                                      <p:to>
                                        <p:strVal val="visible"/>
                                      </p:to>
                                    </p:set>
                                    <p:anim calcmode="lin" valueType="num">
                                      <p:cBhvr additive="base">
                                        <p:cTn id="13" dur="5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819">
                                            <p:txEl>
                                              <p:pRg st="1" end="1"/>
                                            </p:txEl>
                                          </p:spTgt>
                                        </p:tgtEl>
                                        <p:attrNameLst>
                                          <p:attrName>style.visibility</p:attrName>
                                        </p:attrNameLst>
                                      </p:cBhvr>
                                      <p:to>
                                        <p:strVal val="visible"/>
                                      </p:to>
                                    </p:set>
                                    <p:anim calcmode="lin" valueType="num">
                                      <p:cBhvr additive="base">
                                        <p:cTn id="19" dur="500" fill="hold"/>
                                        <p:tgtEl>
                                          <p:spTgt spid="3481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8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4819">
                                            <p:txEl>
                                              <p:pRg st="2" end="2"/>
                                            </p:txEl>
                                          </p:spTgt>
                                        </p:tgtEl>
                                        <p:attrNameLst>
                                          <p:attrName>style.visibility</p:attrName>
                                        </p:attrNameLst>
                                      </p:cBhvr>
                                      <p:to>
                                        <p:strVal val="visible"/>
                                      </p:to>
                                    </p:set>
                                    <p:anim calcmode="lin" valueType="num">
                                      <p:cBhvr additive="base">
                                        <p:cTn id="25" dur="500" fill="hold"/>
                                        <p:tgtEl>
                                          <p:spTgt spid="3481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48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utoUpdateAnimBg="0"/>
      <p:bldP spid="3481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2">
            <a:extLst>
              <a:ext uri="{FF2B5EF4-FFF2-40B4-BE49-F238E27FC236}">
                <a16:creationId xmlns:a16="http://schemas.microsoft.com/office/drawing/2014/main" id="{FFDFBB49-78DD-B380-92B3-0A51FAD387FD}"/>
              </a:ext>
            </a:extLst>
          </p:cNvPr>
          <p:cNvSpPr>
            <a:spLocks noGrp="1" noChangeArrowheads="1"/>
          </p:cNvSpPr>
          <p:nvPr>
            <p:ph type="title"/>
          </p:nvPr>
        </p:nvSpPr>
        <p:spPr/>
        <p:txBody>
          <a:bodyPr lIns="92075" tIns="46038" rIns="92075" bIns="46038"/>
          <a:lstStyle/>
          <a:p>
            <a:pPr defTabSz="762000" eaLnBrk="1" fontAlgn="auto" hangingPunct="1">
              <a:spcAft>
                <a:spcPts val="0"/>
              </a:spcAft>
              <a:defRPr/>
            </a:pPr>
            <a:r>
              <a:rPr lang="fr-FR"/>
              <a:t>Intérêt de la théorie néoclassique</a:t>
            </a:r>
          </a:p>
        </p:txBody>
      </p:sp>
      <p:sp>
        <p:nvSpPr>
          <p:cNvPr id="24579" name="Rectangle 3">
            <a:extLst>
              <a:ext uri="{FF2B5EF4-FFF2-40B4-BE49-F238E27FC236}">
                <a16:creationId xmlns:a16="http://schemas.microsoft.com/office/drawing/2014/main" id="{BD520E74-AE76-FA72-9B3C-3496FEDA9608}"/>
              </a:ext>
            </a:extLst>
          </p:cNvPr>
          <p:cNvSpPr>
            <a:spLocks noGrp="1" noChangeArrowheads="1"/>
          </p:cNvSpPr>
          <p:nvPr>
            <p:ph sz="quarter" idx="1"/>
          </p:nvPr>
        </p:nvSpPr>
        <p:spPr>
          <a:xfrm>
            <a:off x="457200" y="1600200"/>
            <a:ext cx="7467600" cy="4873625"/>
          </a:xfrm>
        </p:spPr>
        <p:txBody>
          <a:bodyPr lIns="92075" tIns="46038" rIns="92075" bIns="46038"/>
          <a:lstStyle/>
          <a:p>
            <a:pPr lvl="1" defTabSz="762000" eaLnBrk="1" hangingPunct="1"/>
            <a:r>
              <a:rPr lang="fr-FR" altLang="fr-FR"/>
              <a:t>Met l’accent sur l’optimisation, l’efficience</a:t>
            </a:r>
          </a:p>
          <a:p>
            <a:pPr lvl="1" defTabSz="762000" eaLnBrk="1" hangingPunct="1"/>
            <a:r>
              <a:rPr lang="fr-FR" altLang="fr-FR"/>
              <a:t>Traduit la recherche de l’intérêt individuel</a:t>
            </a:r>
          </a:p>
          <a:p>
            <a:pPr lvl="1" defTabSz="762000" eaLnBrk="1" hangingPunct="1"/>
            <a:r>
              <a:rPr lang="fr-FR" altLang="fr-FR"/>
              <a:t>permet de construire des </a:t>
            </a:r>
            <a:r>
              <a:rPr lang="fr-FR" altLang="fr-FR" i="1"/>
              <a:t>modèles</a:t>
            </a:r>
            <a:r>
              <a:rPr lang="fr-FR" altLang="fr-FR"/>
              <a:t> théoriques</a:t>
            </a:r>
          </a:p>
          <a:p>
            <a:pPr defTabSz="762000" eaLnBrk="1" hangingPunct="1"/>
            <a:r>
              <a:rPr lang="fr-FR" altLang="fr-FR"/>
              <a:t>Mais</a:t>
            </a:r>
          </a:p>
          <a:p>
            <a:pPr lvl="1" defTabSz="762000" eaLnBrk="1" hangingPunct="1"/>
            <a:r>
              <a:rPr lang="fr-FR" altLang="fr-FR"/>
              <a:t>suppose un décideur omniscient</a:t>
            </a:r>
          </a:p>
          <a:p>
            <a:pPr lvl="1" defTabSz="762000" eaLnBrk="1" hangingPunct="1"/>
            <a:r>
              <a:rPr lang="fr-FR" altLang="fr-FR"/>
              <a:t>une circulation parfaite et sans coût de l’information entre les détenteurs d’input, l’entreprise et les clients</a:t>
            </a:r>
          </a:p>
        </p:txBody>
      </p:sp>
      <p:sp>
        <p:nvSpPr>
          <p:cNvPr id="24580" name="Espace réservé de la date 3">
            <a:extLst>
              <a:ext uri="{FF2B5EF4-FFF2-40B4-BE49-F238E27FC236}">
                <a16:creationId xmlns:a16="http://schemas.microsoft.com/office/drawing/2014/main" id="{106687F3-EE26-B6AF-F31F-6E0799F42C6D}"/>
              </a:ext>
            </a:extLst>
          </p:cNvPr>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2B0C6E68-8660-0940-B6B4-8B10412FE5F2}" type="datetime1">
              <a:rPr lang="fr-FR" altLang="fr-FR" sz="1200" smtClean="0">
                <a:solidFill>
                  <a:schemeClr val="tx2"/>
                </a:solidFill>
                <a:latin typeface="Arial" panose="020B0604020202020204" pitchFamily="34" charset="0"/>
              </a:rPr>
              <a:t>16/11/2022</a:t>
            </a:fld>
            <a:endParaRPr lang="fr-FR" altLang="fr-FR" sz="1200">
              <a:solidFill>
                <a:schemeClr val="tx2"/>
              </a:solidFill>
              <a:latin typeface="Arial" panose="020B0604020202020204" pitchFamily="34" charset="0"/>
            </a:endParaRPr>
          </a:p>
        </p:txBody>
      </p:sp>
      <p:sp>
        <p:nvSpPr>
          <p:cNvPr id="24581" name="Espace réservé du numéro de diapositive 5">
            <a:extLst>
              <a:ext uri="{FF2B5EF4-FFF2-40B4-BE49-F238E27FC236}">
                <a16:creationId xmlns:a16="http://schemas.microsoft.com/office/drawing/2014/main" id="{1EF5CE2C-E06B-E731-5F57-0DB8954C51BD}"/>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FE857EB2-577D-2849-B1CD-3AB565CEA917}" type="slidenum">
              <a:rPr lang="fr-FR" altLang="fr-FR" sz="1400">
                <a:solidFill>
                  <a:srgbClr val="FFFFFF"/>
                </a:solidFill>
                <a:latin typeface="Arial" panose="020B0604020202020204" pitchFamily="34" charset="0"/>
              </a:rPr>
              <a:pPr eaLnBrk="1" hangingPunct="1">
                <a:spcBef>
                  <a:spcPct val="0"/>
                </a:spcBef>
                <a:buClrTx/>
                <a:buSzTx/>
                <a:buFontTx/>
                <a:buNone/>
              </a:pPr>
              <a:t>9</a:t>
            </a:fld>
            <a:endParaRPr lang="fr-FR" altLang="fr-FR" sz="1400">
              <a:solidFill>
                <a:srgbClr val="FFFFFF"/>
              </a:solidFill>
              <a:latin typeface="Arial" panose="020B0604020202020204" pitchFamily="34" charset="0"/>
            </a:endParaRPr>
          </a:p>
        </p:txBody>
      </p:sp>
    </p:spTree>
    <p:extLst>
      <p:ext uri="{BB962C8B-B14F-4D97-AF65-F5344CB8AC3E}">
        <p14:creationId xmlns:p14="http://schemas.microsoft.com/office/powerpoint/2010/main" val="16147557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2771</TotalTime>
  <Words>3497</Words>
  <Application>Microsoft Macintosh PowerPoint</Application>
  <PresentationFormat>Affichage à l'écran (4:3)</PresentationFormat>
  <Paragraphs>460</Paragraphs>
  <Slides>39</Slides>
  <Notes>21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39</vt:i4>
      </vt:variant>
    </vt:vector>
  </HeadingPairs>
  <TitlesOfParts>
    <vt:vector size="47" baseType="lpstr">
      <vt:lpstr>Arial</vt:lpstr>
      <vt:lpstr>Calibri</vt:lpstr>
      <vt:lpstr>Franklin Gothic Book</vt:lpstr>
      <vt:lpstr>Perpetua</vt:lpstr>
      <vt:lpstr>Times New Roman</vt:lpstr>
      <vt:lpstr>Wingdings</vt:lpstr>
      <vt:lpstr>Wingdings 2</vt:lpstr>
      <vt:lpstr>Capitaux</vt:lpstr>
      <vt:lpstr>Fondements des organisations</vt:lpstr>
      <vt:lpstr>Plan du Chapitre</vt:lpstr>
      <vt:lpstr>Un champ de recherche consacre par de nombreux Nobels </vt:lpstr>
      <vt:lpstr>4.1 La complexité des relations de marché explique l’existence des organisations</vt:lpstr>
      <vt:lpstr>La question du réalisme de la théorie économique</vt:lpstr>
      <vt:lpstr>La question centrale de l’information</vt:lpstr>
      <vt:lpstr>Le système d’enchères:rappels</vt:lpstr>
      <vt:lpstr>Le secrétaire de Marché</vt:lpstr>
      <vt:lpstr>Intérêt de la théorie néoclassique</vt:lpstr>
      <vt:lpstr>Le contrat d’Edgeworth</vt:lpstr>
      <vt:lpstr>Le contrat d’Edgeworth</vt:lpstr>
      <vt:lpstr>  4.2 Contrats et asymétries d’information</vt:lpstr>
      <vt:lpstr>Un élément essentiel:la rationalité limitée</vt:lpstr>
      <vt:lpstr>Rationalité limitée et contrats incomplets </vt:lpstr>
      <vt:lpstr>Les effets de l’incomplétude des contrats</vt:lpstr>
      <vt:lpstr>Investissements et actifs spécifiques</vt:lpstr>
      <vt:lpstr>Information privée et opportunisme précontractuel</vt:lpstr>
      <vt:lpstr>La sélection adverse</vt:lpstr>
      <vt:lpstr>La sélection adverse, où quand les mauvais produits chassent les bons: l’apologue d’Akerlof1</vt:lpstr>
      <vt:lpstr>Comment limiter les effets de la sélection adverse: Signal, filtre et auto sélection</vt:lpstr>
      <vt:lpstr>Le rôle des asymétries d’informations ex-ante</vt:lpstr>
      <vt:lpstr>Les systèmes de filtrage</vt:lpstr>
      <vt:lpstr>Références bibliographiques</vt:lpstr>
      <vt:lpstr>Section 4.3 Coase et la nature de la firme</vt:lpstr>
      <vt:lpstr>L’approche de Coase:Pourquoi les firmes existent-elles?</vt:lpstr>
      <vt:lpstr>La nature de la firme</vt:lpstr>
      <vt:lpstr>L’alternative Marché – Firme</vt:lpstr>
      <vt:lpstr>Williamson: L’approche en termes de coûts de transaction</vt:lpstr>
      <vt:lpstr>L’héritier de Coase</vt:lpstr>
      <vt:lpstr>L’analyse fondatrice de Coase</vt:lpstr>
      <vt:lpstr>Pourquoi la firme ?</vt:lpstr>
      <vt:lpstr>Théorie des coûts de transaction</vt:lpstr>
      <vt:lpstr>Coûts de transaction (suite)</vt:lpstr>
      <vt:lpstr>Actifs redéployables et actifs spécifiques</vt:lpstr>
      <vt:lpstr>Présentation PowerPoint</vt:lpstr>
      <vt:lpstr>Les attributs des contrats</vt:lpstr>
      <vt:lpstr>Présentation PowerPoint</vt:lpstr>
      <vt:lpstr>Avantages et inconvénients de la hiérarchie  </vt:lpstr>
      <vt:lpstr>La question centrale des lois sur la concurrence</vt:lpstr>
    </vt:vector>
  </TitlesOfParts>
  <Company>Université Bordeaux 4</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Fondements des organisations</dc:title>
  <dc:creator>Marie Coris</dc:creator>
  <cp:lastModifiedBy>Microsoft Office User</cp:lastModifiedBy>
  <cp:revision>133</cp:revision>
  <cp:lastPrinted>2013-04-03T14:09:17Z</cp:lastPrinted>
  <dcterms:created xsi:type="dcterms:W3CDTF">2013-01-10T11:56:46Z</dcterms:created>
  <dcterms:modified xsi:type="dcterms:W3CDTF">2022-11-16T12:46:02Z</dcterms:modified>
</cp:coreProperties>
</file>