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67" r:id="rId5"/>
    <p:sldId id="259" r:id="rId6"/>
    <p:sldId id="260" r:id="rId7"/>
    <p:sldId id="261" r:id="rId8"/>
    <p:sldId id="271" r:id="rId9"/>
    <p:sldId id="269" r:id="rId10"/>
    <p:sldId id="270" r:id="rId11"/>
    <p:sldId id="276" r:id="rId12"/>
    <p:sldId id="263" r:id="rId13"/>
    <p:sldId id="262" r:id="rId14"/>
    <p:sldId id="264" r:id="rId15"/>
    <p:sldId id="265" r:id="rId16"/>
    <p:sldId id="266" r:id="rId17"/>
    <p:sldId id="272" r:id="rId18"/>
    <p:sldId id="273" r:id="rId19"/>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69"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p:cNvSpPr>
            <a:spLocks noGrp="1"/>
          </p:cNvSpPr>
          <p:nvPr>
            <p:ph type="dt" sz="half" idx="10"/>
          </p:nvPr>
        </p:nvSpPr>
        <p:spPr/>
        <p:txBody>
          <a:bodyPr/>
          <a:lstStyle/>
          <a:p>
            <a:fld id="{0ECBC76F-8F9E-44C7-818C-44C688E82AB1}" type="datetimeFigureOut">
              <a:rPr lang="ca-ES" smtClean="0"/>
              <a:t>9/3/2018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287837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0ECBC76F-8F9E-44C7-818C-44C688E82AB1}" type="datetimeFigureOut">
              <a:rPr lang="ca-ES" smtClean="0"/>
              <a:t>9/3/2018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1545604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0ECBC76F-8F9E-44C7-818C-44C688E82AB1}" type="datetimeFigureOut">
              <a:rPr lang="ca-ES" smtClean="0"/>
              <a:t>9/3/2018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295720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0ECBC76F-8F9E-44C7-818C-44C688E82AB1}" type="datetimeFigureOut">
              <a:rPr lang="ca-ES" smtClean="0"/>
              <a:t>9/3/2018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894456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ECBC76F-8F9E-44C7-818C-44C688E82AB1}" type="datetimeFigureOut">
              <a:rPr lang="ca-ES" smtClean="0"/>
              <a:t>9/3/2018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322062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p:cNvSpPr>
            <a:spLocks noGrp="1"/>
          </p:cNvSpPr>
          <p:nvPr>
            <p:ph type="dt" sz="half" idx="10"/>
          </p:nvPr>
        </p:nvSpPr>
        <p:spPr/>
        <p:txBody>
          <a:bodyPr/>
          <a:lstStyle/>
          <a:p>
            <a:fld id="{0ECBC76F-8F9E-44C7-818C-44C688E82AB1}" type="datetimeFigureOut">
              <a:rPr lang="ca-ES" smtClean="0"/>
              <a:t>9/3/2018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113603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p:cNvSpPr>
            <a:spLocks noGrp="1"/>
          </p:cNvSpPr>
          <p:nvPr>
            <p:ph type="dt" sz="half" idx="10"/>
          </p:nvPr>
        </p:nvSpPr>
        <p:spPr/>
        <p:txBody>
          <a:bodyPr/>
          <a:lstStyle/>
          <a:p>
            <a:fld id="{0ECBC76F-8F9E-44C7-818C-44C688E82AB1}" type="datetimeFigureOut">
              <a:rPr lang="ca-ES" smtClean="0"/>
              <a:t>9/3/2018</a:t>
            </a:fld>
            <a:endParaRPr lang="ca-ES"/>
          </a:p>
        </p:txBody>
      </p:sp>
      <p:sp>
        <p:nvSpPr>
          <p:cNvPr id="8" name="Marcador de pie de página 7"/>
          <p:cNvSpPr>
            <a:spLocks noGrp="1"/>
          </p:cNvSpPr>
          <p:nvPr>
            <p:ph type="ftr" sz="quarter" idx="11"/>
          </p:nvPr>
        </p:nvSpPr>
        <p:spPr/>
        <p:txBody>
          <a:bodyPr/>
          <a:lstStyle/>
          <a:p>
            <a:endParaRPr lang="ca-ES"/>
          </a:p>
        </p:txBody>
      </p:sp>
      <p:sp>
        <p:nvSpPr>
          <p:cNvPr id="9" name="Marcador de número de diapositiva 8"/>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3575102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fecha 2"/>
          <p:cNvSpPr>
            <a:spLocks noGrp="1"/>
          </p:cNvSpPr>
          <p:nvPr>
            <p:ph type="dt" sz="half" idx="10"/>
          </p:nvPr>
        </p:nvSpPr>
        <p:spPr/>
        <p:txBody>
          <a:bodyPr/>
          <a:lstStyle/>
          <a:p>
            <a:fld id="{0ECBC76F-8F9E-44C7-818C-44C688E82AB1}" type="datetimeFigureOut">
              <a:rPr lang="ca-ES" smtClean="0"/>
              <a:t>9/3/2018</a:t>
            </a:fld>
            <a:endParaRPr lang="ca-ES"/>
          </a:p>
        </p:txBody>
      </p:sp>
      <p:sp>
        <p:nvSpPr>
          <p:cNvPr id="4" name="Marcador de pie de página 3"/>
          <p:cNvSpPr>
            <a:spLocks noGrp="1"/>
          </p:cNvSpPr>
          <p:nvPr>
            <p:ph type="ftr" sz="quarter" idx="11"/>
          </p:nvPr>
        </p:nvSpPr>
        <p:spPr/>
        <p:txBody>
          <a:bodyPr/>
          <a:lstStyle/>
          <a:p>
            <a:endParaRPr lang="ca-ES"/>
          </a:p>
        </p:txBody>
      </p:sp>
      <p:sp>
        <p:nvSpPr>
          <p:cNvPr id="5" name="Marcador de número de diapositiva 4"/>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4262671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ECBC76F-8F9E-44C7-818C-44C688E82AB1}" type="datetimeFigureOut">
              <a:rPr lang="ca-ES" smtClean="0"/>
              <a:t>9/3/2018</a:t>
            </a:fld>
            <a:endParaRPr lang="ca-ES"/>
          </a:p>
        </p:txBody>
      </p:sp>
      <p:sp>
        <p:nvSpPr>
          <p:cNvPr id="3" name="Marcador de pie de página 2"/>
          <p:cNvSpPr>
            <a:spLocks noGrp="1"/>
          </p:cNvSpPr>
          <p:nvPr>
            <p:ph type="ftr" sz="quarter" idx="11"/>
          </p:nvPr>
        </p:nvSpPr>
        <p:spPr/>
        <p:txBody>
          <a:bodyPr/>
          <a:lstStyle/>
          <a:p>
            <a:endParaRPr lang="ca-ES"/>
          </a:p>
        </p:txBody>
      </p:sp>
      <p:sp>
        <p:nvSpPr>
          <p:cNvPr id="4" name="Marcador de número de diapositiva 3"/>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571612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ECBC76F-8F9E-44C7-818C-44C688E82AB1}" type="datetimeFigureOut">
              <a:rPr lang="ca-ES" smtClean="0"/>
              <a:t>9/3/2018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45183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ECBC76F-8F9E-44C7-818C-44C688E82AB1}" type="datetimeFigureOut">
              <a:rPr lang="ca-ES" smtClean="0"/>
              <a:t>9/3/2018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1136B05C-3CB7-4B8F-8AFA-A4774FD693CC}" type="slidenum">
              <a:rPr lang="ca-ES" smtClean="0"/>
              <a:t>‹Nº›</a:t>
            </a:fld>
            <a:endParaRPr lang="ca-ES"/>
          </a:p>
        </p:txBody>
      </p:sp>
    </p:spTree>
    <p:extLst>
      <p:ext uri="{BB962C8B-B14F-4D97-AF65-F5344CB8AC3E}">
        <p14:creationId xmlns:p14="http://schemas.microsoft.com/office/powerpoint/2010/main" val="45071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CBC76F-8F9E-44C7-818C-44C688E82AB1}" type="datetimeFigureOut">
              <a:rPr lang="ca-ES" smtClean="0"/>
              <a:t>9/3/2018</a:t>
            </a:fld>
            <a:endParaRPr lang="ca-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6B05C-3CB7-4B8F-8AFA-A4774FD693CC}" type="slidenum">
              <a:rPr lang="ca-ES" smtClean="0"/>
              <a:t>‹Nº›</a:t>
            </a:fld>
            <a:endParaRPr lang="ca-ES"/>
          </a:p>
        </p:txBody>
      </p:sp>
    </p:spTree>
    <p:extLst>
      <p:ext uri="{BB962C8B-B14F-4D97-AF65-F5344CB8AC3E}">
        <p14:creationId xmlns:p14="http://schemas.microsoft.com/office/powerpoint/2010/main" val="92143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ca-ES" sz="4400" b="1" dirty="0"/>
              <a:t>PRESENTE DE SUBJUNTIVO</a:t>
            </a:r>
          </a:p>
        </p:txBody>
      </p:sp>
      <p:sp>
        <p:nvSpPr>
          <p:cNvPr id="3" name="Subtítulo 2"/>
          <p:cNvSpPr>
            <a:spLocks noGrp="1"/>
          </p:cNvSpPr>
          <p:nvPr>
            <p:ph type="subTitle" idx="1"/>
          </p:nvPr>
        </p:nvSpPr>
        <p:spPr/>
        <p:txBody>
          <a:bodyPr>
            <a:normAutofit/>
          </a:bodyPr>
          <a:lstStyle/>
          <a:p>
            <a:r>
              <a:rPr lang="ca-ES" sz="3200" i="1" dirty="0"/>
              <a:t>DESCRIPCIÓN SINTÉTICA</a:t>
            </a:r>
          </a:p>
        </p:txBody>
      </p:sp>
    </p:spTree>
    <p:extLst>
      <p:ext uri="{BB962C8B-B14F-4D97-AF65-F5344CB8AC3E}">
        <p14:creationId xmlns:p14="http://schemas.microsoft.com/office/powerpoint/2010/main" val="293105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a:t>E </a:t>
            </a:r>
            <a:r>
              <a:rPr lang="ca-ES" dirty="0">
                <a:sym typeface="Wingdings" panose="05000000000000000000" pitchFamily="2" charset="2"/>
              </a:rPr>
              <a:t> IE </a:t>
            </a:r>
            <a:r>
              <a:rPr lang="ca-ES" sz="3200" dirty="0">
                <a:sym typeface="Wingdings" panose="05000000000000000000" pitchFamily="2" charset="2"/>
              </a:rPr>
              <a:t>(-</a:t>
            </a:r>
            <a:r>
              <a:rPr lang="ca-ES" sz="3200" dirty="0" err="1">
                <a:sym typeface="Wingdings" panose="05000000000000000000" pitchFamily="2" charset="2"/>
              </a:rPr>
              <a:t>entir</a:t>
            </a:r>
            <a:r>
              <a:rPr lang="ca-ES" sz="3200" dirty="0">
                <a:sym typeface="Wingdings" panose="05000000000000000000" pitchFamily="2" charset="2"/>
              </a:rPr>
              <a:t>, -</a:t>
            </a:r>
            <a:r>
              <a:rPr lang="ca-ES" sz="3200" dirty="0" err="1">
                <a:sym typeface="Wingdings" panose="05000000000000000000" pitchFamily="2" charset="2"/>
              </a:rPr>
              <a:t>ertir</a:t>
            </a:r>
            <a:r>
              <a:rPr lang="ca-ES" sz="3200" dirty="0">
                <a:sym typeface="Wingdings" panose="05000000000000000000" pitchFamily="2" charset="2"/>
              </a:rPr>
              <a:t>, -</a:t>
            </a:r>
            <a:r>
              <a:rPr lang="ca-ES" sz="3200" dirty="0" err="1">
                <a:sym typeface="Wingdings" panose="05000000000000000000" pitchFamily="2" charset="2"/>
              </a:rPr>
              <a:t>erir</a:t>
            </a:r>
            <a:r>
              <a:rPr lang="ca-ES" sz="3200" dirty="0">
                <a:sym typeface="Wingdings" panose="05000000000000000000" pitchFamily="2" charset="2"/>
              </a:rPr>
              <a:t>)</a:t>
            </a:r>
            <a:endParaRPr lang="ca-ES" dirty="0"/>
          </a:p>
        </p:txBody>
      </p:sp>
      <p:sp>
        <p:nvSpPr>
          <p:cNvPr id="3" name="Marcador de contenido 2"/>
          <p:cNvSpPr>
            <a:spLocks noGrp="1"/>
          </p:cNvSpPr>
          <p:nvPr>
            <p:ph sz="half" idx="1"/>
          </p:nvPr>
        </p:nvSpPr>
        <p:spPr/>
        <p:txBody>
          <a:bodyPr>
            <a:normAutofit/>
          </a:bodyPr>
          <a:lstStyle/>
          <a:p>
            <a:r>
              <a:rPr lang="ca-ES" sz="4000" dirty="0"/>
              <a:t>S</a:t>
            </a:r>
            <a:r>
              <a:rPr lang="ca-ES" sz="4000" b="1" u="sng" dirty="0"/>
              <a:t>E</a:t>
            </a:r>
            <a:r>
              <a:rPr lang="ca-ES" sz="4000" dirty="0"/>
              <a:t>NTIR</a:t>
            </a:r>
          </a:p>
          <a:p>
            <a:pPr marL="0" indent="0">
              <a:buNone/>
            </a:pPr>
            <a:endParaRPr lang="ca-ES" sz="1000" dirty="0"/>
          </a:p>
          <a:p>
            <a:r>
              <a:rPr lang="ca-ES" i="1" dirty="0"/>
              <a:t>S</a:t>
            </a:r>
            <a:r>
              <a:rPr lang="ca-ES" b="1" i="1" dirty="0"/>
              <a:t>IE</a:t>
            </a:r>
            <a:r>
              <a:rPr lang="ca-ES" i="1" dirty="0"/>
              <a:t>NTA</a:t>
            </a:r>
          </a:p>
          <a:p>
            <a:r>
              <a:rPr lang="ca-ES" i="1" dirty="0"/>
              <a:t>S</a:t>
            </a:r>
            <a:r>
              <a:rPr lang="ca-ES" b="1" i="1" dirty="0"/>
              <a:t>IE</a:t>
            </a:r>
            <a:r>
              <a:rPr lang="ca-ES" i="1" dirty="0"/>
              <a:t>NTAS</a:t>
            </a:r>
          </a:p>
          <a:p>
            <a:r>
              <a:rPr lang="ca-ES" i="1" dirty="0"/>
              <a:t>S</a:t>
            </a:r>
            <a:r>
              <a:rPr lang="ca-ES" b="1" i="1" dirty="0"/>
              <a:t>IE</a:t>
            </a:r>
            <a:r>
              <a:rPr lang="ca-ES" i="1" dirty="0"/>
              <a:t>NTA</a:t>
            </a:r>
          </a:p>
          <a:p>
            <a:r>
              <a:rPr lang="ca-ES" i="1" dirty="0"/>
              <a:t>S</a:t>
            </a:r>
            <a:r>
              <a:rPr lang="ca-ES" b="1" i="1" u="sng" dirty="0"/>
              <a:t>I</a:t>
            </a:r>
            <a:r>
              <a:rPr lang="ca-ES" i="1" dirty="0"/>
              <a:t>NTAMOS</a:t>
            </a:r>
          </a:p>
          <a:p>
            <a:r>
              <a:rPr lang="ca-ES" i="1" dirty="0"/>
              <a:t>S</a:t>
            </a:r>
            <a:r>
              <a:rPr lang="ca-ES" b="1" i="1" u="sng" dirty="0"/>
              <a:t>I</a:t>
            </a:r>
            <a:r>
              <a:rPr lang="ca-ES" i="1" dirty="0"/>
              <a:t>NTÁIS</a:t>
            </a:r>
          </a:p>
          <a:p>
            <a:r>
              <a:rPr lang="ca-ES" i="1" dirty="0"/>
              <a:t>S</a:t>
            </a:r>
            <a:r>
              <a:rPr lang="ca-ES" b="1" i="1" dirty="0"/>
              <a:t>IE</a:t>
            </a:r>
            <a:r>
              <a:rPr lang="ca-ES" i="1" dirty="0"/>
              <a:t>NTAN</a:t>
            </a:r>
          </a:p>
        </p:txBody>
      </p:sp>
      <p:sp>
        <p:nvSpPr>
          <p:cNvPr id="4" name="Marcador de contenido 3"/>
          <p:cNvSpPr>
            <a:spLocks noGrp="1"/>
          </p:cNvSpPr>
          <p:nvPr>
            <p:ph sz="half" idx="2"/>
          </p:nvPr>
        </p:nvSpPr>
        <p:spPr/>
        <p:txBody>
          <a:bodyPr>
            <a:normAutofit/>
          </a:bodyPr>
          <a:lstStyle/>
          <a:p>
            <a:r>
              <a:rPr lang="es-ES" dirty="0"/>
              <a:t>-ENTIR: Arrepentirse, consentir, disentir, asentir, mentir </a:t>
            </a:r>
          </a:p>
          <a:p>
            <a:r>
              <a:rPr lang="es-ES" dirty="0"/>
              <a:t>-ERTIR: Convertir(se), advertir, pervertir, divertir(se)…</a:t>
            </a:r>
          </a:p>
          <a:p>
            <a:r>
              <a:rPr lang="es-ES" dirty="0"/>
              <a:t>-ERIR: Preferir, diferir, sugerir, digerir, interferir</a:t>
            </a:r>
          </a:p>
          <a:p>
            <a:r>
              <a:rPr lang="es-ES" dirty="0"/>
              <a:t>(+ hervir)</a:t>
            </a:r>
          </a:p>
        </p:txBody>
      </p:sp>
    </p:spTree>
    <p:extLst>
      <p:ext uri="{BB962C8B-B14F-4D97-AF65-F5344CB8AC3E}">
        <p14:creationId xmlns:p14="http://schemas.microsoft.com/office/powerpoint/2010/main" val="51823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Effect transition="in" filter="fade">
                                      <p:cBhvr>
                                        <p:cTn id="62" dur="1000"/>
                                        <p:tgtEl>
                                          <p:spTgt spid="4">
                                            <p:txEl>
                                              <p:pRg st="0" end="0"/>
                                            </p:txEl>
                                          </p:spTgt>
                                        </p:tgtEl>
                                      </p:cBhvr>
                                    </p:animEffect>
                                    <p:anim calcmode="lin" valueType="num">
                                      <p:cBhvr>
                                        <p:cTn id="6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4">
                                            <p:txEl>
                                              <p:pRg st="1" end="1"/>
                                            </p:txEl>
                                          </p:spTgt>
                                        </p:tgtEl>
                                        <p:attrNameLst>
                                          <p:attrName>style.visibility</p:attrName>
                                        </p:attrNameLst>
                                      </p:cBhvr>
                                      <p:to>
                                        <p:strVal val="visible"/>
                                      </p:to>
                                    </p:set>
                                    <p:animEffect transition="in" filter="fade">
                                      <p:cBhvr>
                                        <p:cTn id="69" dur="1000"/>
                                        <p:tgtEl>
                                          <p:spTgt spid="4">
                                            <p:txEl>
                                              <p:pRg st="1" end="1"/>
                                            </p:txEl>
                                          </p:spTgt>
                                        </p:tgtEl>
                                      </p:cBhvr>
                                    </p:animEffect>
                                    <p:anim calcmode="lin" valueType="num">
                                      <p:cBhvr>
                                        <p:cTn id="7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
                                            <p:txEl>
                                              <p:pRg st="2" end="2"/>
                                            </p:txEl>
                                          </p:spTgt>
                                        </p:tgtEl>
                                        <p:attrNameLst>
                                          <p:attrName>style.visibility</p:attrName>
                                        </p:attrNameLst>
                                      </p:cBhvr>
                                      <p:to>
                                        <p:strVal val="visible"/>
                                      </p:to>
                                    </p:set>
                                    <p:animEffect transition="in" filter="fade">
                                      <p:cBhvr>
                                        <p:cTn id="76" dur="1000"/>
                                        <p:tgtEl>
                                          <p:spTgt spid="4">
                                            <p:txEl>
                                              <p:pRg st="2" end="2"/>
                                            </p:txEl>
                                          </p:spTgt>
                                        </p:tgtEl>
                                      </p:cBhvr>
                                    </p:animEffect>
                                    <p:anim calcmode="lin" valueType="num">
                                      <p:cBhvr>
                                        <p:cTn id="7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4">
                                            <p:txEl>
                                              <p:pRg st="3" end="3"/>
                                            </p:txEl>
                                          </p:spTgt>
                                        </p:tgtEl>
                                        <p:attrNameLst>
                                          <p:attrName>style.visibility</p:attrName>
                                        </p:attrNameLst>
                                      </p:cBhvr>
                                      <p:to>
                                        <p:strVal val="visible"/>
                                      </p:to>
                                    </p:set>
                                    <p:animEffect transition="in" filter="fade">
                                      <p:cBhvr>
                                        <p:cTn id="83" dur="1000"/>
                                        <p:tgtEl>
                                          <p:spTgt spid="4">
                                            <p:txEl>
                                              <p:pRg st="3" end="3"/>
                                            </p:txEl>
                                          </p:spTgt>
                                        </p:tgtEl>
                                      </p:cBhvr>
                                    </p:animEffect>
                                    <p:anim calcmode="lin" valueType="num">
                                      <p:cBhvr>
                                        <p:cTn id="8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t>MORIR Y DORMIR</a:t>
            </a:r>
            <a:r>
              <a:rPr lang="ca-ES" sz="3600" dirty="0"/>
              <a:t> en </a:t>
            </a:r>
            <a:r>
              <a:rPr lang="ca-ES" sz="3600" dirty="0" err="1"/>
              <a:t>presente</a:t>
            </a:r>
            <a:r>
              <a:rPr lang="ca-ES" sz="3600" dirty="0"/>
              <a:t> de </a:t>
            </a:r>
            <a:r>
              <a:rPr lang="ca-ES" sz="3600" dirty="0" err="1"/>
              <a:t>subjuntivo</a:t>
            </a:r>
            <a:r>
              <a:rPr lang="ca-ES" sz="3600" dirty="0"/>
              <a:t> (O</a:t>
            </a:r>
            <a:r>
              <a:rPr lang="ca-ES" sz="3600" dirty="0">
                <a:sym typeface="Wingdings" panose="05000000000000000000" pitchFamily="2" charset="2"/>
              </a:rPr>
              <a:t>U </a:t>
            </a:r>
            <a:r>
              <a:rPr lang="ca-ES" sz="3600" dirty="0" err="1">
                <a:sym typeface="Wingdings" panose="05000000000000000000" pitchFamily="2" charset="2"/>
              </a:rPr>
              <a:t>sólo</a:t>
            </a:r>
            <a:r>
              <a:rPr lang="ca-ES" sz="3600" dirty="0">
                <a:sym typeface="Wingdings" panose="05000000000000000000" pitchFamily="2" charset="2"/>
              </a:rPr>
              <a:t> para “</a:t>
            </a:r>
            <a:r>
              <a:rPr lang="ca-ES" sz="3600" dirty="0" err="1">
                <a:sym typeface="Wingdings" panose="05000000000000000000" pitchFamily="2" charset="2"/>
              </a:rPr>
              <a:t>nosotros</a:t>
            </a:r>
            <a:r>
              <a:rPr lang="ca-ES" sz="3600" dirty="0">
                <a:sym typeface="Wingdings" panose="05000000000000000000" pitchFamily="2" charset="2"/>
              </a:rPr>
              <a:t>” y “</a:t>
            </a:r>
            <a:r>
              <a:rPr lang="ca-ES" sz="3600" dirty="0" err="1">
                <a:sym typeface="Wingdings" panose="05000000000000000000" pitchFamily="2" charset="2"/>
              </a:rPr>
              <a:t>vosotros</a:t>
            </a:r>
            <a:r>
              <a:rPr lang="ca-ES" sz="3600" dirty="0">
                <a:sym typeface="Wingdings" panose="05000000000000000000" pitchFamily="2" charset="2"/>
              </a:rPr>
              <a:t>”:</a:t>
            </a:r>
            <a:endParaRPr lang="ca-ES" dirty="0"/>
          </a:p>
        </p:txBody>
      </p:sp>
      <p:sp>
        <p:nvSpPr>
          <p:cNvPr id="3" name="Marcador de contenido 2"/>
          <p:cNvSpPr>
            <a:spLocks noGrp="1"/>
          </p:cNvSpPr>
          <p:nvPr>
            <p:ph sz="half" idx="1"/>
          </p:nvPr>
        </p:nvSpPr>
        <p:spPr/>
        <p:txBody>
          <a:bodyPr/>
          <a:lstStyle/>
          <a:p>
            <a:r>
              <a:rPr lang="ca-ES" b="1" i="1" dirty="0"/>
              <a:t>M</a:t>
            </a:r>
            <a:r>
              <a:rPr lang="ca-ES" b="1" i="1" u="sng" dirty="0"/>
              <a:t>O</a:t>
            </a:r>
            <a:r>
              <a:rPr lang="ca-ES" b="1" i="1" dirty="0"/>
              <a:t>RIR</a:t>
            </a:r>
          </a:p>
          <a:p>
            <a:r>
              <a:rPr lang="ca-ES" dirty="0"/>
              <a:t>MUERA</a:t>
            </a:r>
          </a:p>
          <a:p>
            <a:r>
              <a:rPr lang="ca-ES" dirty="0"/>
              <a:t>MUERAS</a:t>
            </a:r>
          </a:p>
          <a:p>
            <a:r>
              <a:rPr lang="ca-ES" dirty="0"/>
              <a:t>MUERA</a:t>
            </a:r>
          </a:p>
          <a:p>
            <a:r>
              <a:rPr lang="ca-ES" dirty="0"/>
              <a:t>M</a:t>
            </a:r>
            <a:r>
              <a:rPr lang="ca-ES" b="1" u="sng" dirty="0"/>
              <a:t>U</a:t>
            </a:r>
            <a:r>
              <a:rPr lang="ca-ES" dirty="0"/>
              <a:t>RAMOS</a:t>
            </a:r>
          </a:p>
          <a:p>
            <a:r>
              <a:rPr lang="ca-ES" dirty="0"/>
              <a:t>M</a:t>
            </a:r>
            <a:r>
              <a:rPr lang="ca-ES" b="1" u="sng" dirty="0"/>
              <a:t>U</a:t>
            </a:r>
            <a:r>
              <a:rPr lang="ca-ES" dirty="0"/>
              <a:t>RÁIS</a:t>
            </a:r>
          </a:p>
          <a:p>
            <a:r>
              <a:rPr lang="ca-ES" dirty="0"/>
              <a:t>MUERAN</a:t>
            </a:r>
          </a:p>
        </p:txBody>
      </p:sp>
      <p:sp>
        <p:nvSpPr>
          <p:cNvPr id="4" name="Marcador de contenido 3"/>
          <p:cNvSpPr>
            <a:spLocks noGrp="1"/>
          </p:cNvSpPr>
          <p:nvPr>
            <p:ph sz="half" idx="2"/>
          </p:nvPr>
        </p:nvSpPr>
        <p:spPr/>
        <p:txBody>
          <a:bodyPr/>
          <a:lstStyle/>
          <a:p>
            <a:r>
              <a:rPr lang="ca-ES" b="1" i="1" dirty="0"/>
              <a:t>D</a:t>
            </a:r>
            <a:r>
              <a:rPr lang="ca-ES" b="1" i="1" u="sng" dirty="0"/>
              <a:t>O</a:t>
            </a:r>
            <a:r>
              <a:rPr lang="ca-ES" b="1" i="1" dirty="0"/>
              <a:t>RMIR</a:t>
            </a:r>
          </a:p>
          <a:p>
            <a:r>
              <a:rPr lang="ca-ES" dirty="0"/>
              <a:t>DUERMA</a:t>
            </a:r>
          </a:p>
          <a:p>
            <a:r>
              <a:rPr lang="ca-ES" dirty="0"/>
              <a:t>DUERMAS</a:t>
            </a:r>
          </a:p>
          <a:p>
            <a:r>
              <a:rPr lang="ca-ES" dirty="0"/>
              <a:t>DUERMA</a:t>
            </a:r>
          </a:p>
          <a:p>
            <a:r>
              <a:rPr lang="ca-ES" dirty="0"/>
              <a:t>D</a:t>
            </a:r>
            <a:r>
              <a:rPr lang="ca-ES" b="1" u="sng" dirty="0"/>
              <a:t>U</a:t>
            </a:r>
            <a:r>
              <a:rPr lang="ca-ES" dirty="0"/>
              <a:t>RMAMOS</a:t>
            </a:r>
          </a:p>
          <a:p>
            <a:r>
              <a:rPr lang="ca-ES" dirty="0"/>
              <a:t>D</a:t>
            </a:r>
            <a:r>
              <a:rPr lang="ca-ES" b="1" u="sng" dirty="0"/>
              <a:t>U</a:t>
            </a:r>
            <a:r>
              <a:rPr lang="ca-ES" dirty="0"/>
              <a:t>RMÁIS</a:t>
            </a:r>
          </a:p>
          <a:p>
            <a:r>
              <a:rPr lang="ca-ES" dirty="0"/>
              <a:t>DUERMAN</a:t>
            </a:r>
          </a:p>
        </p:txBody>
      </p:sp>
    </p:spTree>
    <p:extLst>
      <p:ext uri="{BB962C8B-B14F-4D97-AF65-F5344CB8AC3E}">
        <p14:creationId xmlns:p14="http://schemas.microsoft.com/office/powerpoint/2010/main" val="130244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Effect transition="in" filter="fade">
                                      <p:cBhvr>
                                        <p:cTn id="62" dur="1000"/>
                                        <p:tgtEl>
                                          <p:spTgt spid="4">
                                            <p:txEl>
                                              <p:pRg st="0" end="0"/>
                                            </p:txEl>
                                          </p:spTgt>
                                        </p:tgtEl>
                                      </p:cBhvr>
                                    </p:animEffect>
                                    <p:anim calcmode="lin" valueType="num">
                                      <p:cBhvr>
                                        <p:cTn id="6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4">
                                            <p:txEl>
                                              <p:pRg st="1" end="1"/>
                                            </p:txEl>
                                          </p:spTgt>
                                        </p:tgtEl>
                                        <p:attrNameLst>
                                          <p:attrName>style.visibility</p:attrName>
                                        </p:attrNameLst>
                                      </p:cBhvr>
                                      <p:to>
                                        <p:strVal val="visible"/>
                                      </p:to>
                                    </p:set>
                                    <p:animEffect transition="in" filter="fade">
                                      <p:cBhvr>
                                        <p:cTn id="69" dur="1000"/>
                                        <p:tgtEl>
                                          <p:spTgt spid="4">
                                            <p:txEl>
                                              <p:pRg st="1" end="1"/>
                                            </p:txEl>
                                          </p:spTgt>
                                        </p:tgtEl>
                                      </p:cBhvr>
                                    </p:animEffect>
                                    <p:anim calcmode="lin" valueType="num">
                                      <p:cBhvr>
                                        <p:cTn id="7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
                                            <p:txEl>
                                              <p:pRg st="2" end="2"/>
                                            </p:txEl>
                                          </p:spTgt>
                                        </p:tgtEl>
                                        <p:attrNameLst>
                                          <p:attrName>style.visibility</p:attrName>
                                        </p:attrNameLst>
                                      </p:cBhvr>
                                      <p:to>
                                        <p:strVal val="visible"/>
                                      </p:to>
                                    </p:set>
                                    <p:animEffect transition="in" filter="fade">
                                      <p:cBhvr>
                                        <p:cTn id="76" dur="1000"/>
                                        <p:tgtEl>
                                          <p:spTgt spid="4">
                                            <p:txEl>
                                              <p:pRg st="2" end="2"/>
                                            </p:txEl>
                                          </p:spTgt>
                                        </p:tgtEl>
                                      </p:cBhvr>
                                    </p:animEffect>
                                    <p:anim calcmode="lin" valueType="num">
                                      <p:cBhvr>
                                        <p:cTn id="7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4">
                                            <p:txEl>
                                              <p:pRg st="3" end="3"/>
                                            </p:txEl>
                                          </p:spTgt>
                                        </p:tgtEl>
                                        <p:attrNameLst>
                                          <p:attrName>style.visibility</p:attrName>
                                        </p:attrNameLst>
                                      </p:cBhvr>
                                      <p:to>
                                        <p:strVal val="visible"/>
                                      </p:to>
                                    </p:set>
                                    <p:animEffect transition="in" filter="fade">
                                      <p:cBhvr>
                                        <p:cTn id="83" dur="1000"/>
                                        <p:tgtEl>
                                          <p:spTgt spid="4">
                                            <p:txEl>
                                              <p:pRg st="3" end="3"/>
                                            </p:txEl>
                                          </p:spTgt>
                                        </p:tgtEl>
                                      </p:cBhvr>
                                    </p:animEffect>
                                    <p:anim calcmode="lin" valueType="num">
                                      <p:cBhvr>
                                        <p:cTn id="8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
                                            <p:txEl>
                                              <p:pRg st="4" end="4"/>
                                            </p:txEl>
                                          </p:spTgt>
                                        </p:tgtEl>
                                        <p:attrNameLst>
                                          <p:attrName>style.visibility</p:attrName>
                                        </p:attrNameLst>
                                      </p:cBhvr>
                                      <p:to>
                                        <p:strVal val="visible"/>
                                      </p:to>
                                    </p:set>
                                    <p:animEffect transition="in" filter="fade">
                                      <p:cBhvr>
                                        <p:cTn id="90" dur="1000"/>
                                        <p:tgtEl>
                                          <p:spTgt spid="4">
                                            <p:txEl>
                                              <p:pRg st="4" end="4"/>
                                            </p:txEl>
                                          </p:spTgt>
                                        </p:tgtEl>
                                      </p:cBhvr>
                                    </p:animEffect>
                                    <p:anim calcmode="lin" valueType="num">
                                      <p:cBhvr>
                                        <p:cTn id="9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2"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Effect transition="in" filter="fade">
                                      <p:cBhvr>
                                        <p:cTn id="97" dur="1000"/>
                                        <p:tgtEl>
                                          <p:spTgt spid="4">
                                            <p:txEl>
                                              <p:pRg st="5" end="5"/>
                                            </p:txEl>
                                          </p:spTgt>
                                        </p:tgtEl>
                                      </p:cBhvr>
                                    </p:animEffect>
                                    <p:anim calcmode="lin" valueType="num">
                                      <p:cBhvr>
                                        <p:cTn id="9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4">
                                            <p:txEl>
                                              <p:pRg st="6" end="6"/>
                                            </p:txEl>
                                          </p:spTgt>
                                        </p:tgtEl>
                                        <p:attrNameLst>
                                          <p:attrName>style.visibility</p:attrName>
                                        </p:attrNameLst>
                                      </p:cBhvr>
                                      <p:to>
                                        <p:strVal val="visible"/>
                                      </p:to>
                                    </p:set>
                                    <p:animEffect transition="in" filter="fade">
                                      <p:cBhvr>
                                        <p:cTn id="104" dur="1000"/>
                                        <p:tgtEl>
                                          <p:spTgt spid="4">
                                            <p:txEl>
                                              <p:pRg st="6" end="6"/>
                                            </p:txEl>
                                          </p:spTgt>
                                        </p:tgtEl>
                                      </p:cBhvr>
                                    </p:animEffect>
                                    <p:anim calcmode="lin" valueType="num">
                                      <p:cBhvr>
                                        <p:cTn id="10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592464"/>
          </a:xfrm>
        </p:spPr>
        <p:txBody>
          <a:bodyPr>
            <a:noAutofit/>
          </a:bodyPr>
          <a:lstStyle/>
          <a:p>
            <a:r>
              <a:rPr lang="ca-ES" sz="2800" dirty="0" err="1"/>
              <a:t>Recordemos</a:t>
            </a:r>
            <a:r>
              <a:rPr lang="ca-ES" sz="2800" dirty="0"/>
              <a:t> que como “PEDIR” se </a:t>
            </a:r>
            <a:r>
              <a:rPr lang="ca-ES" sz="2800" dirty="0" err="1"/>
              <a:t>conjugan</a:t>
            </a:r>
            <a:r>
              <a:rPr lang="es-ES" sz="2800" dirty="0"/>
              <a:t> todos los verbos en –ir que tienen una “E” antes de la terminación, (excepto los verbos en “-</a:t>
            </a:r>
            <a:r>
              <a:rPr lang="es-ES" sz="2800" dirty="0" err="1"/>
              <a:t>entir</a:t>
            </a:r>
            <a:r>
              <a:rPr lang="es-ES" sz="2800" dirty="0"/>
              <a:t>, -</a:t>
            </a:r>
            <a:r>
              <a:rPr lang="es-ES" sz="2800" dirty="0" err="1"/>
              <a:t>ertir</a:t>
            </a:r>
            <a:r>
              <a:rPr lang="es-ES" sz="2800" dirty="0"/>
              <a:t>. –</a:t>
            </a:r>
            <a:r>
              <a:rPr lang="es-ES" sz="2800" dirty="0" err="1"/>
              <a:t>erir</a:t>
            </a:r>
            <a:r>
              <a:rPr lang="es-ES" sz="2800" dirty="0"/>
              <a:t>”). En presente de subjuntivo, cambian la “E” en “I” también para “nosotros” y “vosotros”</a:t>
            </a:r>
            <a:endParaRPr lang="ca-ES" sz="2800" dirty="0"/>
          </a:p>
        </p:txBody>
      </p:sp>
      <p:sp>
        <p:nvSpPr>
          <p:cNvPr id="3" name="Marcador de contenido 2"/>
          <p:cNvSpPr>
            <a:spLocks noGrp="1"/>
          </p:cNvSpPr>
          <p:nvPr>
            <p:ph idx="1"/>
          </p:nvPr>
        </p:nvSpPr>
        <p:spPr>
          <a:xfrm>
            <a:off x="838200" y="2456690"/>
            <a:ext cx="10515600" cy="3210014"/>
          </a:xfrm>
        </p:spPr>
        <p:txBody>
          <a:bodyPr/>
          <a:lstStyle/>
          <a:p>
            <a:r>
              <a:rPr lang="es-ES" dirty="0"/>
              <a:t>El</a:t>
            </a:r>
            <a:r>
              <a:rPr lang="es-ES" b="1" u="sng" dirty="0"/>
              <a:t>e</a:t>
            </a:r>
            <a:r>
              <a:rPr lang="es-ES" dirty="0"/>
              <a:t>gir, s</a:t>
            </a:r>
            <a:r>
              <a:rPr lang="es-ES" b="1" u="sng" dirty="0"/>
              <a:t>e</a:t>
            </a:r>
            <a:r>
              <a:rPr lang="es-ES" dirty="0"/>
              <a:t>guir (conseguir), rep</a:t>
            </a:r>
            <a:r>
              <a:rPr lang="es-ES" b="1" u="sng" dirty="0"/>
              <a:t>e</a:t>
            </a:r>
            <a:r>
              <a:rPr lang="es-ES" dirty="0"/>
              <a:t>tir, comp</a:t>
            </a:r>
            <a:r>
              <a:rPr lang="es-ES" b="1" u="sng" dirty="0"/>
              <a:t>e</a:t>
            </a:r>
            <a:r>
              <a:rPr lang="es-ES" dirty="0"/>
              <a:t>tir, impedir, corregir, medir, despedir(se), servir, derretir(se), </a:t>
            </a:r>
            <a:r>
              <a:rPr lang="es-ES" dirty="0" err="1"/>
              <a:t>reir</a:t>
            </a:r>
            <a:r>
              <a:rPr lang="es-ES" dirty="0"/>
              <a:t>, </a:t>
            </a:r>
            <a:r>
              <a:rPr lang="es-ES" dirty="0" err="1"/>
              <a:t>sonreir</a:t>
            </a:r>
            <a:endParaRPr lang="es-ES" dirty="0"/>
          </a:p>
          <a:p>
            <a:r>
              <a:rPr lang="es-ES" i="1" dirty="0"/>
              <a:t>NB: </a:t>
            </a:r>
            <a:r>
              <a:rPr lang="es-ES" i="1" dirty="0" err="1"/>
              <a:t>Là</a:t>
            </a:r>
            <a:r>
              <a:rPr lang="es-ES" i="1" dirty="0"/>
              <a:t> </a:t>
            </a:r>
            <a:r>
              <a:rPr lang="es-ES" i="1" dirty="0" err="1"/>
              <a:t>encore</a:t>
            </a:r>
            <a:r>
              <a:rPr lang="es-ES" i="1" dirty="0"/>
              <a:t>, </a:t>
            </a:r>
            <a:r>
              <a:rPr lang="es-ES" i="1" dirty="0" err="1"/>
              <a:t>ne</a:t>
            </a:r>
            <a:r>
              <a:rPr lang="es-ES" i="1" dirty="0"/>
              <a:t> </a:t>
            </a:r>
            <a:r>
              <a:rPr lang="es-ES" i="1" dirty="0" err="1"/>
              <a:t>pas</a:t>
            </a:r>
            <a:r>
              <a:rPr lang="es-ES" i="1" dirty="0"/>
              <a:t> </a:t>
            </a:r>
            <a:r>
              <a:rPr lang="es-ES" i="1" dirty="0" err="1"/>
              <a:t>apprendre</a:t>
            </a:r>
            <a:r>
              <a:rPr lang="es-ES" i="1" dirty="0"/>
              <a:t> les listes par </a:t>
            </a:r>
            <a:r>
              <a:rPr lang="es-ES" i="1" dirty="0" err="1"/>
              <a:t>coeur</a:t>
            </a:r>
            <a:r>
              <a:rPr lang="es-ES" i="1" dirty="0"/>
              <a:t> </a:t>
            </a:r>
            <a:r>
              <a:rPr lang="es-ES" i="1" dirty="0" err="1"/>
              <a:t>mais</a:t>
            </a:r>
            <a:r>
              <a:rPr lang="es-ES" i="1" dirty="0"/>
              <a:t> </a:t>
            </a:r>
            <a:r>
              <a:rPr lang="es-ES" i="1" dirty="0" err="1"/>
              <a:t>conjuguer</a:t>
            </a:r>
            <a:r>
              <a:rPr lang="es-ES" i="1" dirty="0"/>
              <a:t> </a:t>
            </a:r>
            <a:r>
              <a:rPr lang="es-ES" i="1" dirty="0" err="1"/>
              <a:t>régulièrement</a:t>
            </a:r>
            <a:r>
              <a:rPr lang="es-ES" i="1" dirty="0"/>
              <a:t> </a:t>
            </a:r>
            <a:r>
              <a:rPr lang="es-ES" i="1" dirty="0" err="1"/>
              <a:t>tous</a:t>
            </a:r>
            <a:r>
              <a:rPr lang="es-ES" i="1" dirty="0"/>
              <a:t> les </a:t>
            </a:r>
            <a:r>
              <a:rPr lang="es-ES" i="1" dirty="0" err="1"/>
              <a:t>verbes</a:t>
            </a:r>
            <a:r>
              <a:rPr lang="es-ES" i="1" dirty="0"/>
              <a:t> de </a:t>
            </a:r>
            <a:r>
              <a:rPr lang="es-ES" i="1" dirty="0" err="1"/>
              <a:t>celles</a:t>
            </a:r>
            <a:r>
              <a:rPr lang="es-ES" i="1" dirty="0"/>
              <a:t>-ci ! </a:t>
            </a:r>
            <a:r>
              <a:rPr lang="es-ES" i="1" dirty="0" err="1"/>
              <a:t>Ils</a:t>
            </a:r>
            <a:r>
              <a:rPr lang="es-ES" i="1" dirty="0"/>
              <a:t> </a:t>
            </a:r>
            <a:r>
              <a:rPr lang="es-ES" i="1" dirty="0" err="1"/>
              <a:t>s’agit</a:t>
            </a:r>
            <a:r>
              <a:rPr lang="es-ES" i="1" dirty="0"/>
              <a:t> de </a:t>
            </a:r>
            <a:r>
              <a:rPr lang="es-ES" i="1" dirty="0" err="1"/>
              <a:t>créer</a:t>
            </a:r>
            <a:r>
              <a:rPr lang="es-ES" i="1" dirty="0"/>
              <a:t> des </a:t>
            </a:r>
            <a:r>
              <a:rPr lang="es-ES" i="1" dirty="0" err="1"/>
              <a:t>automatismes</a:t>
            </a:r>
            <a:r>
              <a:rPr lang="es-ES" i="1" dirty="0"/>
              <a:t>, </a:t>
            </a:r>
            <a:r>
              <a:rPr lang="es-ES" i="1" dirty="0" err="1"/>
              <a:t>tout</a:t>
            </a:r>
            <a:r>
              <a:rPr lang="es-ES" i="1" dirty="0"/>
              <a:t> en </a:t>
            </a:r>
            <a:r>
              <a:rPr lang="es-ES" i="1" dirty="0" err="1"/>
              <a:t>comprenant</a:t>
            </a:r>
            <a:r>
              <a:rPr lang="es-ES" i="1" dirty="0"/>
              <a:t> de </a:t>
            </a:r>
            <a:r>
              <a:rPr lang="es-ES" i="1" dirty="0" err="1"/>
              <a:t>quoi</a:t>
            </a:r>
            <a:r>
              <a:rPr lang="es-ES" i="1" dirty="0"/>
              <a:t> </a:t>
            </a:r>
            <a:r>
              <a:rPr lang="es-ES" i="1" dirty="0" err="1"/>
              <a:t>il</a:t>
            </a:r>
            <a:r>
              <a:rPr lang="es-ES" i="1" dirty="0"/>
              <a:t> </a:t>
            </a:r>
            <a:r>
              <a:rPr lang="es-ES" i="1" dirty="0" err="1"/>
              <a:t>s’agit</a:t>
            </a:r>
            <a:r>
              <a:rPr lang="es-ES" i="1" dirty="0"/>
              <a:t>.</a:t>
            </a:r>
          </a:p>
        </p:txBody>
      </p:sp>
    </p:spTree>
    <p:extLst>
      <p:ext uri="{BB962C8B-B14F-4D97-AF65-F5344CB8AC3E}">
        <p14:creationId xmlns:p14="http://schemas.microsoft.com/office/powerpoint/2010/main" val="380736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a:t>E </a:t>
            </a:r>
            <a:r>
              <a:rPr lang="ca-ES" dirty="0">
                <a:sym typeface="Wingdings" panose="05000000000000000000" pitchFamily="2" charset="2"/>
              </a:rPr>
              <a:t> I</a:t>
            </a:r>
            <a:br>
              <a:rPr lang="ca-ES" dirty="0">
                <a:sym typeface="Wingdings" panose="05000000000000000000" pitchFamily="2" charset="2"/>
              </a:rPr>
            </a:br>
            <a:r>
              <a:rPr lang="es-ES" sz="2000" dirty="0">
                <a:sym typeface="Wingdings" panose="05000000000000000000" pitchFamily="2" charset="2"/>
              </a:rPr>
              <a:t>Todas las personas INCLUSO “nosotros” y “vosotros”</a:t>
            </a:r>
            <a:endParaRPr lang="es-ES" dirty="0"/>
          </a:p>
        </p:txBody>
      </p:sp>
      <p:sp>
        <p:nvSpPr>
          <p:cNvPr id="3" name="Marcador de contenido 2"/>
          <p:cNvSpPr>
            <a:spLocks noGrp="1"/>
          </p:cNvSpPr>
          <p:nvPr>
            <p:ph idx="1"/>
          </p:nvPr>
        </p:nvSpPr>
        <p:spPr/>
        <p:txBody>
          <a:bodyPr/>
          <a:lstStyle/>
          <a:p>
            <a:pPr algn="ctr"/>
            <a:r>
              <a:rPr lang="ca-ES" sz="4000" dirty="0"/>
              <a:t>P</a:t>
            </a:r>
            <a:r>
              <a:rPr lang="ca-ES" sz="4000" b="1" u="sng" dirty="0"/>
              <a:t>E</a:t>
            </a:r>
            <a:r>
              <a:rPr lang="ca-ES" sz="4000" dirty="0"/>
              <a:t>DIR</a:t>
            </a:r>
          </a:p>
          <a:p>
            <a:pPr marL="0" indent="0" algn="ctr">
              <a:buNone/>
            </a:pPr>
            <a:endParaRPr lang="ca-ES" dirty="0"/>
          </a:p>
          <a:p>
            <a:pPr algn="ctr"/>
            <a:r>
              <a:rPr lang="ca-ES" i="1" dirty="0"/>
              <a:t>P</a:t>
            </a:r>
            <a:r>
              <a:rPr lang="ca-ES" b="1" i="1" dirty="0"/>
              <a:t>I</a:t>
            </a:r>
            <a:r>
              <a:rPr lang="ca-ES" i="1" dirty="0"/>
              <a:t>DA</a:t>
            </a:r>
          </a:p>
          <a:p>
            <a:pPr algn="ctr"/>
            <a:r>
              <a:rPr lang="ca-ES" i="1" dirty="0"/>
              <a:t>P</a:t>
            </a:r>
            <a:r>
              <a:rPr lang="ca-ES" b="1" i="1" dirty="0"/>
              <a:t>I</a:t>
            </a:r>
            <a:r>
              <a:rPr lang="ca-ES" i="1" dirty="0"/>
              <a:t>DAS</a:t>
            </a:r>
          </a:p>
          <a:p>
            <a:pPr algn="ctr"/>
            <a:r>
              <a:rPr lang="ca-ES" i="1" dirty="0"/>
              <a:t>P</a:t>
            </a:r>
            <a:r>
              <a:rPr lang="ca-ES" b="1" i="1" dirty="0"/>
              <a:t>I</a:t>
            </a:r>
            <a:r>
              <a:rPr lang="ca-ES" i="1" dirty="0"/>
              <a:t>DA</a:t>
            </a:r>
          </a:p>
          <a:p>
            <a:pPr algn="ctr"/>
            <a:r>
              <a:rPr lang="ca-ES" i="1" dirty="0"/>
              <a:t>P</a:t>
            </a:r>
            <a:r>
              <a:rPr lang="ca-ES" b="1" i="1" dirty="0"/>
              <a:t>I</a:t>
            </a:r>
            <a:r>
              <a:rPr lang="ca-ES" i="1" dirty="0"/>
              <a:t>DAMOS</a:t>
            </a:r>
          </a:p>
          <a:p>
            <a:pPr algn="ctr"/>
            <a:r>
              <a:rPr lang="ca-ES" i="1" dirty="0"/>
              <a:t>P</a:t>
            </a:r>
            <a:r>
              <a:rPr lang="ca-ES" b="1" i="1" dirty="0"/>
              <a:t>I</a:t>
            </a:r>
            <a:r>
              <a:rPr lang="ca-ES" i="1" dirty="0"/>
              <a:t>DÁIS</a:t>
            </a:r>
          </a:p>
          <a:p>
            <a:pPr algn="ctr"/>
            <a:r>
              <a:rPr lang="ca-ES" i="1" dirty="0"/>
              <a:t>P</a:t>
            </a:r>
            <a:r>
              <a:rPr lang="ca-ES" b="1" i="1" dirty="0"/>
              <a:t>I</a:t>
            </a:r>
            <a:r>
              <a:rPr lang="ca-ES" i="1" dirty="0"/>
              <a:t>DAN</a:t>
            </a:r>
          </a:p>
        </p:txBody>
      </p:sp>
    </p:spTree>
    <p:extLst>
      <p:ext uri="{BB962C8B-B14F-4D97-AF65-F5344CB8AC3E}">
        <p14:creationId xmlns:p14="http://schemas.microsoft.com/office/powerpoint/2010/main" val="122964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a:t>ZCO </a:t>
            </a:r>
            <a:r>
              <a:rPr lang="ca-ES" dirty="0">
                <a:sym typeface="Wingdings" panose="05000000000000000000" pitchFamily="2" charset="2"/>
              </a:rPr>
              <a:t> ZCA</a:t>
            </a:r>
            <a:br>
              <a:rPr lang="ca-ES" sz="3200" dirty="0"/>
            </a:br>
            <a:r>
              <a:rPr lang="ca-ES" sz="2400" dirty="0"/>
              <a:t>EN </a:t>
            </a:r>
            <a:r>
              <a:rPr lang="ca-ES" sz="2800" b="1" dirty="0"/>
              <a:t>TODAS</a:t>
            </a:r>
            <a:r>
              <a:rPr lang="ca-ES" sz="2400" dirty="0"/>
              <a:t> LAS PERSONAS ESTA VEZ</a:t>
            </a:r>
          </a:p>
        </p:txBody>
      </p:sp>
      <p:sp>
        <p:nvSpPr>
          <p:cNvPr id="3" name="Marcador de contenido 2"/>
          <p:cNvSpPr>
            <a:spLocks noGrp="1"/>
          </p:cNvSpPr>
          <p:nvPr>
            <p:ph idx="1"/>
          </p:nvPr>
        </p:nvSpPr>
        <p:spPr/>
        <p:txBody>
          <a:bodyPr>
            <a:normAutofit/>
          </a:bodyPr>
          <a:lstStyle/>
          <a:p>
            <a:pPr algn="ctr"/>
            <a:r>
              <a:rPr lang="ca-ES" sz="4000" dirty="0"/>
              <a:t>CR</a:t>
            </a:r>
            <a:r>
              <a:rPr lang="ca-ES" sz="4000" b="1" u="sng" dirty="0"/>
              <a:t>ECER</a:t>
            </a:r>
            <a:endParaRPr lang="ca-ES" b="1" u="sng" dirty="0"/>
          </a:p>
          <a:p>
            <a:pPr marL="0" indent="0" algn="ctr">
              <a:buNone/>
            </a:pPr>
            <a:endParaRPr lang="ca-ES" b="1" u="sng" dirty="0"/>
          </a:p>
          <a:p>
            <a:pPr algn="ctr"/>
            <a:r>
              <a:rPr lang="ca-ES" dirty="0"/>
              <a:t>CRE</a:t>
            </a:r>
            <a:r>
              <a:rPr lang="ca-ES" b="1" dirty="0"/>
              <a:t>ZCA</a:t>
            </a:r>
          </a:p>
          <a:p>
            <a:pPr algn="ctr"/>
            <a:r>
              <a:rPr lang="ca-ES"/>
              <a:t>CRE</a:t>
            </a:r>
            <a:r>
              <a:rPr lang="ca-ES" b="1"/>
              <a:t>ZCAS</a:t>
            </a:r>
            <a:endParaRPr lang="ca-ES" dirty="0"/>
          </a:p>
          <a:p>
            <a:pPr algn="ctr"/>
            <a:r>
              <a:rPr lang="ca-ES" dirty="0"/>
              <a:t>CRE</a:t>
            </a:r>
            <a:r>
              <a:rPr lang="ca-ES" b="1" dirty="0"/>
              <a:t>ZCA</a:t>
            </a:r>
            <a:endParaRPr lang="ca-ES" dirty="0"/>
          </a:p>
          <a:p>
            <a:pPr algn="ctr"/>
            <a:r>
              <a:rPr lang="ca-ES" dirty="0"/>
              <a:t> CRE</a:t>
            </a:r>
            <a:r>
              <a:rPr lang="ca-ES" b="1" dirty="0"/>
              <a:t>ZCA</a:t>
            </a:r>
            <a:r>
              <a:rPr lang="ca-ES" dirty="0"/>
              <a:t>MOS</a:t>
            </a:r>
          </a:p>
          <a:p>
            <a:pPr algn="ctr"/>
            <a:r>
              <a:rPr lang="ca-ES" dirty="0"/>
              <a:t>CRE</a:t>
            </a:r>
            <a:r>
              <a:rPr lang="ca-ES" b="1" dirty="0"/>
              <a:t>ZCÁ</a:t>
            </a:r>
            <a:r>
              <a:rPr lang="ca-ES" dirty="0"/>
              <a:t>IS</a:t>
            </a:r>
          </a:p>
          <a:p>
            <a:pPr algn="ctr"/>
            <a:r>
              <a:rPr lang="ca-ES" dirty="0"/>
              <a:t>CRE</a:t>
            </a:r>
            <a:r>
              <a:rPr lang="ca-ES" b="1" dirty="0"/>
              <a:t>ZCA</a:t>
            </a:r>
            <a:r>
              <a:rPr lang="ca-ES" dirty="0"/>
              <a:t>N</a:t>
            </a:r>
            <a:endParaRPr lang="ca-ES" b="1" dirty="0"/>
          </a:p>
        </p:txBody>
      </p:sp>
    </p:spTree>
    <p:extLst>
      <p:ext uri="{BB962C8B-B14F-4D97-AF65-F5344CB8AC3E}">
        <p14:creationId xmlns:p14="http://schemas.microsoft.com/office/powerpoint/2010/main" val="409020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a:t>LISTA PARA -ZCO</a:t>
            </a:r>
          </a:p>
        </p:txBody>
      </p:sp>
      <p:sp>
        <p:nvSpPr>
          <p:cNvPr id="3" name="Marcador de contenido 2"/>
          <p:cNvSpPr>
            <a:spLocks noGrp="1"/>
          </p:cNvSpPr>
          <p:nvPr>
            <p:ph idx="1"/>
          </p:nvPr>
        </p:nvSpPr>
        <p:spPr/>
        <p:txBody>
          <a:bodyPr/>
          <a:lstStyle/>
          <a:p>
            <a:r>
              <a:rPr lang="es-ES" dirty="0"/>
              <a:t>Nacer, renacer: nazco, naces, nace…</a:t>
            </a:r>
          </a:p>
          <a:p>
            <a:r>
              <a:rPr lang="es-ES" dirty="0"/>
              <a:t>Crecer, ofrecer, padecer, permanecer: permanezco, permaneces…</a:t>
            </a:r>
          </a:p>
          <a:p>
            <a:r>
              <a:rPr lang="es-ES" dirty="0"/>
              <a:t>Conocer, reconocer: conozco, conoces…</a:t>
            </a:r>
          </a:p>
          <a:p>
            <a:r>
              <a:rPr lang="es-ES" dirty="0"/>
              <a:t>Conducir (seducir, producir, reducir), relucir: Conduzco, conduces…</a:t>
            </a:r>
          </a:p>
        </p:txBody>
      </p:sp>
    </p:spTree>
    <p:extLst>
      <p:ext uri="{BB962C8B-B14F-4D97-AF65-F5344CB8AC3E}">
        <p14:creationId xmlns:p14="http://schemas.microsoft.com/office/powerpoint/2010/main" val="251897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ca-ES" sz="4000" dirty="0" err="1"/>
              <a:t>Verbos</a:t>
            </a:r>
            <a:r>
              <a:rPr lang="ca-ES" sz="4000" dirty="0"/>
              <a:t> en –</a:t>
            </a:r>
            <a:r>
              <a:rPr lang="ca-ES" sz="4000" dirty="0" err="1"/>
              <a:t>uir</a:t>
            </a:r>
            <a:r>
              <a:rPr lang="ca-ES" sz="4000" dirty="0"/>
              <a:t>: </a:t>
            </a:r>
            <a:r>
              <a:rPr lang="ca-ES" sz="4000" i="1" dirty="0"/>
              <a:t>-</a:t>
            </a:r>
            <a:r>
              <a:rPr lang="ca-ES" sz="4000" i="1" dirty="0" err="1"/>
              <a:t>uy</a:t>
            </a:r>
            <a:r>
              <a:rPr lang="ca-ES" sz="4000" i="1" dirty="0"/>
              <a:t>- </a:t>
            </a:r>
            <a:r>
              <a:rPr lang="ca-ES" sz="4000" dirty="0"/>
              <a:t> </a:t>
            </a:r>
            <a:r>
              <a:rPr lang="ca-ES" sz="3600" dirty="0" err="1"/>
              <a:t>INCLUSO</a:t>
            </a:r>
            <a:r>
              <a:rPr lang="ca-ES" sz="4000" dirty="0" err="1"/>
              <a:t>“nosotros</a:t>
            </a:r>
            <a:r>
              <a:rPr lang="ca-ES" sz="4000" dirty="0"/>
              <a:t> y </a:t>
            </a:r>
            <a:r>
              <a:rPr lang="ca-ES" sz="4000" dirty="0" err="1"/>
              <a:t>vosotros</a:t>
            </a:r>
            <a:r>
              <a:rPr lang="ca-ES" sz="4000" dirty="0"/>
              <a:t>”</a:t>
            </a:r>
          </a:p>
        </p:txBody>
      </p:sp>
      <p:sp>
        <p:nvSpPr>
          <p:cNvPr id="5" name="Marcador de contenido 4"/>
          <p:cNvSpPr>
            <a:spLocks noGrp="1"/>
          </p:cNvSpPr>
          <p:nvPr>
            <p:ph sz="half" idx="1"/>
          </p:nvPr>
        </p:nvSpPr>
        <p:spPr/>
        <p:txBody>
          <a:bodyPr/>
          <a:lstStyle/>
          <a:p>
            <a:r>
              <a:rPr lang="ca-ES" sz="3600" dirty="0"/>
              <a:t>CONSTR</a:t>
            </a:r>
            <a:r>
              <a:rPr lang="ca-ES" sz="3600" b="1" u="sng" dirty="0"/>
              <a:t>UIR</a:t>
            </a:r>
          </a:p>
          <a:p>
            <a:r>
              <a:rPr lang="ca-ES" i="1" dirty="0"/>
              <a:t>CONSTR</a:t>
            </a:r>
            <a:r>
              <a:rPr lang="ca-ES" b="1" i="1" dirty="0"/>
              <a:t>UYA</a:t>
            </a:r>
          </a:p>
          <a:p>
            <a:r>
              <a:rPr lang="ca-ES" i="1" dirty="0"/>
              <a:t>CONSTR</a:t>
            </a:r>
            <a:r>
              <a:rPr lang="ca-ES" b="1" i="1" dirty="0"/>
              <a:t>UYAS</a:t>
            </a:r>
          </a:p>
          <a:p>
            <a:r>
              <a:rPr lang="ca-ES" i="1" dirty="0"/>
              <a:t>CONSTR</a:t>
            </a:r>
            <a:r>
              <a:rPr lang="ca-ES" b="1" i="1" dirty="0"/>
              <a:t>UYA</a:t>
            </a:r>
          </a:p>
          <a:p>
            <a:r>
              <a:rPr lang="ca-ES" i="1" dirty="0"/>
              <a:t>CONSTRU</a:t>
            </a:r>
            <a:r>
              <a:rPr lang="ca-ES" b="1" i="1" dirty="0"/>
              <a:t>YA</a:t>
            </a:r>
            <a:r>
              <a:rPr lang="ca-ES" i="1" dirty="0"/>
              <a:t>MOS</a:t>
            </a:r>
          </a:p>
          <a:p>
            <a:r>
              <a:rPr lang="ca-ES" i="1" dirty="0"/>
              <a:t>CONSTRU</a:t>
            </a:r>
            <a:r>
              <a:rPr lang="ca-ES" b="1" i="1" dirty="0"/>
              <a:t>YÁ</a:t>
            </a:r>
            <a:r>
              <a:rPr lang="ca-ES" i="1" dirty="0"/>
              <a:t>IS</a:t>
            </a:r>
          </a:p>
          <a:p>
            <a:r>
              <a:rPr lang="ca-ES" i="1" dirty="0"/>
              <a:t>CONSTR</a:t>
            </a:r>
            <a:r>
              <a:rPr lang="ca-ES" b="1" i="1" dirty="0"/>
              <a:t>UYAN</a:t>
            </a:r>
          </a:p>
        </p:txBody>
      </p:sp>
      <p:sp>
        <p:nvSpPr>
          <p:cNvPr id="6" name="Marcador de contenido 5"/>
          <p:cNvSpPr>
            <a:spLocks noGrp="1"/>
          </p:cNvSpPr>
          <p:nvPr>
            <p:ph sz="half" idx="2"/>
          </p:nvPr>
        </p:nvSpPr>
        <p:spPr/>
        <p:txBody>
          <a:bodyPr/>
          <a:lstStyle/>
          <a:p>
            <a:r>
              <a:rPr lang="es-ES" dirty="0"/>
              <a:t>Lista:</a:t>
            </a:r>
          </a:p>
          <a:p>
            <a:r>
              <a:rPr lang="es-ES" dirty="0"/>
              <a:t>Destruir, restituir, destituir, constituir, atribuir, sustituir, incluir, contribuir, obstruir, excluir, huir</a:t>
            </a:r>
          </a:p>
        </p:txBody>
      </p:sp>
    </p:spTree>
    <p:extLst>
      <p:ext uri="{BB962C8B-B14F-4D97-AF65-F5344CB8AC3E}">
        <p14:creationId xmlns:p14="http://schemas.microsoft.com/office/powerpoint/2010/main" val="408426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Effect transition="in" filter="fade">
                                      <p:cBhvr>
                                        <p:cTn id="55" dur="1000"/>
                                        <p:tgtEl>
                                          <p:spTgt spid="6">
                                            <p:txEl>
                                              <p:pRg st="0" end="0"/>
                                            </p:txEl>
                                          </p:spTgt>
                                        </p:tgtEl>
                                      </p:cBhvr>
                                    </p:animEffect>
                                    <p:anim calcmode="lin" valueType="num">
                                      <p:cBhvr>
                                        <p:cTn id="5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6">
                                            <p:txEl>
                                              <p:pRg st="1" end="1"/>
                                            </p:txEl>
                                          </p:spTgt>
                                        </p:tgtEl>
                                        <p:attrNameLst>
                                          <p:attrName>style.visibility</p:attrName>
                                        </p:attrNameLst>
                                      </p:cBhvr>
                                      <p:to>
                                        <p:strVal val="visible"/>
                                      </p:to>
                                    </p:set>
                                    <p:animEffect transition="in" filter="circle(in)">
                                      <p:cBhvr>
                                        <p:cTn id="62"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ca-ES" dirty="0" err="1"/>
              <a:t>Verbos</a:t>
            </a:r>
            <a:r>
              <a:rPr lang="ca-ES" dirty="0"/>
              <a:t> </a:t>
            </a:r>
            <a:r>
              <a:rPr lang="ca-ES" dirty="0" err="1"/>
              <a:t>irregulares</a:t>
            </a:r>
            <a:r>
              <a:rPr lang="ca-ES" dirty="0"/>
              <a:t> en </a:t>
            </a:r>
            <a:r>
              <a:rPr lang="ca-ES" b="1" dirty="0"/>
              <a:t>–GO: </a:t>
            </a:r>
            <a:r>
              <a:rPr lang="ca-ES" sz="3600" b="1" dirty="0" err="1"/>
              <a:t>Terminan</a:t>
            </a:r>
            <a:r>
              <a:rPr lang="ca-ES" sz="3600" b="1" dirty="0"/>
              <a:t> en –GA en TODAS las </a:t>
            </a:r>
            <a:r>
              <a:rPr lang="ca-ES" sz="3600" b="1" dirty="0" err="1"/>
              <a:t>personas</a:t>
            </a:r>
            <a:endParaRPr lang="ca-ES" b="1" dirty="0"/>
          </a:p>
        </p:txBody>
      </p:sp>
      <p:sp>
        <p:nvSpPr>
          <p:cNvPr id="6" name="Marcador de contenido 5"/>
          <p:cNvSpPr>
            <a:spLocks noGrp="1"/>
          </p:cNvSpPr>
          <p:nvPr>
            <p:ph idx="1"/>
          </p:nvPr>
        </p:nvSpPr>
        <p:spPr/>
        <p:txBody>
          <a:bodyPr>
            <a:normAutofit fontScale="92500" lnSpcReduction="20000"/>
          </a:bodyPr>
          <a:lstStyle/>
          <a:p>
            <a:r>
              <a:rPr lang="es-ES" dirty="0"/>
              <a:t>Decir: Diga, digas...</a:t>
            </a:r>
          </a:p>
          <a:p>
            <a:r>
              <a:rPr lang="es-ES" dirty="0"/>
              <a:t>Hacer: Haga, hagas...</a:t>
            </a:r>
          </a:p>
          <a:p>
            <a:r>
              <a:rPr lang="es-ES" dirty="0"/>
              <a:t>Caer (decaer, recaer): Caiga, caigas...</a:t>
            </a:r>
          </a:p>
          <a:p>
            <a:r>
              <a:rPr lang="es-ES" dirty="0"/>
              <a:t>Poner (suponer, componer, reponer...): Ponga, pongas...</a:t>
            </a:r>
          </a:p>
          <a:p>
            <a:r>
              <a:rPr lang="es-ES" dirty="0"/>
              <a:t>Tener (detener, contener, retener...): Tenga, tengas...</a:t>
            </a:r>
          </a:p>
          <a:p>
            <a:r>
              <a:rPr lang="es-ES" dirty="0"/>
              <a:t>Venir (convenir): Venga, vengas</a:t>
            </a:r>
          </a:p>
          <a:p>
            <a:r>
              <a:rPr lang="es-ES" dirty="0"/>
              <a:t>Salir: Salga, salgas...</a:t>
            </a:r>
          </a:p>
          <a:p>
            <a:r>
              <a:rPr lang="es-ES" dirty="0"/>
              <a:t>Oír: Oiga, oigas, oiga, oigamos, oigáis, oigan</a:t>
            </a:r>
          </a:p>
          <a:p>
            <a:r>
              <a:rPr lang="es-ES" dirty="0"/>
              <a:t>Traer (contraer): Traiga, traigas...</a:t>
            </a:r>
          </a:p>
          <a:p>
            <a:r>
              <a:rPr lang="es-ES" dirty="0"/>
              <a:t>Valer: Valga, valgas...</a:t>
            </a:r>
          </a:p>
        </p:txBody>
      </p:sp>
    </p:spTree>
    <p:extLst>
      <p:ext uri="{BB962C8B-B14F-4D97-AF65-F5344CB8AC3E}">
        <p14:creationId xmlns:p14="http://schemas.microsoft.com/office/powerpoint/2010/main" val="146981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1000"/>
                                        <p:tgtEl>
                                          <p:spTgt spid="6">
                                            <p:txEl>
                                              <p:pRg st="1" end="1"/>
                                            </p:txEl>
                                          </p:spTgt>
                                        </p:tgtEl>
                                      </p:cBhvr>
                                    </p:animEffect>
                                    <p:anim calcmode="lin" valueType="num">
                                      <p:cBhvr>
                                        <p:cTn id="2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1000"/>
                                        <p:tgtEl>
                                          <p:spTgt spid="6">
                                            <p:txEl>
                                              <p:pRg st="2" end="2"/>
                                            </p:txEl>
                                          </p:spTgt>
                                        </p:tgtEl>
                                      </p:cBhvr>
                                    </p:animEffect>
                                    <p:anim calcmode="lin" valueType="num">
                                      <p:cBhvr>
                                        <p:cTn id="2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fade">
                                      <p:cBhvr>
                                        <p:cTn id="34" dur="1000"/>
                                        <p:tgtEl>
                                          <p:spTgt spid="6">
                                            <p:txEl>
                                              <p:pRg st="3" end="3"/>
                                            </p:txEl>
                                          </p:spTgt>
                                        </p:tgtEl>
                                      </p:cBhvr>
                                    </p:animEffect>
                                    <p:anim calcmode="lin" valueType="num">
                                      <p:cBhvr>
                                        <p:cTn id="3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Effect transition="in" filter="fade">
                                      <p:cBhvr>
                                        <p:cTn id="41" dur="1000"/>
                                        <p:tgtEl>
                                          <p:spTgt spid="6">
                                            <p:txEl>
                                              <p:pRg st="4" end="4"/>
                                            </p:txEl>
                                          </p:spTgt>
                                        </p:tgtEl>
                                      </p:cBhvr>
                                    </p:animEffect>
                                    <p:anim calcmode="lin" valueType="num">
                                      <p:cBhvr>
                                        <p:cTn id="4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6">
                                            <p:txEl>
                                              <p:pRg st="5" end="5"/>
                                            </p:txEl>
                                          </p:spTgt>
                                        </p:tgtEl>
                                        <p:attrNameLst>
                                          <p:attrName>style.visibility</p:attrName>
                                        </p:attrNameLst>
                                      </p:cBhvr>
                                      <p:to>
                                        <p:strVal val="visible"/>
                                      </p:to>
                                    </p:set>
                                    <p:animEffect transition="in" filter="fade">
                                      <p:cBhvr>
                                        <p:cTn id="48" dur="1000"/>
                                        <p:tgtEl>
                                          <p:spTgt spid="6">
                                            <p:txEl>
                                              <p:pRg st="5" end="5"/>
                                            </p:txEl>
                                          </p:spTgt>
                                        </p:tgtEl>
                                      </p:cBhvr>
                                    </p:animEffect>
                                    <p:anim calcmode="lin" valueType="num">
                                      <p:cBhvr>
                                        <p:cTn id="4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Effect transition="in" filter="fade">
                                      <p:cBhvr>
                                        <p:cTn id="55" dur="1000"/>
                                        <p:tgtEl>
                                          <p:spTgt spid="6">
                                            <p:txEl>
                                              <p:pRg st="6" end="6"/>
                                            </p:txEl>
                                          </p:spTgt>
                                        </p:tgtEl>
                                      </p:cBhvr>
                                    </p:animEffect>
                                    <p:anim calcmode="lin" valueType="num">
                                      <p:cBhvr>
                                        <p:cTn id="56"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6">
                                            <p:txEl>
                                              <p:pRg st="7" end="7"/>
                                            </p:txEl>
                                          </p:spTgt>
                                        </p:tgtEl>
                                        <p:attrNameLst>
                                          <p:attrName>style.visibility</p:attrName>
                                        </p:attrNameLst>
                                      </p:cBhvr>
                                      <p:to>
                                        <p:strVal val="visible"/>
                                      </p:to>
                                    </p:set>
                                    <p:animEffect transition="in" filter="fade">
                                      <p:cBhvr>
                                        <p:cTn id="62" dur="1000"/>
                                        <p:tgtEl>
                                          <p:spTgt spid="6">
                                            <p:txEl>
                                              <p:pRg st="7" end="7"/>
                                            </p:txEl>
                                          </p:spTgt>
                                        </p:tgtEl>
                                      </p:cBhvr>
                                    </p:animEffect>
                                    <p:anim calcmode="lin" valueType="num">
                                      <p:cBhvr>
                                        <p:cTn id="63"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6">
                                            <p:txEl>
                                              <p:pRg st="8" end="8"/>
                                            </p:txEl>
                                          </p:spTgt>
                                        </p:tgtEl>
                                        <p:attrNameLst>
                                          <p:attrName>style.visibility</p:attrName>
                                        </p:attrNameLst>
                                      </p:cBhvr>
                                      <p:to>
                                        <p:strVal val="visible"/>
                                      </p:to>
                                    </p:set>
                                    <p:animEffect transition="in" filter="fade">
                                      <p:cBhvr>
                                        <p:cTn id="69" dur="1000"/>
                                        <p:tgtEl>
                                          <p:spTgt spid="6">
                                            <p:txEl>
                                              <p:pRg st="8" end="8"/>
                                            </p:txEl>
                                          </p:spTgt>
                                        </p:tgtEl>
                                      </p:cBhvr>
                                    </p:animEffect>
                                    <p:anim calcmode="lin" valueType="num">
                                      <p:cBhvr>
                                        <p:cTn id="70"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6">
                                            <p:txEl>
                                              <p:pRg st="9" end="9"/>
                                            </p:txEl>
                                          </p:spTgt>
                                        </p:tgtEl>
                                        <p:attrNameLst>
                                          <p:attrName>style.visibility</p:attrName>
                                        </p:attrNameLst>
                                      </p:cBhvr>
                                      <p:to>
                                        <p:strVal val="visible"/>
                                      </p:to>
                                    </p:set>
                                    <p:animEffect transition="in" filter="fade">
                                      <p:cBhvr>
                                        <p:cTn id="76" dur="1000"/>
                                        <p:tgtEl>
                                          <p:spTgt spid="6">
                                            <p:txEl>
                                              <p:pRg st="9" end="9"/>
                                            </p:txEl>
                                          </p:spTgt>
                                        </p:tgtEl>
                                      </p:cBhvr>
                                    </p:animEffect>
                                    <p:anim calcmode="lin" valueType="num">
                                      <p:cBhvr>
                                        <p:cTn id="77"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t>Resto de </a:t>
            </a:r>
            <a:r>
              <a:rPr lang="ca-ES" dirty="0" err="1"/>
              <a:t>irregulares</a:t>
            </a:r>
            <a:endParaRPr lang="ca-ES" dirty="0"/>
          </a:p>
        </p:txBody>
      </p:sp>
      <p:sp>
        <p:nvSpPr>
          <p:cNvPr id="3" name="Marcador de contenido 2"/>
          <p:cNvSpPr>
            <a:spLocks noGrp="1"/>
          </p:cNvSpPr>
          <p:nvPr>
            <p:ph idx="1"/>
          </p:nvPr>
        </p:nvSpPr>
        <p:spPr/>
        <p:txBody>
          <a:bodyPr/>
          <a:lstStyle/>
          <a:p>
            <a:r>
              <a:rPr lang="es-ES" dirty="0"/>
              <a:t>Ser: Sea, seas, sea, seamos, seáis, sean</a:t>
            </a:r>
          </a:p>
          <a:p>
            <a:r>
              <a:rPr lang="es-ES" dirty="0"/>
              <a:t>Estar: Esté, estés, esté, estemos, estéis, estén</a:t>
            </a:r>
          </a:p>
          <a:p>
            <a:r>
              <a:rPr lang="es-ES" dirty="0"/>
              <a:t>Ir: Vaya, vayas, vaya, vayamos, vayáis, vayan</a:t>
            </a:r>
          </a:p>
          <a:p>
            <a:r>
              <a:rPr lang="es-ES" dirty="0"/>
              <a:t>Dar: Dé, des, dé, demos, deis, den</a:t>
            </a:r>
          </a:p>
          <a:p>
            <a:r>
              <a:rPr lang="es-ES" dirty="0"/>
              <a:t>Saber: Sepa, sepas, sepa, sepamos, sepáis, sepan</a:t>
            </a:r>
          </a:p>
          <a:p>
            <a:r>
              <a:rPr lang="es-ES" dirty="0"/>
              <a:t>Ver: Vea, veas, vea, veamos, veáis, vean</a:t>
            </a:r>
          </a:p>
          <a:p>
            <a:r>
              <a:rPr lang="es-ES" dirty="0"/>
              <a:t>Caber: Quepa, quepas, quepa, quepamos, quepáis, quepan</a:t>
            </a:r>
          </a:p>
          <a:p>
            <a:r>
              <a:rPr lang="es-ES" dirty="0"/>
              <a:t>Haber: Haya, hayas, haya, hayamos, hayáis, hayan</a:t>
            </a:r>
          </a:p>
        </p:txBody>
      </p:sp>
    </p:spTree>
    <p:extLst>
      <p:ext uri="{BB962C8B-B14F-4D97-AF65-F5344CB8AC3E}">
        <p14:creationId xmlns:p14="http://schemas.microsoft.com/office/powerpoint/2010/main" val="93950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400" dirty="0"/>
              <a:t>Lo </a:t>
            </a:r>
            <a:r>
              <a:rPr lang="ca-ES" sz="2400" dirty="0" err="1"/>
              <a:t>primero</a:t>
            </a:r>
            <a:r>
              <a:rPr lang="ca-ES" sz="2400" dirty="0"/>
              <a:t> es </a:t>
            </a:r>
            <a:r>
              <a:rPr lang="ca-ES" sz="2400" dirty="0" err="1"/>
              <a:t>tener</a:t>
            </a:r>
            <a:r>
              <a:rPr lang="es-ES" sz="2400" dirty="0"/>
              <a:t> claro qué es el subjuntivo. Es exigido con determinadas estructuras que suelen ser las mismas en francés y en castellano:</a:t>
            </a:r>
            <a:endParaRPr lang="ca-ES" sz="2400" dirty="0"/>
          </a:p>
        </p:txBody>
      </p:sp>
      <p:sp>
        <p:nvSpPr>
          <p:cNvPr id="3" name="Marcador de contenido 2"/>
          <p:cNvSpPr>
            <a:spLocks noGrp="1"/>
          </p:cNvSpPr>
          <p:nvPr>
            <p:ph idx="1"/>
          </p:nvPr>
        </p:nvSpPr>
        <p:spPr/>
        <p:txBody>
          <a:bodyPr/>
          <a:lstStyle/>
          <a:p>
            <a:r>
              <a:rPr lang="ca-ES" dirty="0"/>
              <a:t>IL FAUT QUE = HACE FALTA QUE / ES NECESARIO QUE</a:t>
            </a:r>
          </a:p>
          <a:p>
            <a:r>
              <a:rPr lang="ca-ES" dirty="0"/>
              <a:t>ES POSIBLE (DESEABLE, INCREÍBLE...) QUE</a:t>
            </a:r>
          </a:p>
          <a:p>
            <a:r>
              <a:rPr lang="ca-ES" dirty="0"/>
              <a:t>POUR QUE = PARA QUE</a:t>
            </a:r>
          </a:p>
          <a:p>
            <a:r>
              <a:rPr lang="ca-ES" dirty="0"/>
              <a:t>JE NE CROIS PAS QUE = NO CREO QUE</a:t>
            </a:r>
          </a:p>
          <a:p>
            <a:r>
              <a:rPr lang="ca-ES" dirty="0"/>
              <a:t>IL VEUT (DÉSIRE) QUE = QUIERE (DESEA QUE) QUE</a:t>
            </a:r>
          </a:p>
          <a:p>
            <a:r>
              <a:rPr lang="ca-ES" dirty="0"/>
              <a:t>Etc.....</a:t>
            </a:r>
          </a:p>
          <a:p>
            <a:r>
              <a:rPr lang="ca-ES" i="1" dirty="0" err="1"/>
              <a:t>Quand</a:t>
            </a:r>
            <a:r>
              <a:rPr lang="ca-ES" i="1" dirty="0"/>
              <a:t> </a:t>
            </a:r>
            <a:r>
              <a:rPr lang="ca-ES" i="1" dirty="0" err="1"/>
              <a:t>vous</a:t>
            </a:r>
            <a:r>
              <a:rPr lang="ca-ES" i="1" dirty="0"/>
              <a:t> </a:t>
            </a:r>
            <a:r>
              <a:rPr lang="ca-ES" i="1" dirty="0" err="1"/>
              <a:t>vous</a:t>
            </a:r>
            <a:r>
              <a:rPr lang="ca-ES" i="1" dirty="0"/>
              <a:t> </a:t>
            </a:r>
            <a:r>
              <a:rPr lang="ca-ES" i="1" dirty="0" err="1"/>
              <a:t>entraînez</a:t>
            </a:r>
            <a:r>
              <a:rPr lang="ca-ES" i="1" dirty="0"/>
              <a:t> à </a:t>
            </a:r>
            <a:r>
              <a:rPr lang="ca-ES" i="1" dirty="0" err="1"/>
              <a:t>conjuguer</a:t>
            </a:r>
            <a:r>
              <a:rPr lang="ca-ES" i="1" dirty="0"/>
              <a:t> au </a:t>
            </a:r>
            <a:r>
              <a:rPr lang="ca-ES" i="1" dirty="0" err="1"/>
              <a:t>subjonctif</a:t>
            </a:r>
            <a:r>
              <a:rPr lang="ca-ES" i="1" dirty="0"/>
              <a:t>, </a:t>
            </a:r>
            <a:r>
              <a:rPr lang="ca-ES" i="1" dirty="0" err="1"/>
              <a:t>faites</a:t>
            </a:r>
            <a:r>
              <a:rPr lang="ca-ES" i="1" dirty="0"/>
              <a:t> </a:t>
            </a:r>
            <a:r>
              <a:rPr lang="ca-ES" i="1" dirty="0" err="1"/>
              <a:t>précéder</a:t>
            </a:r>
            <a:r>
              <a:rPr lang="ca-ES" i="1" dirty="0"/>
              <a:t> </a:t>
            </a:r>
            <a:r>
              <a:rPr lang="ca-ES" i="1" dirty="0" err="1"/>
              <a:t>le</a:t>
            </a:r>
            <a:r>
              <a:rPr lang="ca-ES" i="1" dirty="0"/>
              <a:t> </a:t>
            </a:r>
            <a:r>
              <a:rPr lang="ca-ES" i="1" dirty="0" err="1"/>
              <a:t>verbe</a:t>
            </a:r>
            <a:r>
              <a:rPr lang="ca-ES" i="1" dirty="0"/>
              <a:t> de </a:t>
            </a:r>
            <a:r>
              <a:rPr lang="ca-ES" i="1" dirty="0" err="1"/>
              <a:t>l’une</a:t>
            </a:r>
            <a:r>
              <a:rPr lang="ca-ES" i="1" dirty="0"/>
              <a:t> de ces formules, car </a:t>
            </a:r>
            <a:r>
              <a:rPr lang="ca-ES" i="1" dirty="0" err="1"/>
              <a:t>sinon</a:t>
            </a:r>
            <a:r>
              <a:rPr lang="ca-ES" i="1" dirty="0"/>
              <a:t> </a:t>
            </a:r>
            <a:r>
              <a:rPr lang="ca-ES" i="1" dirty="0" err="1"/>
              <a:t>il</a:t>
            </a:r>
            <a:r>
              <a:rPr lang="ca-ES" i="1" dirty="0"/>
              <a:t> </a:t>
            </a:r>
            <a:r>
              <a:rPr lang="ca-ES" i="1" dirty="0" err="1"/>
              <a:t>n’a</a:t>
            </a:r>
            <a:r>
              <a:rPr lang="ca-ES" i="1" dirty="0"/>
              <a:t> pas de sens.</a:t>
            </a:r>
          </a:p>
        </p:txBody>
      </p:sp>
    </p:spTree>
    <p:extLst>
      <p:ext uri="{BB962C8B-B14F-4D97-AF65-F5344CB8AC3E}">
        <p14:creationId xmlns:p14="http://schemas.microsoft.com/office/powerpoint/2010/main" val="177156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62885"/>
            <a:ext cx="9144000" cy="1230402"/>
          </a:xfrm>
        </p:spPr>
        <p:txBody>
          <a:bodyPr>
            <a:normAutofit/>
          </a:bodyPr>
          <a:lstStyle/>
          <a:p>
            <a:r>
              <a:rPr lang="ca-ES" sz="3200" dirty="0"/>
              <a:t>Au </a:t>
            </a:r>
            <a:r>
              <a:rPr lang="ca-ES" sz="3200" dirty="0" err="1"/>
              <a:t>subjonctif</a:t>
            </a:r>
            <a:r>
              <a:rPr lang="ca-ES" sz="3200" dirty="0"/>
              <a:t>, les verbes </a:t>
            </a:r>
            <a:r>
              <a:rPr lang="ca-ES" sz="3200" dirty="0" err="1"/>
              <a:t>inversent</a:t>
            </a:r>
            <a:r>
              <a:rPr lang="ca-ES" sz="3200" dirty="0"/>
              <a:t> la </a:t>
            </a:r>
            <a:r>
              <a:rPr lang="ca-ES" sz="3200" dirty="0" err="1"/>
              <a:t>voyelle</a:t>
            </a:r>
            <a:r>
              <a:rPr lang="ca-ES" sz="3200" dirty="0"/>
              <a:t> </a:t>
            </a:r>
            <a:r>
              <a:rPr lang="ca-ES" sz="3200" dirty="0" err="1"/>
              <a:t>dominante</a:t>
            </a:r>
            <a:r>
              <a:rPr lang="ca-ES" sz="3200" dirty="0"/>
              <a:t> du present de </a:t>
            </a:r>
            <a:r>
              <a:rPr lang="ca-ES" sz="3200" dirty="0" err="1"/>
              <a:t>l’indicatif</a:t>
            </a:r>
            <a:r>
              <a:rPr lang="ca-ES" sz="3200" dirty="0"/>
              <a:t>:</a:t>
            </a:r>
          </a:p>
        </p:txBody>
      </p:sp>
      <p:sp>
        <p:nvSpPr>
          <p:cNvPr id="4" name="Subtítulo 3"/>
          <p:cNvSpPr>
            <a:spLocks noGrp="1"/>
          </p:cNvSpPr>
          <p:nvPr>
            <p:ph type="subTitle" idx="1"/>
          </p:nvPr>
        </p:nvSpPr>
        <p:spPr>
          <a:xfrm>
            <a:off x="1524000" y="2382592"/>
            <a:ext cx="9144000" cy="2875208"/>
          </a:xfrm>
        </p:spPr>
        <p:txBody>
          <a:bodyPr>
            <a:normAutofit/>
          </a:bodyPr>
          <a:lstStyle/>
          <a:p>
            <a:pPr lvl="2" algn="l"/>
            <a:r>
              <a:rPr lang="ca-ES" sz="2400" b="1" u="sng" dirty="0"/>
              <a:t>AR</a:t>
            </a:r>
            <a:r>
              <a:rPr lang="ca-ES" sz="2400" b="1" dirty="0"/>
              <a:t>						</a:t>
            </a:r>
            <a:r>
              <a:rPr lang="ca-ES" sz="2400" b="1" u="sng" dirty="0"/>
              <a:t>ER/IR</a:t>
            </a:r>
          </a:p>
          <a:p>
            <a:pPr lvl="2" algn="l"/>
            <a:r>
              <a:rPr lang="ca-ES" sz="2400" b="1" dirty="0"/>
              <a:t>(A)						</a:t>
            </a:r>
            <a:r>
              <a:rPr lang="ca-ES" sz="2200" b="1" dirty="0"/>
              <a:t>(E)</a:t>
            </a:r>
          </a:p>
          <a:p>
            <a:pPr marL="1371600" lvl="2" indent="-457200" algn="l">
              <a:buAutoNum type="alphaUcParenBoth"/>
            </a:pPr>
            <a:endParaRPr lang="ca-ES" sz="2400" b="1" dirty="0"/>
          </a:p>
          <a:p>
            <a:pPr lvl="2" algn="l"/>
            <a:endParaRPr lang="ca-ES" sz="2400" b="1" dirty="0"/>
          </a:p>
          <a:p>
            <a:pPr lvl="2" algn="l"/>
            <a:endParaRPr lang="ca-ES" sz="2400" b="1" dirty="0"/>
          </a:p>
          <a:p>
            <a:pPr lvl="2" algn="l"/>
            <a:r>
              <a:rPr lang="ca-ES" sz="2400" b="1" dirty="0"/>
              <a:t>(E)						(A)</a:t>
            </a:r>
          </a:p>
        </p:txBody>
      </p:sp>
      <p:cxnSp>
        <p:nvCxnSpPr>
          <p:cNvPr id="6" name="Conector recto de flecha 5"/>
          <p:cNvCxnSpPr/>
          <p:nvPr/>
        </p:nvCxnSpPr>
        <p:spPr>
          <a:xfrm>
            <a:off x="2949262" y="3193961"/>
            <a:ext cx="4945487" cy="123637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ector recto de flecha 7"/>
          <p:cNvCxnSpPr/>
          <p:nvPr/>
        </p:nvCxnSpPr>
        <p:spPr>
          <a:xfrm flipH="1">
            <a:off x="3078051" y="3193961"/>
            <a:ext cx="4816698" cy="123637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a:off x="2678806" y="3193961"/>
            <a:ext cx="25757" cy="1017431"/>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a:off x="8165206" y="3193961"/>
            <a:ext cx="38636" cy="1017431"/>
          </a:xfrm>
          <a:prstGeom prst="straightConnector1">
            <a:avLst/>
          </a:prstGeom>
          <a:ln w="28575">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149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1"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dirty="0"/>
              <a:t>Éste es el resultado. La primera y la tercera persona acaban igual. Si es necesario, se puede precisar la persona YO o ÉL/ELLA.</a:t>
            </a:r>
          </a:p>
        </p:txBody>
      </p:sp>
      <p:sp>
        <p:nvSpPr>
          <p:cNvPr id="3" name="Marcador de texto 2"/>
          <p:cNvSpPr>
            <a:spLocks noGrp="1"/>
          </p:cNvSpPr>
          <p:nvPr>
            <p:ph type="body" idx="1"/>
          </p:nvPr>
        </p:nvSpPr>
        <p:spPr/>
        <p:txBody>
          <a:bodyPr>
            <a:normAutofit/>
          </a:bodyPr>
          <a:lstStyle/>
          <a:p>
            <a:r>
              <a:rPr lang="es-ES" dirty="0"/>
              <a:t>Verbos en </a:t>
            </a:r>
            <a:r>
              <a:rPr lang="es-ES" sz="3200" dirty="0"/>
              <a:t>– AR</a:t>
            </a:r>
            <a:endParaRPr lang="ca-ES" dirty="0"/>
          </a:p>
        </p:txBody>
      </p:sp>
      <p:sp>
        <p:nvSpPr>
          <p:cNvPr id="4" name="Marcador de contenido 3"/>
          <p:cNvSpPr>
            <a:spLocks noGrp="1"/>
          </p:cNvSpPr>
          <p:nvPr>
            <p:ph sz="half" idx="2"/>
          </p:nvPr>
        </p:nvSpPr>
        <p:spPr/>
        <p:txBody>
          <a:bodyPr>
            <a:normAutofit lnSpcReduction="10000"/>
          </a:bodyPr>
          <a:lstStyle/>
          <a:p>
            <a:r>
              <a:rPr lang="es-ES" dirty="0"/>
              <a:t>Vocal subjuntivo: </a:t>
            </a:r>
            <a:r>
              <a:rPr lang="es-ES" sz="6600" dirty="0"/>
              <a:t>E</a:t>
            </a:r>
            <a:endParaRPr lang="ca-ES" sz="6600" dirty="0"/>
          </a:p>
          <a:p>
            <a:r>
              <a:rPr lang="ca-ES" sz="2400" dirty="0" err="1"/>
              <a:t>Habl</a:t>
            </a:r>
            <a:r>
              <a:rPr lang="ca-ES" sz="2400" dirty="0"/>
              <a:t>-		E</a:t>
            </a:r>
          </a:p>
          <a:p>
            <a:r>
              <a:rPr lang="ca-ES" sz="2400" dirty="0"/>
              <a:t>                        ES</a:t>
            </a:r>
          </a:p>
          <a:p>
            <a:r>
              <a:rPr lang="ca-ES" sz="2400" dirty="0"/>
              <a:t>                        E</a:t>
            </a:r>
          </a:p>
          <a:p>
            <a:r>
              <a:rPr lang="ca-ES" sz="2400" dirty="0"/>
              <a:t>                        EMOS</a:t>
            </a:r>
          </a:p>
          <a:p>
            <a:r>
              <a:rPr lang="ca-ES" sz="2400" dirty="0"/>
              <a:t>                        ÉIS</a:t>
            </a:r>
          </a:p>
          <a:p>
            <a:r>
              <a:rPr lang="ca-ES" sz="2400" dirty="0"/>
              <a:t>                        EN</a:t>
            </a:r>
          </a:p>
        </p:txBody>
      </p:sp>
      <p:sp>
        <p:nvSpPr>
          <p:cNvPr id="5" name="Marcador de texto 4"/>
          <p:cNvSpPr>
            <a:spLocks noGrp="1"/>
          </p:cNvSpPr>
          <p:nvPr>
            <p:ph type="body" sz="quarter" idx="3"/>
          </p:nvPr>
        </p:nvSpPr>
        <p:spPr/>
        <p:txBody>
          <a:bodyPr/>
          <a:lstStyle/>
          <a:p>
            <a:r>
              <a:rPr lang="es-ES" dirty="0"/>
              <a:t>Verbos en – ER / - IR</a:t>
            </a:r>
            <a:endParaRPr lang="ca-ES" dirty="0"/>
          </a:p>
        </p:txBody>
      </p:sp>
      <p:sp>
        <p:nvSpPr>
          <p:cNvPr id="6" name="Marcador de contenido 5"/>
          <p:cNvSpPr>
            <a:spLocks noGrp="1"/>
          </p:cNvSpPr>
          <p:nvPr>
            <p:ph sz="quarter" idx="4"/>
          </p:nvPr>
        </p:nvSpPr>
        <p:spPr/>
        <p:txBody>
          <a:bodyPr/>
          <a:lstStyle/>
          <a:p>
            <a:pPr algn="just"/>
            <a:r>
              <a:rPr lang="es-ES" dirty="0"/>
              <a:t>Vocal SUBJUNTIVO: </a:t>
            </a:r>
            <a:r>
              <a:rPr lang="es-ES" sz="6000" b="1" dirty="0"/>
              <a:t>A</a:t>
            </a:r>
            <a:endParaRPr lang="es-ES" sz="2400" b="1" dirty="0"/>
          </a:p>
          <a:p>
            <a:pPr algn="just"/>
            <a:r>
              <a:rPr lang="es-ES" sz="2400" dirty="0" err="1"/>
              <a:t>Com</a:t>
            </a:r>
            <a:r>
              <a:rPr lang="es-ES" sz="2400" dirty="0"/>
              <a:t>-		A	</a:t>
            </a:r>
            <a:r>
              <a:rPr lang="es-ES" sz="2400" dirty="0" err="1"/>
              <a:t>Viv</a:t>
            </a:r>
            <a:r>
              <a:rPr lang="es-ES" sz="2400" dirty="0"/>
              <a:t>-	  A</a:t>
            </a:r>
          </a:p>
          <a:p>
            <a:pPr algn="just"/>
            <a:r>
              <a:rPr lang="es-ES" sz="2400" dirty="0"/>
              <a:t>                        AS                        </a:t>
            </a:r>
            <a:r>
              <a:rPr lang="es-ES" sz="2400" dirty="0" err="1"/>
              <a:t>AS</a:t>
            </a:r>
            <a:endParaRPr lang="es-ES" sz="2400" dirty="0"/>
          </a:p>
          <a:p>
            <a:pPr algn="just"/>
            <a:r>
              <a:rPr lang="es-ES" sz="2400" dirty="0"/>
              <a:t>                        A                          </a:t>
            </a:r>
            <a:r>
              <a:rPr lang="es-ES" sz="2400" dirty="0" err="1"/>
              <a:t>A</a:t>
            </a:r>
            <a:endParaRPr lang="es-ES" sz="2400" dirty="0"/>
          </a:p>
          <a:p>
            <a:pPr algn="just"/>
            <a:r>
              <a:rPr lang="es-ES" sz="2400" i="1" dirty="0"/>
              <a:t>                        </a:t>
            </a:r>
            <a:r>
              <a:rPr lang="es-ES" sz="2400" dirty="0"/>
              <a:t>AMOS                 </a:t>
            </a:r>
            <a:r>
              <a:rPr lang="es-ES" sz="2400" dirty="0" err="1"/>
              <a:t>AMOS</a:t>
            </a:r>
            <a:endParaRPr lang="es-ES" sz="2400" dirty="0"/>
          </a:p>
          <a:p>
            <a:pPr algn="just"/>
            <a:r>
              <a:rPr lang="es-ES" sz="2400" i="1" dirty="0"/>
              <a:t>                        </a:t>
            </a:r>
            <a:r>
              <a:rPr lang="es-ES" sz="2400" dirty="0"/>
              <a:t>ÁIS                       </a:t>
            </a:r>
            <a:r>
              <a:rPr lang="es-ES" sz="2400" dirty="0" err="1"/>
              <a:t>ÁIS</a:t>
            </a:r>
            <a:endParaRPr lang="es-ES" sz="2400" dirty="0"/>
          </a:p>
          <a:p>
            <a:pPr algn="just"/>
            <a:r>
              <a:rPr lang="es-ES" sz="2400" dirty="0"/>
              <a:t>                        AN                       </a:t>
            </a:r>
            <a:r>
              <a:rPr lang="es-ES" sz="2400" dirty="0" err="1"/>
              <a:t>AN</a:t>
            </a:r>
            <a:endParaRPr lang="es-ES" dirty="0"/>
          </a:p>
        </p:txBody>
      </p:sp>
    </p:spTree>
    <p:extLst>
      <p:ext uri="{BB962C8B-B14F-4D97-AF65-F5344CB8AC3E}">
        <p14:creationId xmlns:p14="http://schemas.microsoft.com/office/powerpoint/2010/main" val="79827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0" end="0"/>
                                            </p:txEl>
                                          </p:spTgt>
                                        </p:tgtEl>
                                        <p:attrNameLst>
                                          <p:attrName>style.visibility</p:attrName>
                                        </p:attrNameLst>
                                      </p:cBhvr>
                                      <p:to>
                                        <p:strVal val="visible"/>
                                      </p:to>
                                    </p:set>
                                    <p:anim calcmode="lin" valueType="num">
                                      <p:cBhvr additive="base">
                                        <p:cTn id="6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1" end="1"/>
                                            </p:txEl>
                                          </p:spTgt>
                                        </p:tgtEl>
                                        <p:attrNameLst>
                                          <p:attrName>style.visibility</p:attrName>
                                        </p:attrNameLst>
                                      </p:cBhvr>
                                      <p:to>
                                        <p:strVal val="visible"/>
                                      </p:to>
                                    </p:set>
                                    <p:anim calcmode="lin" valueType="num">
                                      <p:cBhvr additive="base">
                                        <p:cTn id="7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
                                            <p:txEl>
                                              <p:pRg st="2" end="2"/>
                                            </p:txEl>
                                          </p:spTgt>
                                        </p:tgtEl>
                                        <p:attrNameLst>
                                          <p:attrName>style.visibility</p:attrName>
                                        </p:attrNameLst>
                                      </p:cBhvr>
                                      <p:to>
                                        <p:strVal val="visible"/>
                                      </p:to>
                                    </p:set>
                                    <p:anim calcmode="lin" valueType="num">
                                      <p:cBhvr additive="base">
                                        <p:cTn id="7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6">
                                            <p:txEl>
                                              <p:pRg st="3" end="3"/>
                                            </p:txEl>
                                          </p:spTgt>
                                        </p:tgtEl>
                                        <p:attrNameLst>
                                          <p:attrName>style.visibility</p:attrName>
                                        </p:attrNameLst>
                                      </p:cBhvr>
                                      <p:to>
                                        <p:strVal val="visible"/>
                                      </p:to>
                                    </p:set>
                                    <p:anim calcmode="lin" valueType="num">
                                      <p:cBhvr additive="base">
                                        <p:cTn id="8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6">
                                            <p:txEl>
                                              <p:pRg st="4" end="4"/>
                                            </p:txEl>
                                          </p:spTgt>
                                        </p:tgtEl>
                                        <p:attrNameLst>
                                          <p:attrName>style.visibility</p:attrName>
                                        </p:attrNameLst>
                                      </p:cBhvr>
                                      <p:to>
                                        <p:strVal val="visible"/>
                                      </p:to>
                                    </p:set>
                                    <p:anim calcmode="lin" valueType="num">
                                      <p:cBhvr additive="base">
                                        <p:cTn id="9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6">
                                            <p:txEl>
                                              <p:pRg st="5" end="5"/>
                                            </p:txEl>
                                          </p:spTgt>
                                        </p:tgtEl>
                                        <p:attrNameLst>
                                          <p:attrName>style.visibility</p:attrName>
                                        </p:attrNameLst>
                                      </p:cBhvr>
                                      <p:to>
                                        <p:strVal val="visible"/>
                                      </p:to>
                                    </p:set>
                                    <p:anim calcmode="lin" valueType="num">
                                      <p:cBhvr additive="base">
                                        <p:cTn id="9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6">
                                            <p:txEl>
                                              <p:pRg st="6" end="6"/>
                                            </p:txEl>
                                          </p:spTgt>
                                        </p:tgtEl>
                                        <p:attrNameLst>
                                          <p:attrName>style.visibility</p:attrName>
                                        </p:attrNameLst>
                                      </p:cBhvr>
                                      <p:to>
                                        <p:strVal val="visible"/>
                                      </p:to>
                                    </p:set>
                                    <p:anim calcmode="lin" valueType="num">
                                      <p:cBhvr additive="base">
                                        <p:cTn id="10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400" b="1" dirty="0"/>
              <a:t>En presente de subjuntivo, aparte de los verbos regulares, encontramos las mismas particularidades que en indicativo:</a:t>
            </a:r>
            <a:br>
              <a:rPr lang="es-ES" sz="1800" dirty="0"/>
            </a:br>
            <a:br>
              <a:rPr lang="es-ES" sz="1800" dirty="0"/>
            </a:br>
            <a:endParaRPr lang="es-ES" sz="1800" dirty="0"/>
          </a:p>
        </p:txBody>
      </p:sp>
      <p:sp>
        <p:nvSpPr>
          <p:cNvPr id="3" name="Marcador de contenido 2"/>
          <p:cNvSpPr>
            <a:spLocks noGrp="1"/>
          </p:cNvSpPr>
          <p:nvPr>
            <p:ph idx="1"/>
          </p:nvPr>
        </p:nvSpPr>
        <p:spPr/>
        <p:txBody>
          <a:bodyPr/>
          <a:lstStyle/>
          <a:p>
            <a:r>
              <a:rPr lang="es-ES" dirty="0">
                <a:solidFill>
                  <a:prstClr val="black"/>
                </a:solidFill>
                <a:latin typeface="Calibri Light" panose="020F0302020204030204"/>
                <a:ea typeface="+mj-ea"/>
                <a:cs typeface="+mj-cs"/>
              </a:rPr>
              <a:t>E </a:t>
            </a:r>
            <a:r>
              <a:rPr lang="es-ES" dirty="0">
                <a:solidFill>
                  <a:prstClr val="black"/>
                </a:solidFill>
                <a:latin typeface="Calibri Light" panose="020F0302020204030204"/>
                <a:ea typeface="+mj-ea"/>
                <a:cs typeface="+mj-cs"/>
                <a:sym typeface="Wingdings" panose="05000000000000000000" pitchFamily="2" charset="2"/>
              </a:rPr>
              <a:t> IE		</a:t>
            </a:r>
            <a:r>
              <a:rPr lang="es-ES" dirty="0" err="1">
                <a:solidFill>
                  <a:prstClr val="black"/>
                </a:solidFill>
                <a:latin typeface="Calibri Light" panose="020F0302020204030204"/>
                <a:ea typeface="+mj-ea"/>
                <a:cs typeface="+mj-cs"/>
                <a:sym typeface="Wingdings" panose="05000000000000000000" pitchFamily="2" charset="2"/>
              </a:rPr>
              <a:t>Verbes</a:t>
            </a:r>
            <a:r>
              <a:rPr lang="es-ES" dirty="0">
                <a:solidFill>
                  <a:prstClr val="black"/>
                </a:solidFill>
                <a:latin typeface="Calibri Light" panose="020F0302020204030204"/>
                <a:ea typeface="+mj-ea"/>
                <a:cs typeface="+mj-cs"/>
                <a:sym typeface="Wingdings" panose="05000000000000000000" pitchFamily="2" charset="2"/>
              </a:rPr>
              <a:t> à </a:t>
            </a:r>
            <a:r>
              <a:rPr lang="es-ES" dirty="0" err="1">
                <a:solidFill>
                  <a:prstClr val="black"/>
                </a:solidFill>
                <a:latin typeface="Calibri Light" panose="020F0302020204030204"/>
                <a:ea typeface="+mj-ea"/>
                <a:cs typeface="+mj-cs"/>
                <a:sym typeface="Wingdings" panose="05000000000000000000" pitchFamily="2" charset="2"/>
              </a:rPr>
              <a:t>diphtongues</a:t>
            </a:r>
            <a:r>
              <a:rPr lang="es-ES" dirty="0">
                <a:solidFill>
                  <a:prstClr val="black"/>
                </a:solidFill>
                <a:latin typeface="Calibri Light" panose="020F0302020204030204"/>
                <a:ea typeface="+mj-ea"/>
                <a:cs typeface="+mj-cs"/>
                <a:sym typeface="Wingdings" panose="05000000000000000000" pitchFamily="2" charset="2"/>
              </a:rPr>
              <a:t> (+ Jugar)				</a:t>
            </a:r>
            <a:br>
              <a:rPr lang="es-ES" dirty="0">
                <a:solidFill>
                  <a:prstClr val="black"/>
                </a:solidFill>
                <a:latin typeface="Calibri Light" panose="020F0302020204030204"/>
                <a:ea typeface="+mj-ea"/>
                <a:cs typeface="+mj-cs"/>
                <a:sym typeface="Wingdings" panose="05000000000000000000" pitchFamily="2" charset="2"/>
              </a:rPr>
            </a:br>
            <a:r>
              <a:rPr lang="es-ES" dirty="0">
                <a:solidFill>
                  <a:prstClr val="black"/>
                </a:solidFill>
                <a:latin typeface="Calibri Light" panose="020F0302020204030204"/>
                <a:ea typeface="+mj-ea"/>
                <a:cs typeface="+mj-cs"/>
                <a:sym typeface="Wingdings" panose="05000000000000000000" pitchFamily="2" charset="2"/>
              </a:rPr>
              <a:t>o  UE		</a:t>
            </a:r>
            <a:endParaRPr lang="ca-ES" dirty="0">
              <a:solidFill>
                <a:prstClr val="black"/>
              </a:solidFill>
              <a:latin typeface="Calibri Light" panose="020F0302020204030204"/>
              <a:ea typeface="+mj-ea"/>
              <a:cs typeface="+mj-cs"/>
              <a:sym typeface="Wingdings" panose="05000000000000000000" pitchFamily="2" charset="2"/>
            </a:endParaRPr>
          </a:p>
          <a:p>
            <a:r>
              <a:rPr lang="es-ES" dirty="0">
                <a:solidFill>
                  <a:prstClr val="black"/>
                </a:solidFill>
                <a:latin typeface="Calibri Light" panose="020F0302020204030204"/>
                <a:sym typeface="Wingdings" panose="05000000000000000000" pitchFamily="2" charset="2"/>
              </a:rPr>
              <a:t>E  I 		</a:t>
            </a:r>
            <a:r>
              <a:rPr lang="es-ES" dirty="0" err="1">
                <a:solidFill>
                  <a:prstClr val="black"/>
                </a:solidFill>
                <a:latin typeface="Calibri Light" panose="020F0302020204030204"/>
                <a:sym typeface="Wingdings" panose="05000000000000000000" pitchFamily="2" charset="2"/>
              </a:rPr>
              <a:t>Verbes</a:t>
            </a:r>
            <a:r>
              <a:rPr lang="es-ES" dirty="0">
                <a:solidFill>
                  <a:prstClr val="black"/>
                </a:solidFill>
                <a:latin typeface="Calibri Light" panose="020F0302020204030204"/>
                <a:sym typeface="Wingdings" panose="05000000000000000000" pitchFamily="2" charset="2"/>
              </a:rPr>
              <a:t> à “</a:t>
            </a:r>
            <a:r>
              <a:rPr lang="es-ES" dirty="0" err="1">
                <a:solidFill>
                  <a:prstClr val="black"/>
                </a:solidFill>
                <a:latin typeface="Calibri Light" panose="020F0302020204030204"/>
                <a:sym typeface="Wingdings" panose="05000000000000000000" pitchFamily="2" charset="2"/>
              </a:rPr>
              <a:t>affaiblissement</a:t>
            </a:r>
            <a:r>
              <a:rPr lang="es-ES" dirty="0">
                <a:solidFill>
                  <a:prstClr val="black"/>
                </a:solidFill>
                <a:latin typeface="Calibri Light" panose="020F0302020204030204"/>
                <a:sym typeface="Wingdings" panose="05000000000000000000" pitchFamily="2" charset="2"/>
              </a:rPr>
              <a:t>”</a:t>
            </a:r>
          </a:p>
          <a:p>
            <a:r>
              <a:rPr lang="es-ES" dirty="0">
                <a:solidFill>
                  <a:prstClr val="black"/>
                </a:solidFill>
                <a:latin typeface="Calibri Light" panose="020F0302020204030204"/>
                <a:sym typeface="Wingdings" panose="05000000000000000000" pitchFamily="2" charset="2"/>
              </a:rPr>
              <a:t>-ZCO		</a:t>
            </a:r>
            <a:r>
              <a:rPr lang="es-ES" dirty="0" err="1">
                <a:solidFill>
                  <a:prstClr val="black"/>
                </a:solidFill>
                <a:latin typeface="Calibri Light" panose="020F0302020204030204"/>
                <a:sym typeface="Wingdings" panose="05000000000000000000" pitchFamily="2" charset="2"/>
              </a:rPr>
              <a:t>Verbes</a:t>
            </a:r>
            <a:r>
              <a:rPr lang="es-ES" dirty="0">
                <a:solidFill>
                  <a:prstClr val="black"/>
                </a:solidFill>
                <a:latin typeface="Calibri Light" panose="020F0302020204030204"/>
                <a:sym typeface="Wingdings" panose="05000000000000000000" pitchFamily="2" charset="2"/>
              </a:rPr>
              <a:t> en –</a:t>
            </a:r>
            <a:r>
              <a:rPr lang="es-ES" dirty="0" err="1">
                <a:solidFill>
                  <a:prstClr val="black"/>
                </a:solidFill>
                <a:latin typeface="Calibri Light" panose="020F0302020204030204"/>
                <a:sym typeface="Wingdings" panose="05000000000000000000" pitchFamily="2" charset="2"/>
              </a:rPr>
              <a:t>acer</a:t>
            </a:r>
            <a:r>
              <a:rPr lang="es-ES" dirty="0">
                <a:solidFill>
                  <a:prstClr val="black"/>
                </a:solidFill>
                <a:latin typeface="Calibri Light" panose="020F0302020204030204"/>
                <a:sym typeface="Wingdings" panose="05000000000000000000" pitchFamily="2" charset="2"/>
              </a:rPr>
              <a:t>, -</a:t>
            </a:r>
            <a:r>
              <a:rPr lang="es-ES" dirty="0" err="1">
                <a:solidFill>
                  <a:prstClr val="black"/>
                </a:solidFill>
                <a:latin typeface="Calibri Light" panose="020F0302020204030204"/>
                <a:sym typeface="Wingdings" panose="05000000000000000000" pitchFamily="2" charset="2"/>
              </a:rPr>
              <a:t>ecer</a:t>
            </a:r>
            <a:r>
              <a:rPr lang="es-ES" dirty="0">
                <a:solidFill>
                  <a:prstClr val="black"/>
                </a:solidFill>
                <a:latin typeface="Calibri Light" panose="020F0302020204030204"/>
                <a:sym typeface="Wingdings" panose="05000000000000000000" pitchFamily="2" charset="2"/>
              </a:rPr>
              <a:t>, -</a:t>
            </a:r>
            <a:r>
              <a:rPr lang="es-ES" dirty="0" err="1">
                <a:solidFill>
                  <a:prstClr val="black"/>
                </a:solidFill>
                <a:latin typeface="Calibri Light" panose="020F0302020204030204"/>
                <a:sym typeface="Wingdings" panose="05000000000000000000" pitchFamily="2" charset="2"/>
              </a:rPr>
              <a:t>ocer</a:t>
            </a:r>
            <a:r>
              <a:rPr lang="es-ES" dirty="0">
                <a:solidFill>
                  <a:prstClr val="black"/>
                </a:solidFill>
                <a:latin typeface="Calibri Light" panose="020F0302020204030204"/>
                <a:sym typeface="Wingdings" panose="05000000000000000000" pitchFamily="2" charset="2"/>
              </a:rPr>
              <a:t>, -</a:t>
            </a:r>
            <a:r>
              <a:rPr lang="es-ES" dirty="0" err="1">
                <a:solidFill>
                  <a:prstClr val="black"/>
                </a:solidFill>
                <a:latin typeface="Calibri Light" panose="020F0302020204030204"/>
                <a:sym typeface="Wingdings" panose="05000000000000000000" pitchFamily="2" charset="2"/>
              </a:rPr>
              <a:t>ucir</a:t>
            </a:r>
            <a:endParaRPr lang="es-ES" dirty="0">
              <a:solidFill>
                <a:prstClr val="black"/>
              </a:solidFill>
              <a:latin typeface="Calibri Light" panose="020F0302020204030204"/>
              <a:sym typeface="Wingdings" panose="05000000000000000000" pitchFamily="2" charset="2"/>
            </a:endParaRPr>
          </a:p>
          <a:p>
            <a:r>
              <a:rPr lang="es-ES" dirty="0">
                <a:solidFill>
                  <a:prstClr val="black"/>
                </a:solidFill>
                <a:latin typeface="Calibri Light" panose="020F0302020204030204"/>
                <a:sym typeface="Wingdings" panose="05000000000000000000" pitchFamily="2" charset="2"/>
              </a:rPr>
              <a:t>-UYO		</a:t>
            </a:r>
            <a:r>
              <a:rPr lang="es-ES" dirty="0" err="1">
                <a:solidFill>
                  <a:prstClr val="black"/>
                </a:solidFill>
                <a:latin typeface="Calibri Light" panose="020F0302020204030204"/>
                <a:sym typeface="Wingdings" panose="05000000000000000000" pitchFamily="2" charset="2"/>
              </a:rPr>
              <a:t>Verbes</a:t>
            </a:r>
            <a:r>
              <a:rPr lang="es-ES" dirty="0">
                <a:solidFill>
                  <a:prstClr val="black"/>
                </a:solidFill>
                <a:latin typeface="Calibri Light" panose="020F0302020204030204"/>
                <a:sym typeface="Wingdings" panose="05000000000000000000" pitchFamily="2" charset="2"/>
              </a:rPr>
              <a:t> en -</a:t>
            </a:r>
            <a:r>
              <a:rPr lang="es-ES" dirty="0" err="1">
                <a:solidFill>
                  <a:prstClr val="black"/>
                </a:solidFill>
                <a:latin typeface="Calibri Light" panose="020F0302020204030204"/>
                <a:sym typeface="Wingdings" panose="05000000000000000000" pitchFamily="2" charset="2"/>
              </a:rPr>
              <a:t>uir</a:t>
            </a:r>
            <a:endParaRPr lang="es-ES" dirty="0">
              <a:solidFill>
                <a:prstClr val="black"/>
              </a:solidFill>
              <a:latin typeface="Calibri Light" panose="020F0302020204030204"/>
              <a:sym typeface="Wingdings" panose="05000000000000000000" pitchFamily="2" charset="2"/>
            </a:endParaRPr>
          </a:p>
          <a:p>
            <a:r>
              <a:rPr lang="es-ES" dirty="0">
                <a:solidFill>
                  <a:prstClr val="black"/>
                </a:solidFill>
                <a:latin typeface="Calibri Light" panose="020F0302020204030204"/>
                <a:sym typeface="Wingdings" panose="05000000000000000000" pitchFamily="2" charset="2"/>
              </a:rPr>
              <a:t>Irregulares en – GO Digo, salgo, pongo (expongo), tengo (detengo) , traigo (contraigo)…..</a:t>
            </a:r>
          </a:p>
          <a:p>
            <a:r>
              <a:rPr lang="es-ES" dirty="0">
                <a:solidFill>
                  <a:prstClr val="black"/>
                </a:solidFill>
                <a:latin typeface="Calibri Light" panose="020F0302020204030204"/>
                <a:sym typeface="Wingdings" panose="05000000000000000000" pitchFamily="2" charset="2"/>
              </a:rPr>
              <a:t>Otros irregulares	SER, IR, ESTAR, HABER, SABER, VER, CABER	</a:t>
            </a:r>
          </a:p>
        </p:txBody>
      </p:sp>
    </p:spTree>
    <p:extLst>
      <p:ext uri="{BB962C8B-B14F-4D97-AF65-F5344CB8AC3E}">
        <p14:creationId xmlns:p14="http://schemas.microsoft.com/office/powerpoint/2010/main" val="392616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                          DIPTONGOS</a:t>
            </a:r>
            <a:br>
              <a:rPr lang="es-ES" sz="1800" dirty="0"/>
            </a:br>
            <a:r>
              <a:rPr lang="es-ES" sz="1800" dirty="0"/>
              <a:t>Además de conjugar correctamente el final, hay que cambiar la “e” de la base en “</a:t>
            </a:r>
            <a:r>
              <a:rPr lang="es-ES" sz="1800" dirty="0" err="1"/>
              <a:t>ie</a:t>
            </a:r>
            <a:r>
              <a:rPr lang="es-ES" sz="1800" dirty="0"/>
              <a:t>” y la “o” en “</a:t>
            </a:r>
            <a:r>
              <a:rPr lang="es-ES" sz="1800" dirty="0" err="1"/>
              <a:t>ue</a:t>
            </a:r>
            <a:r>
              <a:rPr lang="es-ES" sz="1800" dirty="0"/>
              <a:t>” EXCEPTO para “nosotros” y “vosotros”</a:t>
            </a:r>
            <a:endParaRPr lang="es-ES" dirty="0"/>
          </a:p>
        </p:txBody>
      </p:sp>
      <p:sp>
        <p:nvSpPr>
          <p:cNvPr id="3" name="Marcador de contenido 2"/>
          <p:cNvSpPr>
            <a:spLocks noGrp="1"/>
          </p:cNvSpPr>
          <p:nvPr>
            <p:ph sz="half" idx="1"/>
          </p:nvPr>
        </p:nvSpPr>
        <p:spPr/>
        <p:txBody>
          <a:bodyPr/>
          <a:lstStyle/>
          <a:p>
            <a:r>
              <a:rPr lang="ca-ES" sz="4000" dirty="0"/>
              <a:t>P</a:t>
            </a:r>
            <a:r>
              <a:rPr lang="ca-ES" sz="4000" b="1" u="sng" dirty="0"/>
              <a:t>O</a:t>
            </a:r>
            <a:r>
              <a:rPr lang="ca-ES" sz="4000" dirty="0"/>
              <a:t>DER</a:t>
            </a:r>
            <a:endParaRPr lang="ca-ES" sz="1800" dirty="0"/>
          </a:p>
          <a:p>
            <a:pPr marL="0" indent="0">
              <a:buNone/>
            </a:pPr>
            <a:endParaRPr lang="ca-ES" sz="1000" dirty="0"/>
          </a:p>
          <a:p>
            <a:r>
              <a:rPr lang="ca-ES" i="1" dirty="0"/>
              <a:t>P</a:t>
            </a:r>
            <a:r>
              <a:rPr lang="ca-ES" b="1" i="1" dirty="0"/>
              <a:t>UE</a:t>
            </a:r>
            <a:r>
              <a:rPr lang="ca-ES" i="1" dirty="0"/>
              <a:t>DA</a:t>
            </a:r>
          </a:p>
          <a:p>
            <a:r>
              <a:rPr lang="ca-ES" i="1" dirty="0"/>
              <a:t>P</a:t>
            </a:r>
            <a:r>
              <a:rPr lang="ca-ES" b="1" i="1" dirty="0"/>
              <a:t>UE</a:t>
            </a:r>
            <a:r>
              <a:rPr lang="ca-ES" i="1" dirty="0"/>
              <a:t>DAS</a:t>
            </a:r>
          </a:p>
          <a:p>
            <a:r>
              <a:rPr lang="ca-ES" i="1" dirty="0"/>
              <a:t>P</a:t>
            </a:r>
            <a:r>
              <a:rPr lang="ca-ES" b="1" i="1" dirty="0"/>
              <a:t>UE</a:t>
            </a:r>
            <a:r>
              <a:rPr lang="ca-ES" i="1" dirty="0"/>
              <a:t>DA</a:t>
            </a:r>
          </a:p>
          <a:p>
            <a:r>
              <a:rPr lang="ca-ES" i="1" dirty="0"/>
              <a:t>PODAMOS</a:t>
            </a:r>
          </a:p>
          <a:p>
            <a:r>
              <a:rPr lang="ca-ES" i="1" dirty="0"/>
              <a:t>PODÁIS</a:t>
            </a:r>
          </a:p>
          <a:p>
            <a:r>
              <a:rPr lang="ca-ES" i="1" dirty="0"/>
              <a:t>P</a:t>
            </a:r>
            <a:r>
              <a:rPr lang="ca-ES" b="1" i="1" dirty="0"/>
              <a:t>UE</a:t>
            </a:r>
            <a:r>
              <a:rPr lang="ca-ES" i="1" dirty="0"/>
              <a:t>DAN</a:t>
            </a:r>
          </a:p>
        </p:txBody>
      </p:sp>
      <p:sp>
        <p:nvSpPr>
          <p:cNvPr id="4" name="Marcador de contenido 3"/>
          <p:cNvSpPr>
            <a:spLocks noGrp="1"/>
          </p:cNvSpPr>
          <p:nvPr>
            <p:ph sz="half" idx="2"/>
          </p:nvPr>
        </p:nvSpPr>
        <p:spPr/>
        <p:txBody>
          <a:bodyPr/>
          <a:lstStyle/>
          <a:p>
            <a:r>
              <a:rPr lang="ca-ES" sz="4000" dirty="0"/>
              <a:t>P</a:t>
            </a:r>
            <a:r>
              <a:rPr lang="ca-ES" sz="4000" b="1" u="sng" dirty="0"/>
              <a:t>E</a:t>
            </a:r>
            <a:r>
              <a:rPr lang="ca-ES" sz="4000" dirty="0"/>
              <a:t>RDER</a:t>
            </a:r>
          </a:p>
          <a:p>
            <a:pPr marL="0" indent="0">
              <a:buNone/>
            </a:pPr>
            <a:endParaRPr lang="ca-ES" sz="1000" dirty="0"/>
          </a:p>
          <a:p>
            <a:r>
              <a:rPr lang="ca-ES" i="1" dirty="0"/>
              <a:t>P</a:t>
            </a:r>
            <a:r>
              <a:rPr lang="ca-ES" b="1" i="1" dirty="0"/>
              <a:t>IE</a:t>
            </a:r>
            <a:r>
              <a:rPr lang="ca-ES" i="1" dirty="0"/>
              <a:t>RDA</a:t>
            </a:r>
          </a:p>
          <a:p>
            <a:r>
              <a:rPr lang="ca-ES" i="1" dirty="0"/>
              <a:t>P</a:t>
            </a:r>
            <a:r>
              <a:rPr lang="ca-ES" b="1" i="1" dirty="0"/>
              <a:t>IE</a:t>
            </a:r>
            <a:r>
              <a:rPr lang="ca-ES" i="1" dirty="0"/>
              <a:t>RDAS</a:t>
            </a:r>
          </a:p>
          <a:p>
            <a:r>
              <a:rPr lang="ca-ES" i="1" dirty="0"/>
              <a:t>P</a:t>
            </a:r>
            <a:r>
              <a:rPr lang="ca-ES" b="1" i="1" dirty="0"/>
              <a:t>IE</a:t>
            </a:r>
            <a:r>
              <a:rPr lang="ca-ES" i="1" dirty="0"/>
              <a:t>RDA</a:t>
            </a:r>
          </a:p>
          <a:p>
            <a:r>
              <a:rPr lang="ca-ES" i="1" dirty="0"/>
              <a:t>PERDAMOS</a:t>
            </a:r>
          </a:p>
          <a:p>
            <a:r>
              <a:rPr lang="ca-ES" i="1" dirty="0"/>
              <a:t>PERDÁIS</a:t>
            </a:r>
          </a:p>
          <a:p>
            <a:r>
              <a:rPr lang="ca-ES" i="1" dirty="0"/>
              <a:t>P</a:t>
            </a:r>
            <a:r>
              <a:rPr lang="ca-ES" b="1" i="1" dirty="0"/>
              <a:t>IE</a:t>
            </a:r>
            <a:r>
              <a:rPr lang="ca-ES" i="1" dirty="0"/>
              <a:t>RDAN</a:t>
            </a:r>
          </a:p>
        </p:txBody>
      </p:sp>
    </p:spTree>
    <p:extLst>
      <p:ext uri="{BB962C8B-B14F-4D97-AF65-F5344CB8AC3E}">
        <p14:creationId xmlns:p14="http://schemas.microsoft.com/office/powerpoint/2010/main" val="400595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 calcmode="lin" valueType="num">
                                      <p:cBhvr additive="base">
                                        <p:cTn id="5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 calcmode="lin" valueType="num">
                                      <p:cBhvr additive="base">
                                        <p:cTn id="6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4" end="4"/>
                                            </p:txEl>
                                          </p:spTgt>
                                        </p:tgtEl>
                                        <p:attrNameLst>
                                          <p:attrName>style.visibility</p:attrName>
                                        </p:attrNameLst>
                                      </p:cBhvr>
                                      <p:to>
                                        <p:strVal val="visible"/>
                                      </p:to>
                                    </p:set>
                                    <p:anim calcmode="lin" valueType="num">
                                      <p:cBhvr additive="base">
                                        <p:cTn id="7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anim calcmode="lin" valueType="num">
                                      <p:cBhvr additive="base">
                                        <p:cTn id="7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6" end="6"/>
                                            </p:txEl>
                                          </p:spTgt>
                                        </p:tgtEl>
                                        <p:attrNameLst>
                                          <p:attrName>style.visibility</p:attrName>
                                        </p:attrNameLst>
                                      </p:cBhvr>
                                      <p:to>
                                        <p:strVal val="visible"/>
                                      </p:to>
                                    </p:set>
                                    <p:anim calcmode="lin" valueType="num">
                                      <p:cBhvr additive="base">
                                        <p:cTn id="8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7" end="7"/>
                                            </p:txEl>
                                          </p:spTgt>
                                        </p:tgtEl>
                                        <p:attrNameLst>
                                          <p:attrName>style.visibility</p:attrName>
                                        </p:attrNameLst>
                                      </p:cBhvr>
                                      <p:to>
                                        <p:strVal val="visible"/>
                                      </p:to>
                                    </p:set>
                                    <p:anim calcmode="lin" valueType="num">
                                      <p:cBhvr additive="base">
                                        <p:cTn id="9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es-ES" sz="2800" dirty="0"/>
              <a:t>Como para todos los casos particulares, es necesario tener una lista de estos verbos con diptongo y conjugar cada uno de ellos con regularidad</a:t>
            </a:r>
          </a:p>
        </p:txBody>
      </p:sp>
      <p:sp>
        <p:nvSpPr>
          <p:cNvPr id="6" name="Marcador de contenido 5"/>
          <p:cNvSpPr>
            <a:spLocks noGrp="1"/>
          </p:cNvSpPr>
          <p:nvPr>
            <p:ph idx="1"/>
          </p:nvPr>
        </p:nvSpPr>
        <p:spPr/>
        <p:txBody>
          <a:bodyPr/>
          <a:lstStyle/>
          <a:p>
            <a:r>
              <a:rPr lang="ca-ES" dirty="0" err="1"/>
              <a:t>Querer</a:t>
            </a:r>
            <a:r>
              <a:rPr lang="ca-ES" dirty="0"/>
              <a:t>, </a:t>
            </a:r>
            <a:r>
              <a:rPr lang="ca-ES" dirty="0" err="1"/>
              <a:t>perder</a:t>
            </a:r>
            <a:r>
              <a:rPr lang="ca-ES" dirty="0"/>
              <a:t>, concertar, despertar, </a:t>
            </a:r>
          </a:p>
          <a:p>
            <a:r>
              <a:rPr lang="ca-ES" dirty="0"/>
              <a:t>Poder, apostar, recordar, costar, soler</a:t>
            </a:r>
          </a:p>
          <a:p>
            <a:r>
              <a:rPr lang="ca-ES" dirty="0"/>
              <a:t>Los</a:t>
            </a:r>
            <a:r>
              <a:rPr lang="es-ES" dirty="0"/>
              <a:t> verbos en –</a:t>
            </a:r>
            <a:r>
              <a:rPr lang="es-ES" dirty="0" err="1"/>
              <a:t>entir</a:t>
            </a:r>
            <a:r>
              <a:rPr lang="es-ES" dirty="0"/>
              <a:t>, -</a:t>
            </a:r>
            <a:r>
              <a:rPr lang="es-ES" dirty="0" err="1"/>
              <a:t>ertir</a:t>
            </a:r>
            <a:r>
              <a:rPr lang="es-ES" dirty="0"/>
              <a:t>, -</a:t>
            </a:r>
            <a:r>
              <a:rPr lang="es-ES" dirty="0" err="1"/>
              <a:t>erir</a:t>
            </a:r>
            <a:r>
              <a:rPr lang="es-ES" dirty="0"/>
              <a:t>, </a:t>
            </a:r>
            <a:r>
              <a:rPr lang="es-ES" u="sng" dirty="0"/>
              <a:t>tienen una particularidad en presente de subjuntivo:</a:t>
            </a:r>
            <a:r>
              <a:rPr lang="es-ES" dirty="0"/>
              <a:t> en “nosotros” y “vosotros” cambian la “E” en “I”. Sentir (consentir, asentir, disentir), mentir, convertir, preferir, diferir, conferir, referir, proferir, digerir… SIENTA, SIENTAS pero SINTAMOS, SINTÁIS.</a:t>
            </a:r>
            <a:endParaRPr lang="ca-ES" dirty="0"/>
          </a:p>
        </p:txBody>
      </p:sp>
    </p:spTree>
    <p:extLst>
      <p:ext uri="{BB962C8B-B14F-4D97-AF65-F5344CB8AC3E}">
        <p14:creationId xmlns:p14="http://schemas.microsoft.com/office/powerpoint/2010/main" val="251697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a:t>O </a:t>
            </a:r>
            <a:r>
              <a:rPr lang="ca-ES" dirty="0">
                <a:sym typeface="Wingdings" panose="05000000000000000000" pitchFamily="2" charset="2"/>
              </a:rPr>
              <a:t> UE</a:t>
            </a:r>
            <a:endParaRPr lang="ca-ES" dirty="0"/>
          </a:p>
        </p:txBody>
      </p:sp>
      <p:sp>
        <p:nvSpPr>
          <p:cNvPr id="3" name="Marcador de contenido 2"/>
          <p:cNvSpPr>
            <a:spLocks noGrp="1"/>
          </p:cNvSpPr>
          <p:nvPr>
            <p:ph sz="half" idx="1"/>
          </p:nvPr>
        </p:nvSpPr>
        <p:spPr>
          <a:xfrm>
            <a:off x="838200" y="1825625"/>
            <a:ext cx="3527738" cy="4351338"/>
          </a:xfrm>
        </p:spPr>
        <p:txBody>
          <a:bodyPr>
            <a:normAutofit fontScale="92500" lnSpcReduction="10000"/>
          </a:bodyPr>
          <a:lstStyle/>
          <a:p>
            <a:r>
              <a:rPr lang="ca-ES" sz="4000" dirty="0" err="1"/>
              <a:t>soñar</a:t>
            </a:r>
            <a:endParaRPr lang="ca-ES" sz="1800" dirty="0"/>
          </a:p>
          <a:p>
            <a:pPr marL="0" indent="0">
              <a:buNone/>
            </a:pPr>
            <a:endParaRPr lang="ca-ES" sz="1000" dirty="0"/>
          </a:p>
          <a:p>
            <a:r>
              <a:rPr lang="ca-ES" i="1" dirty="0"/>
              <a:t>S</a:t>
            </a:r>
            <a:r>
              <a:rPr lang="ca-ES" b="1" i="1" dirty="0"/>
              <a:t>UE</a:t>
            </a:r>
            <a:r>
              <a:rPr lang="ca-ES" i="1" dirty="0"/>
              <a:t>ÑE</a:t>
            </a:r>
          </a:p>
          <a:p>
            <a:r>
              <a:rPr lang="ca-ES" i="1" dirty="0"/>
              <a:t>S</a:t>
            </a:r>
            <a:r>
              <a:rPr lang="ca-ES" b="1" i="1" dirty="0"/>
              <a:t>UE</a:t>
            </a:r>
            <a:r>
              <a:rPr lang="ca-ES" i="1" dirty="0"/>
              <a:t>ÑES</a:t>
            </a:r>
          </a:p>
          <a:p>
            <a:r>
              <a:rPr lang="ca-ES" i="1" dirty="0"/>
              <a:t>S</a:t>
            </a:r>
            <a:r>
              <a:rPr lang="ca-ES" b="1" i="1" dirty="0"/>
              <a:t>UE</a:t>
            </a:r>
            <a:r>
              <a:rPr lang="ca-ES" i="1" dirty="0"/>
              <a:t>ÑE</a:t>
            </a:r>
          </a:p>
          <a:p>
            <a:r>
              <a:rPr lang="ca-ES" i="1" dirty="0"/>
              <a:t>SOÑEMOS</a:t>
            </a:r>
          </a:p>
          <a:p>
            <a:r>
              <a:rPr lang="ca-ES" i="1" dirty="0"/>
              <a:t>SOÑÉIS</a:t>
            </a:r>
          </a:p>
          <a:p>
            <a:r>
              <a:rPr lang="ca-ES" i="1" dirty="0"/>
              <a:t>S</a:t>
            </a:r>
            <a:r>
              <a:rPr lang="ca-ES" b="1" i="1" dirty="0"/>
              <a:t>UE</a:t>
            </a:r>
            <a:r>
              <a:rPr lang="ca-ES" i="1" dirty="0"/>
              <a:t>ÑEN</a:t>
            </a:r>
          </a:p>
        </p:txBody>
      </p:sp>
      <p:sp>
        <p:nvSpPr>
          <p:cNvPr id="4" name="Marcador de contenido 3"/>
          <p:cNvSpPr>
            <a:spLocks noGrp="1"/>
          </p:cNvSpPr>
          <p:nvPr>
            <p:ph sz="half" idx="2"/>
          </p:nvPr>
        </p:nvSpPr>
        <p:spPr>
          <a:xfrm>
            <a:off x="4803821" y="1825625"/>
            <a:ext cx="6549980" cy="4351338"/>
          </a:xfrm>
        </p:spPr>
        <p:txBody>
          <a:bodyPr>
            <a:normAutofit fontScale="92500" lnSpcReduction="10000"/>
          </a:bodyPr>
          <a:lstStyle/>
          <a:p>
            <a:r>
              <a:rPr lang="es-ES" i="1" dirty="0"/>
              <a:t>Lista:</a:t>
            </a:r>
          </a:p>
          <a:p>
            <a:r>
              <a:rPr lang="es-ES" i="1" dirty="0"/>
              <a:t>Absolver, acordar(se), acostarse, almorzar, apostar, aprobar, avergonzarse, cocer (cuezo..), colarse, colgar, comprobar, concordar, consolar, contar, costar, degollar, demostrar, disolver, doler (3ème p.), encontrar, escocer, esforzarse, forzar, llover (3e p.), moler, morder, mostrar, mover(se), promover, conmover, oler (huelo…), poblar, probar, recordar, renovar, reforzar, resolver, rodar, rogar, soler, soltar, sonar, soñar, torcer, tostar, volar, volcar, volver (devolver, envolver)… : Absuelvo etc…</a:t>
            </a:r>
          </a:p>
        </p:txBody>
      </p:sp>
    </p:spTree>
    <p:extLst>
      <p:ext uri="{BB962C8B-B14F-4D97-AF65-F5344CB8AC3E}">
        <p14:creationId xmlns:p14="http://schemas.microsoft.com/office/powerpoint/2010/main" val="420582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Effect transition="in" filter="fade">
                                      <p:cBhvr>
                                        <p:cTn id="62" dur="1000"/>
                                        <p:tgtEl>
                                          <p:spTgt spid="4">
                                            <p:txEl>
                                              <p:pRg st="0" end="0"/>
                                            </p:txEl>
                                          </p:spTgt>
                                        </p:tgtEl>
                                      </p:cBhvr>
                                    </p:animEffect>
                                    <p:anim calcmode="lin" valueType="num">
                                      <p:cBhvr>
                                        <p:cTn id="6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nodeType="clickEffect">
                                  <p:stCondLst>
                                    <p:cond delay="0"/>
                                  </p:stCondLst>
                                  <p:childTnLst>
                                    <p:set>
                                      <p:cBhvr>
                                        <p:cTn id="68" dur="1" fill="hold">
                                          <p:stCondLst>
                                            <p:cond delay="0"/>
                                          </p:stCondLst>
                                        </p:cTn>
                                        <p:tgtEl>
                                          <p:spTgt spid="4">
                                            <p:txEl>
                                              <p:pRg st="1" end="1"/>
                                            </p:txEl>
                                          </p:spTgt>
                                        </p:tgtEl>
                                        <p:attrNameLst>
                                          <p:attrName>style.visibility</p:attrName>
                                        </p:attrNameLst>
                                      </p:cBhvr>
                                      <p:to>
                                        <p:strVal val="visible"/>
                                      </p:to>
                                    </p:set>
                                    <p:animEffect transition="in" filter="circle(in)">
                                      <p:cBhvr>
                                        <p:cTn id="69"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ca-ES" dirty="0"/>
              <a:t>E </a:t>
            </a:r>
            <a:r>
              <a:rPr lang="ca-ES" dirty="0">
                <a:sym typeface="Wingdings" panose="05000000000000000000" pitchFamily="2" charset="2"/>
              </a:rPr>
              <a:t> IE</a:t>
            </a:r>
            <a:endParaRPr lang="ca-ES" dirty="0"/>
          </a:p>
        </p:txBody>
      </p:sp>
      <p:sp>
        <p:nvSpPr>
          <p:cNvPr id="5" name="Marcador de contenido 4"/>
          <p:cNvSpPr>
            <a:spLocks noGrp="1"/>
          </p:cNvSpPr>
          <p:nvPr>
            <p:ph sz="half" idx="1"/>
          </p:nvPr>
        </p:nvSpPr>
        <p:spPr/>
        <p:txBody>
          <a:bodyPr>
            <a:normAutofit fontScale="92500" lnSpcReduction="10000"/>
          </a:bodyPr>
          <a:lstStyle/>
          <a:p>
            <a:r>
              <a:rPr lang="ca-ES" sz="4000" dirty="0"/>
              <a:t>N</a:t>
            </a:r>
            <a:r>
              <a:rPr lang="ca-ES" sz="4000" b="1" u="sng" dirty="0"/>
              <a:t>E</a:t>
            </a:r>
            <a:r>
              <a:rPr lang="ca-ES" sz="4000" dirty="0"/>
              <a:t>GAR</a:t>
            </a:r>
          </a:p>
          <a:p>
            <a:pPr marL="0" indent="0">
              <a:buNone/>
            </a:pPr>
            <a:endParaRPr lang="ca-ES" sz="1000" dirty="0"/>
          </a:p>
          <a:p>
            <a:r>
              <a:rPr lang="ca-ES" i="1" dirty="0"/>
              <a:t>N</a:t>
            </a:r>
            <a:r>
              <a:rPr lang="ca-ES" b="1" i="1" dirty="0"/>
              <a:t>IE</a:t>
            </a:r>
            <a:r>
              <a:rPr lang="ca-ES" i="1" dirty="0"/>
              <a:t>GUE</a:t>
            </a:r>
          </a:p>
          <a:p>
            <a:r>
              <a:rPr lang="ca-ES" i="1" dirty="0"/>
              <a:t>N</a:t>
            </a:r>
            <a:r>
              <a:rPr lang="ca-ES" b="1" i="1" dirty="0"/>
              <a:t>IE</a:t>
            </a:r>
            <a:r>
              <a:rPr lang="ca-ES" i="1" dirty="0"/>
              <a:t>GUES</a:t>
            </a:r>
          </a:p>
          <a:p>
            <a:r>
              <a:rPr lang="ca-ES" i="1" dirty="0"/>
              <a:t>N</a:t>
            </a:r>
            <a:r>
              <a:rPr lang="ca-ES" b="1" i="1" dirty="0"/>
              <a:t>IE</a:t>
            </a:r>
            <a:r>
              <a:rPr lang="ca-ES" i="1" dirty="0"/>
              <a:t>GUE</a:t>
            </a:r>
          </a:p>
          <a:p>
            <a:r>
              <a:rPr lang="ca-ES" i="1" dirty="0"/>
              <a:t>NEGUEMOS</a:t>
            </a:r>
          </a:p>
          <a:p>
            <a:r>
              <a:rPr lang="ca-ES" i="1" dirty="0"/>
              <a:t>NEGUÉIS</a:t>
            </a:r>
          </a:p>
          <a:p>
            <a:r>
              <a:rPr lang="ca-ES" i="1" dirty="0"/>
              <a:t>N</a:t>
            </a:r>
            <a:r>
              <a:rPr lang="ca-ES" b="1" i="1" dirty="0"/>
              <a:t>IE</a:t>
            </a:r>
            <a:r>
              <a:rPr lang="ca-ES" i="1" dirty="0"/>
              <a:t>GUEN</a:t>
            </a:r>
          </a:p>
        </p:txBody>
      </p:sp>
      <p:sp>
        <p:nvSpPr>
          <p:cNvPr id="6" name="Marcador de contenido 5"/>
          <p:cNvSpPr>
            <a:spLocks noGrp="1"/>
          </p:cNvSpPr>
          <p:nvPr>
            <p:ph sz="half" idx="2"/>
          </p:nvPr>
        </p:nvSpPr>
        <p:spPr/>
        <p:txBody>
          <a:bodyPr>
            <a:normAutofit fontScale="92500" lnSpcReduction="10000"/>
          </a:bodyPr>
          <a:lstStyle/>
          <a:p>
            <a:r>
              <a:rPr lang="es-ES" i="1" dirty="0"/>
              <a:t>Lista:</a:t>
            </a:r>
            <a:endParaRPr lang="es-ES" dirty="0"/>
          </a:p>
          <a:p>
            <a:r>
              <a:rPr lang="es-ES" i="1" dirty="0"/>
              <a:t>Alentar, apretar, ascender, atender, atenerse a, calentar, cegar, cerrar, confesar, defender, despertar, denegar, desterrar, descender, desplegar, empezar, encender, enmendar, enterrar, fregar, helar, manifestar, merendar, negar, nevar (3ème p.), pensar, quebrar, querer, recomendar, regar, reventar, sembrar, sentar, temblar, trascender, tropezar, verter (+adquirir)</a:t>
            </a:r>
          </a:p>
        </p:txBody>
      </p:sp>
    </p:spTree>
    <p:extLst>
      <p:ext uri="{BB962C8B-B14F-4D97-AF65-F5344CB8AC3E}">
        <p14:creationId xmlns:p14="http://schemas.microsoft.com/office/powerpoint/2010/main" val="110586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1000"/>
                                        <p:tgtEl>
                                          <p:spTgt spid="5">
                                            <p:txEl>
                                              <p:pRg st="2" end="2"/>
                                            </p:txEl>
                                          </p:spTgt>
                                        </p:tgtEl>
                                      </p:cBhvr>
                                    </p:animEffect>
                                    <p:anim calcmode="lin" valueType="num">
                                      <p:cBhvr>
                                        <p:cTn id="2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1000"/>
                                        <p:tgtEl>
                                          <p:spTgt spid="5">
                                            <p:txEl>
                                              <p:pRg st="3" end="3"/>
                                            </p:txEl>
                                          </p:spTgt>
                                        </p:tgtEl>
                                      </p:cBhvr>
                                    </p:animEffect>
                                    <p:anim calcmode="lin" valueType="num">
                                      <p:cBhvr>
                                        <p:cTn id="2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1000"/>
                                        <p:tgtEl>
                                          <p:spTgt spid="5">
                                            <p:txEl>
                                              <p:pRg st="4" end="4"/>
                                            </p:txEl>
                                          </p:spTgt>
                                        </p:tgtEl>
                                      </p:cBhvr>
                                    </p:animEffect>
                                    <p:anim calcmode="lin" valueType="num">
                                      <p:cBhvr>
                                        <p:cTn id="3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fade">
                                      <p:cBhvr>
                                        <p:cTn id="41" dur="1000"/>
                                        <p:tgtEl>
                                          <p:spTgt spid="5">
                                            <p:txEl>
                                              <p:pRg st="5" end="5"/>
                                            </p:txEl>
                                          </p:spTgt>
                                        </p:tgtEl>
                                      </p:cBhvr>
                                    </p:animEffect>
                                    <p:anim calcmode="lin" valueType="num">
                                      <p:cBhvr>
                                        <p:cTn id="4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Effect transition="in" filter="fade">
                                      <p:cBhvr>
                                        <p:cTn id="48" dur="1000"/>
                                        <p:tgtEl>
                                          <p:spTgt spid="5">
                                            <p:txEl>
                                              <p:pRg st="6" end="6"/>
                                            </p:txEl>
                                          </p:spTgt>
                                        </p:tgtEl>
                                      </p:cBhvr>
                                    </p:animEffect>
                                    <p:anim calcmode="lin" valueType="num">
                                      <p:cBhvr>
                                        <p:cTn id="4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fade">
                                      <p:cBhvr>
                                        <p:cTn id="55" dur="1000"/>
                                        <p:tgtEl>
                                          <p:spTgt spid="5">
                                            <p:txEl>
                                              <p:pRg st="7" end="7"/>
                                            </p:txEl>
                                          </p:spTgt>
                                        </p:tgtEl>
                                      </p:cBhvr>
                                    </p:animEffect>
                                    <p:anim calcmode="lin" valueType="num">
                                      <p:cBhvr>
                                        <p:cTn id="5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6">
                                            <p:txEl>
                                              <p:pRg st="0" end="0"/>
                                            </p:txEl>
                                          </p:spTgt>
                                        </p:tgtEl>
                                        <p:attrNameLst>
                                          <p:attrName>style.visibility</p:attrName>
                                        </p:attrNameLst>
                                      </p:cBhvr>
                                      <p:to>
                                        <p:strVal val="visible"/>
                                      </p:to>
                                    </p:set>
                                    <p:animEffect transition="in" filter="fade">
                                      <p:cBhvr>
                                        <p:cTn id="62" dur="1000"/>
                                        <p:tgtEl>
                                          <p:spTgt spid="6">
                                            <p:txEl>
                                              <p:pRg st="0" end="0"/>
                                            </p:txEl>
                                          </p:spTgt>
                                        </p:tgtEl>
                                      </p:cBhvr>
                                    </p:animEffect>
                                    <p:anim calcmode="lin" valueType="num">
                                      <p:cBhvr>
                                        <p:cTn id="6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nodeType="clickEffect">
                                  <p:stCondLst>
                                    <p:cond delay="0"/>
                                  </p:stCondLst>
                                  <p:childTnLst>
                                    <p:set>
                                      <p:cBhvr>
                                        <p:cTn id="68" dur="1" fill="hold">
                                          <p:stCondLst>
                                            <p:cond delay="0"/>
                                          </p:stCondLst>
                                        </p:cTn>
                                        <p:tgtEl>
                                          <p:spTgt spid="6">
                                            <p:txEl>
                                              <p:pRg st="1" end="1"/>
                                            </p:txEl>
                                          </p:spTgt>
                                        </p:tgtEl>
                                        <p:attrNameLst>
                                          <p:attrName>style.visibility</p:attrName>
                                        </p:attrNameLst>
                                      </p:cBhvr>
                                      <p:to>
                                        <p:strVal val="visible"/>
                                      </p:to>
                                    </p:set>
                                    <p:animEffect transition="in" filter="circle(in)">
                                      <p:cBhvr>
                                        <p:cTn id="69"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1083</Words>
  <Application>Microsoft Office PowerPoint</Application>
  <PresentationFormat>Panorámica</PresentationFormat>
  <Paragraphs>168</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Calibri Light</vt:lpstr>
      <vt:lpstr>Wingdings</vt:lpstr>
      <vt:lpstr>Tema de Office</vt:lpstr>
      <vt:lpstr>PRESENTE DE SUBJUNTIVO</vt:lpstr>
      <vt:lpstr>Lo primero es tener claro qué es el subjuntivo. Es exigido con determinadas estructuras que suelen ser las mismas en francés y en castellano:</vt:lpstr>
      <vt:lpstr>Au subjonctif, les verbes inversent la voyelle dominante du present de l’indicatif:</vt:lpstr>
      <vt:lpstr>Éste es el resultado. La primera y la tercera persona acaban igual. Si es necesario, se puede precisar la persona YO o ÉL/ELLA.</vt:lpstr>
      <vt:lpstr>En presente de subjuntivo, aparte de los verbos regulares, encontramos las mismas particularidades que en indicativo:  </vt:lpstr>
      <vt:lpstr>                          DIPTONGOS Además de conjugar correctamente el final, hay que cambiar la “e” de la base en “ie” y la “o” en “ue” EXCEPTO para “nosotros” y “vosotros”</vt:lpstr>
      <vt:lpstr>Como para todos los casos particulares, es necesario tener una lista de estos verbos con diptongo y conjugar cada uno de ellos con regularidad</vt:lpstr>
      <vt:lpstr>O  UE</vt:lpstr>
      <vt:lpstr>E  IE</vt:lpstr>
      <vt:lpstr>E  IE (-entir, -ertir, -erir)</vt:lpstr>
      <vt:lpstr>MORIR Y DORMIR en presente de subjuntivo (OU sólo para “nosotros” y “vosotros”:</vt:lpstr>
      <vt:lpstr>Recordemos que como “PEDIR” se conjugan todos los verbos en –ir que tienen una “E” antes de la terminación, (excepto los verbos en “-entir, -ertir. –erir”). En presente de subjuntivo, cambian la “E” en “I” también para “nosotros” y “vosotros”</vt:lpstr>
      <vt:lpstr>E  I Todas las personas INCLUSO “nosotros” y “vosotros”</vt:lpstr>
      <vt:lpstr>ZCO  ZCA EN TODAS LAS PERSONAS ESTA VEZ</vt:lpstr>
      <vt:lpstr>LISTA PARA -ZCO</vt:lpstr>
      <vt:lpstr>Verbos en –uir: -uy-  INCLUSO“nosotros y vosotros”</vt:lpstr>
      <vt:lpstr>Verbos irregulares en –GO: Terminan en –GA en TODAS las personas</vt:lpstr>
      <vt:lpstr>Resto de irregulares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 DE INDICATIVO</dc:title>
  <dc:creator>jl ml</dc:creator>
  <cp:lastModifiedBy>jl ml</cp:lastModifiedBy>
  <cp:revision>54</cp:revision>
  <dcterms:created xsi:type="dcterms:W3CDTF">2015-10-11T17:16:07Z</dcterms:created>
  <dcterms:modified xsi:type="dcterms:W3CDTF">2018-03-09T10:47:08Z</dcterms:modified>
</cp:coreProperties>
</file>