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handoutMasterIdLst>
    <p:handoutMasterId r:id="rId43"/>
  </p:handoutMasterIdLst>
  <p:sldIdLst>
    <p:sldId id="256" r:id="rId2"/>
    <p:sldId id="258" r:id="rId3"/>
    <p:sldId id="259" r:id="rId4"/>
    <p:sldId id="260" r:id="rId5"/>
    <p:sldId id="301" r:id="rId6"/>
    <p:sldId id="274" r:id="rId7"/>
    <p:sldId id="261" r:id="rId8"/>
    <p:sldId id="275" r:id="rId9"/>
    <p:sldId id="262" r:id="rId10"/>
    <p:sldId id="277" r:id="rId11"/>
    <p:sldId id="278" r:id="rId12"/>
    <p:sldId id="302" r:id="rId13"/>
    <p:sldId id="279" r:id="rId14"/>
    <p:sldId id="303" r:id="rId15"/>
    <p:sldId id="304" r:id="rId16"/>
    <p:sldId id="305" r:id="rId17"/>
    <p:sldId id="280" r:id="rId18"/>
    <p:sldId id="306" r:id="rId19"/>
    <p:sldId id="308" r:id="rId20"/>
    <p:sldId id="309" r:id="rId21"/>
    <p:sldId id="281" r:id="rId22"/>
    <p:sldId id="310" r:id="rId23"/>
    <p:sldId id="311" r:id="rId24"/>
    <p:sldId id="312" r:id="rId25"/>
    <p:sldId id="282" r:id="rId26"/>
    <p:sldId id="313" r:id="rId27"/>
    <p:sldId id="285" r:id="rId28"/>
    <p:sldId id="314" r:id="rId29"/>
    <p:sldId id="315" r:id="rId30"/>
    <p:sldId id="316" r:id="rId31"/>
    <p:sldId id="317" r:id="rId32"/>
    <p:sldId id="318" r:id="rId33"/>
    <p:sldId id="319" r:id="rId34"/>
    <p:sldId id="320" r:id="rId35"/>
    <p:sldId id="321" r:id="rId36"/>
    <p:sldId id="322" r:id="rId37"/>
    <p:sldId id="323" r:id="rId38"/>
    <p:sldId id="324" r:id="rId39"/>
    <p:sldId id="325" r:id="rId40"/>
    <p:sldId id="326" r:id="rId41"/>
  </p:sldIdLst>
  <p:sldSz cx="9144000" cy="6858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351"/>
  </p:normalViewPr>
  <p:slideViewPr>
    <p:cSldViewPr>
      <p:cViewPr varScale="1">
        <p:scale>
          <a:sx n="76" d="100"/>
          <a:sy n="76" d="100"/>
        </p:scale>
        <p:origin x="1944"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7137" cy="512304"/>
          </a:xfrm>
          <a:prstGeom prst="rect">
            <a:avLst/>
          </a:prstGeom>
        </p:spPr>
        <p:txBody>
          <a:bodyPr vert="horz" lIns="94752" tIns="47376" rIns="94752" bIns="47376" rtlCol="0"/>
          <a:lstStyle>
            <a:lvl1pPr algn="l">
              <a:defRPr sz="1200"/>
            </a:lvl1pPr>
          </a:lstStyle>
          <a:p>
            <a:endParaRPr lang="fr-FR"/>
          </a:p>
        </p:txBody>
      </p:sp>
      <p:sp>
        <p:nvSpPr>
          <p:cNvPr id="3" name="Espace réservé de la date 2"/>
          <p:cNvSpPr>
            <a:spLocks noGrp="1"/>
          </p:cNvSpPr>
          <p:nvPr>
            <p:ph type="dt" sz="quarter" idx="1"/>
          </p:nvPr>
        </p:nvSpPr>
        <p:spPr>
          <a:xfrm>
            <a:off x="4020508" y="0"/>
            <a:ext cx="3077137" cy="512304"/>
          </a:xfrm>
          <a:prstGeom prst="rect">
            <a:avLst/>
          </a:prstGeom>
        </p:spPr>
        <p:txBody>
          <a:bodyPr vert="horz" lIns="94752" tIns="47376" rIns="94752" bIns="47376" rtlCol="0"/>
          <a:lstStyle>
            <a:lvl1pPr algn="r">
              <a:defRPr sz="1200"/>
            </a:lvl1pPr>
          </a:lstStyle>
          <a:p>
            <a:fld id="{8E297478-D8FB-4DBF-82E3-BFA73EEAC2AA}" type="datetimeFigureOut">
              <a:rPr lang="fr-FR" smtClean="0"/>
              <a:t>24/10/2022</a:t>
            </a:fld>
            <a:endParaRPr lang="fr-FR"/>
          </a:p>
        </p:txBody>
      </p:sp>
      <p:sp>
        <p:nvSpPr>
          <p:cNvPr id="4" name="Espace réservé du pied de page 3"/>
          <p:cNvSpPr>
            <a:spLocks noGrp="1"/>
          </p:cNvSpPr>
          <p:nvPr>
            <p:ph type="ftr" sz="quarter" idx="2"/>
          </p:nvPr>
        </p:nvSpPr>
        <p:spPr>
          <a:xfrm>
            <a:off x="0" y="9720675"/>
            <a:ext cx="3077137" cy="512303"/>
          </a:xfrm>
          <a:prstGeom prst="rect">
            <a:avLst/>
          </a:prstGeom>
        </p:spPr>
        <p:txBody>
          <a:bodyPr vert="horz" lIns="94752" tIns="47376" rIns="94752" bIns="47376"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4020508" y="9720675"/>
            <a:ext cx="3077137" cy="512303"/>
          </a:xfrm>
          <a:prstGeom prst="rect">
            <a:avLst/>
          </a:prstGeom>
        </p:spPr>
        <p:txBody>
          <a:bodyPr vert="horz" lIns="94752" tIns="47376" rIns="94752" bIns="47376" rtlCol="0" anchor="b"/>
          <a:lstStyle>
            <a:lvl1pPr algn="r">
              <a:defRPr sz="1200"/>
            </a:lvl1pPr>
          </a:lstStyle>
          <a:p>
            <a:fld id="{2C3BA8F8-7F62-4858-9E48-D78027038DD6}" type="slidenum">
              <a:rPr lang="fr-FR" smtClean="0"/>
              <a:t>‹N°›</a:t>
            </a:fld>
            <a:endParaRPr lang="fr-FR"/>
          </a:p>
        </p:txBody>
      </p:sp>
    </p:spTree>
    <p:extLst>
      <p:ext uri="{BB962C8B-B14F-4D97-AF65-F5344CB8AC3E}">
        <p14:creationId xmlns:p14="http://schemas.microsoft.com/office/powerpoint/2010/main" val="4238017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 y="2"/>
            <a:ext cx="3076363" cy="511731"/>
          </a:xfrm>
          <a:prstGeom prst="rect">
            <a:avLst/>
          </a:prstGeom>
        </p:spPr>
        <p:txBody>
          <a:bodyPr vert="horz" lIns="94752" tIns="47376" rIns="94752" bIns="47376" rtlCol="0"/>
          <a:lstStyle>
            <a:lvl1pPr algn="l">
              <a:defRPr sz="1200"/>
            </a:lvl1pPr>
          </a:lstStyle>
          <a:p>
            <a:endParaRPr lang="fr-FR"/>
          </a:p>
        </p:txBody>
      </p:sp>
      <p:sp>
        <p:nvSpPr>
          <p:cNvPr id="3" name="Espace réservé de la date 2"/>
          <p:cNvSpPr>
            <a:spLocks noGrp="1"/>
          </p:cNvSpPr>
          <p:nvPr>
            <p:ph type="dt" idx="1"/>
          </p:nvPr>
        </p:nvSpPr>
        <p:spPr>
          <a:xfrm>
            <a:off x="4021297" y="2"/>
            <a:ext cx="3076363" cy="511731"/>
          </a:xfrm>
          <a:prstGeom prst="rect">
            <a:avLst/>
          </a:prstGeom>
        </p:spPr>
        <p:txBody>
          <a:bodyPr vert="horz" lIns="94752" tIns="47376" rIns="94752" bIns="47376" rtlCol="0"/>
          <a:lstStyle>
            <a:lvl1pPr algn="r">
              <a:defRPr sz="1200"/>
            </a:lvl1pPr>
          </a:lstStyle>
          <a:p>
            <a:fld id="{6ED56A63-7016-42F0-AD59-E8251CA7FEA7}" type="datetimeFigureOut">
              <a:rPr lang="fr-FR" smtClean="0"/>
              <a:t>24/10/2022</a:t>
            </a:fld>
            <a:endParaRPr lang="fr-FR"/>
          </a:p>
        </p:txBody>
      </p:sp>
      <p:sp>
        <p:nvSpPr>
          <p:cNvPr id="4" name="Espace réservé de l'image des diapositives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4752" tIns="47376" rIns="94752" bIns="47376" rtlCol="0" anchor="ctr"/>
          <a:lstStyle/>
          <a:p>
            <a:endParaRPr lang="fr-FR"/>
          </a:p>
        </p:txBody>
      </p:sp>
      <p:sp>
        <p:nvSpPr>
          <p:cNvPr id="5" name="Espace réservé des commentaires 4"/>
          <p:cNvSpPr>
            <a:spLocks noGrp="1"/>
          </p:cNvSpPr>
          <p:nvPr>
            <p:ph type="body" sz="quarter" idx="3"/>
          </p:nvPr>
        </p:nvSpPr>
        <p:spPr>
          <a:xfrm>
            <a:off x="709931" y="4861444"/>
            <a:ext cx="5679440" cy="4605576"/>
          </a:xfrm>
          <a:prstGeom prst="rect">
            <a:avLst/>
          </a:prstGeom>
        </p:spPr>
        <p:txBody>
          <a:bodyPr vert="horz" lIns="94752" tIns="47376" rIns="94752" bIns="47376"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3" y="9721108"/>
            <a:ext cx="3076363" cy="511731"/>
          </a:xfrm>
          <a:prstGeom prst="rect">
            <a:avLst/>
          </a:prstGeom>
        </p:spPr>
        <p:txBody>
          <a:bodyPr vert="horz" lIns="94752" tIns="47376" rIns="94752" bIns="47376"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021297" y="9721108"/>
            <a:ext cx="3076363" cy="511731"/>
          </a:xfrm>
          <a:prstGeom prst="rect">
            <a:avLst/>
          </a:prstGeom>
        </p:spPr>
        <p:txBody>
          <a:bodyPr vert="horz" lIns="94752" tIns="47376" rIns="94752" bIns="47376" rtlCol="0" anchor="b"/>
          <a:lstStyle>
            <a:lvl1pPr algn="r">
              <a:defRPr sz="1200"/>
            </a:lvl1pPr>
          </a:lstStyle>
          <a:p>
            <a:fld id="{C2C03735-9F0E-49A7-A1CF-7B63A8F0B669}" type="slidenum">
              <a:rPr lang="fr-FR" smtClean="0"/>
              <a:t>‹N°›</a:t>
            </a:fld>
            <a:endParaRPr lang="fr-FR"/>
          </a:p>
        </p:txBody>
      </p:sp>
    </p:spTree>
    <p:extLst>
      <p:ext uri="{BB962C8B-B14F-4D97-AF65-F5344CB8AC3E}">
        <p14:creationId xmlns:p14="http://schemas.microsoft.com/office/powerpoint/2010/main" val="1836240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Michel Crozier (né en 1922) = fondateur de l’analyse stratégique et systémique.</a:t>
            </a:r>
            <a:r>
              <a:rPr lang="fr-FR" baseline="0" dirty="0"/>
              <a:t> </a:t>
            </a:r>
            <a:endParaRPr lang="fr-FR" dirty="0"/>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3</a:t>
            </a:fld>
            <a:endParaRPr lang="fr-FR"/>
          </a:p>
        </p:txBody>
      </p:sp>
    </p:spTree>
    <p:extLst>
      <p:ext uri="{BB962C8B-B14F-4D97-AF65-F5344CB8AC3E}">
        <p14:creationId xmlns:p14="http://schemas.microsoft.com/office/powerpoint/2010/main" val="2700164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Individualisme méthodologique</a:t>
            </a:r>
            <a:r>
              <a:rPr lang="fr-FR" baseline="0" dirty="0"/>
              <a:t> : </a:t>
            </a:r>
            <a:endParaRPr lang="fr-FR" dirty="0"/>
          </a:p>
          <a:p>
            <a:r>
              <a:rPr lang="fr-FR" dirty="0"/>
              <a:t>On adopte une approche inverse de celle des «théories des organisations» classiques (structuralisme)</a:t>
            </a:r>
          </a:p>
          <a:p>
            <a:r>
              <a:rPr lang="fr-FR" dirty="0"/>
              <a:t>–</a:t>
            </a:r>
            <a:r>
              <a:rPr lang="fr-FR" b="1" dirty="0"/>
              <a:t>Classique</a:t>
            </a:r>
            <a:r>
              <a:rPr lang="fr-FR" dirty="0"/>
              <a:t>: l’organisation forme et conditionne les individus approche holiste = descendante</a:t>
            </a:r>
          </a:p>
          <a:p>
            <a:r>
              <a:rPr lang="fr-FR" dirty="0"/>
              <a:t>–</a:t>
            </a:r>
            <a:r>
              <a:rPr lang="fr-FR" b="1" dirty="0"/>
              <a:t>Ici</a:t>
            </a:r>
            <a:r>
              <a:rPr lang="fr-FR" dirty="0"/>
              <a:t>: les individus se créent et exploitent des espaces de liberté</a:t>
            </a:r>
          </a:p>
          <a:p>
            <a:endParaRPr lang="fr-FR" dirty="0"/>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5</a:t>
            </a:fld>
            <a:endParaRPr lang="fr-FR"/>
          </a:p>
        </p:txBody>
      </p:sp>
    </p:spTree>
    <p:extLst>
      <p:ext uri="{BB962C8B-B14F-4D97-AF65-F5344CB8AC3E}">
        <p14:creationId xmlns:p14="http://schemas.microsoft.com/office/powerpoint/2010/main" val="3203941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Modifiez le style des sous-titres du masque</a:t>
            </a:r>
            <a:endParaRPr kumimoji="0" lang="en-US"/>
          </a:p>
        </p:txBody>
      </p:sp>
      <p:sp>
        <p:nvSpPr>
          <p:cNvPr id="28" name="Espace réservé de la date 27"/>
          <p:cNvSpPr>
            <a:spLocks noGrp="1"/>
          </p:cNvSpPr>
          <p:nvPr>
            <p:ph type="dt" sz="half" idx="10"/>
          </p:nvPr>
        </p:nvSpPr>
        <p:spPr/>
        <p:txBody>
          <a:bodyPr/>
          <a:lstStyle/>
          <a:p>
            <a:fld id="{EC8594F0-BC95-4C97-9237-E90204E27FB4}" type="datetimeFigureOut">
              <a:rPr lang="fr-FR" smtClean="0"/>
              <a:t>24/10/2022</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B129A61E-D49D-4B8E-9808-DCC91C2F8225}" type="slidenum">
              <a:rPr lang="fr-FR" smtClean="0"/>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EC8594F0-BC95-4C97-9237-E90204E27FB4}" type="datetimeFigureOut">
              <a:rPr lang="fr-FR" smtClean="0"/>
              <a:t>24/10/2022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29A61E-D49D-4B8E-9808-DCC91C2F8225}"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EC8594F0-BC95-4C97-9237-E90204E27FB4}" type="datetimeFigureOut">
              <a:rPr lang="fr-FR" smtClean="0"/>
              <a:t>24/10/2022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29A61E-D49D-4B8E-9808-DCC91C2F8225}"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4" name="Espace réservé de la date 3"/>
          <p:cNvSpPr>
            <a:spLocks noGrp="1"/>
          </p:cNvSpPr>
          <p:nvPr>
            <p:ph type="dt" sz="half" idx="10"/>
          </p:nvPr>
        </p:nvSpPr>
        <p:spPr/>
        <p:txBody>
          <a:bodyPr/>
          <a:lstStyle/>
          <a:p>
            <a:fld id="{EC8594F0-BC95-4C97-9237-E90204E27FB4}" type="datetimeFigureOut">
              <a:rPr lang="fr-FR" smtClean="0"/>
              <a:t>24/10/2022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29A61E-D49D-4B8E-9808-DCC91C2F8225}" type="slidenum">
              <a:rPr lang="fr-FR" smtClean="0"/>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a:t>Modifiez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Modifiez les styles du texte du masque</a:t>
            </a:r>
          </a:p>
        </p:txBody>
      </p:sp>
      <p:sp>
        <p:nvSpPr>
          <p:cNvPr id="4" name="Espace réservé de la date 3"/>
          <p:cNvSpPr>
            <a:spLocks noGrp="1"/>
          </p:cNvSpPr>
          <p:nvPr>
            <p:ph type="dt" sz="half" idx="10"/>
          </p:nvPr>
        </p:nvSpPr>
        <p:spPr/>
        <p:txBody>
          <a:bodyPr/>
          <a:lstStyle/>
          <a:p>
            <a:fld id="{EC8594F0-BC95-4C97-9237-E90204E27FB4}" type="datetimeFigureOut">
              <a:rPr lang="fr-FR" smtClean="0"/>
              <a:t>24/10/2022</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B129A61E-D49D-4B8E-9808-DCC91C2F8225}"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5" name="Espace réservé de la date 4"/>
          <p:cNvSpPr>
            <a:spLocks noGrp="1"/>
          </p:cNvSpPr>
          <p:nvPr>
            <p:ph type="dt" sz="half" idx="10"/>
          </p:nvPr>
        </p:nvSpPr>
        <p:spPr/>
        <p:txBody>
          <a:bodyPr/>
          <a:lstStyle/>
          <a:p>
            <a:fld id="{EC8594F0-BC95-4C97-9237-E90204E27FB4}" type="datetimeFigureOut">
              <a:rPr lang="fr-FR" smtClean="0"/>
              <a:t>24/10/2022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29A61E-D49D-4B8E-9808-DCC91C2F8225}" type="slidenum">
              <a:rPr lang="fr-FR" smtClean="0"/>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a:t>Modifiez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7" name="Espace réservé de la date 6"/>
          <p:cNvSpPr>
            <a:spLocks noGrp="1"/>
          </p:cNvSpPr>
          <p:nvPr>
            <p:ph type="dt" sz="half" idx="10"/>
          </p:nvPr>
        </p:nvSpPr>
        <p:spPr/>
        <p:txBody>
          <a:bodyPr/>
          <a:lstStyle/>
          <a:p>
            <a:fld id="{EC8594F0-BC95-4C97-9237-E90204E27FB4}" type="datetimeFigureOut">
              <a:rPr lang="fr-FR" smtClean="0"/>
              <a:t>24/10/2022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129A61E-D49D-4B8E-9808-DCC91C2F8225}" type="slidenum">
              <a:rPr lang="fr-FR" smtClean="0"/>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e la date 2"/>
          <p:cNvSpPr>
            <a:spLocks noGrp="1"/>
          </p:cNvSpPr>
          <p:nvPr>
            <p:ph type="dt" sz="half" idx="10"/>
          </p:nvPr>
        </p:nvSpPr>
        <p:spPr/>
        <p:txBody>
          <a:bodyPr/>
          <a:lstStyle/>
          <a:p>
            <a:fld id="{EC8594F0-BC95-4C97-9237-E90204E27FB4}" type="datetimeFigureOut">
              <a:rPr lang="fr-FR" smtClean="0"/>
              <a:t>24/10/2022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129A61E-D49D-4B8E-9808-DCC91C2F8225}"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C8594F0-BC95-4C97-9237-E90204E27FB4}" type="datetimeFigureOut">
              <a:rPr lang="fr-FR" smtClean="0"/>
              <a:t>24/10/2022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129A61E-D49D-4B8E-9808-DCC91C2F8225}"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a:t>Modifiez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p:txBody>
          <a:bodyPr/>
          <a:lstStyle/>
          <a:p>
            <a:fld id="{EC8594F0-BC95-4C97-9237-E90204E27FB4}" type="datetimeFigureOut">
              <a:rPr lang="fr-FR" smtClean="0"/>
              <a:t>24/10/2022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29A61E-D49D-4B8E-9808-DCC91C2F8225}" type="slidenum">
              <a:rPr lang="fr-FR" smtClean="0"/>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a:t>Modifiez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p:txBody>
          <a:bodyPr/>
          <a:lstStyle/>
          <a:p>
            <a:fld id="{EC8594F0-BC95-4C97-9237-E90204E27FB4}" type="datetimeFigureOut">
              <a:rPr lang="fr-FR" smtClean="0"/>
              <a:t>24/10/2022</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B129A61E-D49D-4B8E-9808-DCC91C2F8225}" type="slidenum">
              <a:rPr lang="fr-FR" smtClean="0"/>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a:t>Modifiez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C8594F0-BC95-4C97-9237-E90204E27FB4}" type="datetimeFigureOut">
              <a:rPr lang="fr-FR" smtClean="0"/>
              <a:t>24/10/2022</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129A61E-D49D-4B8E-9808-DCC91C2F8225}"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31640" y="3573016"/>
            <a:ext cx="6400800" cy="1600200"/>
          </a:xfrm>
          <a:ln>
            <a:solidFill>
              <a:schemeClr val="accent1"/>
            </a:solidFill>
          </a:ln>
        </p:spPr>
        <p:txBody>
          <a:bodyPr/>
          <a:lstStyle/>
          <a:p>
            <a:r>
              <a:rPr lang="fr-FR" b="1" dirty="0"/>
              <a:t>CHAPITRE 3 :</a:t>
            </a:r>
          </a:p>
          <a:p>
            <a:r>
              <a:rPr lang="fr-FR" sz="2800" b="1" dirty="0"/>
              <a:t>Les approches politiques : l’analyse stratégique et systémique</a:t>
            </a:r>
            <a:endParaRPr lang="fr-FR" dirty="0"/>
          </a:p>
        </p:txBody>
      </p:sp>
      <p:sp>
        <p:nvSpPr>
          <p:cNvPr id="2" name="Titre 1"/>
          <p:cNvSpPr>
            <a:spLocks noGrp="1"/>
          </p:cNvSpPr>
          <p:nvPr>
            <p:ph type="ctrTitle"/>
          </p:nvPr>
        </p:nvSpPr>
        <p:spPr/>
        <p:txBody>
          <a:bodyPr/>
          <a:lstStyle/>
          <a:p>
            <a:r>
              <a:rPr lang="fr-FR" dirty="0"/>
              <a:t>Fondements des organisations</a:t>
            </a:r>
          </a:p>
        </p:txBody>
      </p:sp>
    </p:spTree>
    <p:extLst>
      <p:ext uri="{BB962C8B-B14F-4D97-AF65-F5344CB8AC3E}">
        <p14:creationId xmlns:p14="http://schemas.microsoft.com/office/powerpoint/2010/main" val="1270021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1268760"/>
            <a:ext cx="7772400" cy="5184576"/>
          </a:xfrm>
        </p:spPr>
        <p:txBody>
          <a:bodyPr>
            <a:normAutofit/>
          </a:bodyPr>
          <a:lstStyle/>
          <a:p>
            <a:r>
              <a:rPr lang="fr-FR" dirty="0">
                <a:solidFill>
                  <a:schemeClr val="accent2"/>
                </a:solidFill>
              </a:rPr>
              <a:t>Analyse de l’ensemble des paradoxes </a:t>
            </a:r>
            <a:r>
              <a:rPr lang="fr-FR" dirty="0"/>
              <a:t>:</a:t>
            </a:r>
          </a:p>
          <a:p>
            <a:pPr lvl="1"/>
            <a:r>
              <a:rPr lang="fr-FR" dirty="0"/>
              <a:t>Reconstitution du jeu entre les trois types d’acteurs</a:t>
            </a:r>
          </a:p>
          <a:p>
            <a:pPr lvl="1">
              <a:buFont typeface="Symbol"/>
              <a:buChar char="Þ"/>
            </a:pPr>
            <a:r>
              <a:rPr lang="fr-FR" dirty="0"/>
              <a:t>Fondements de l’analyse stratégique et systémique</a:t>
            </a:r>
          </a:p>
          <a:p>
            <a:pPr lvl="1"/>
            <a:r>
              <a:rPr lang="fr-FR" dirty="0"/>
              <a:t>Raisonnements analogues =&gt; jeu entre les chefs d’atelier et les ouvriers d’entretien</a:t>
            </a:r>
          </a:p>
          <a:p>
            <a:pPr lvl="1">
              <a:buFont typeface="Symbol"/>
              <a:buChar char="Þ"/>
            </a:pPr>
            <a:endParaRPr lang="fr-FR" dirty="0"/>
          </a:p>
          <a:p>
            <a:pPr lvl="1">
              <a:buFont typeface="Symbol"/>
              <a:buChar char="Þ"/>
            </a:pPr>
            <a:r>
              <a:rPr lang="fr-FR" dirty="0"/>
              <a:t>L’interprétation psychologique est impossible</a:t>
            </a:r>
          </a:p>
          <a:p>
            <a:pPr lvl="1">
              <a:buFont typeface="Symbol"/>
              <a:buChar char="Þ"/>
            </a:pPr>
            <a:r>
              <a:rPr lang="fr-FR" dirty="0"/>
              <a:t>Interprétation en termes de relations de pouvoir </a:t>
            </a:r>
          </a:p>
          <a:p>
            <a:pPr lvl="1">
              <a:buFont typeface="Symbol"/>
              <a:buChar char="Þ"/>
            </a:pPr>
            <a:r>
              <a:rPr lang="fr-FR" dirty="0"/>
              <a:t>C’est la structure réelle du jeu</a:t>
            </a:r>
          </a:p>
          <a:p>
            <a:pPr marL="594360" lvl="2" indent="0">
              <a:buNone/>
            </a:pPr>
            <a:endParaRPr lang="fr-FR" dirty="0"/>
          </a:p>
          <a:p>
            <a:pPr lvl="1"/>
            <a:endParaRPr lang="fr-FR" dirty="0"/>
          </a:p>
          <a:p>
            <a:pPr lvl="1"/>
            <a:endParaRPr lang="fr-FR" dirty="0"/>
          </a:p>
          <a:p>
            <a:pPr lvl="1"/>
            <a:endParaRPr lang="fr-FR" dirty="0"/>
          </a:p>
          <a:p>
            <a:pPr marL="320040" lvl="1" indent="0">
              <a:buNone/>
            </a:pPr>
            <a:endParaRPr lang="fr-FR" dirty="0"/>
          </a:p>
          <a:p>
            <a:pPr marL="0" indent="0">
              <a:buNone/>
            </a:pPr>
            <a:endParaRPr lang="fr-FR" dirty="0"/>
          </a:p>
        </p:txBody>
      </p:sp>
      <p:sp>
        <p:nvSpPr>
          <p:cNvPr id="5" name="Titre 1"/>
          <p:cNvSpPr>
            <a:spLocks noGrp="1"/>
          </p:cNvSpPr>
          <p:nvPr>
            <p:ph type="title"/>
          </p:nvPr>
        </p:nvSpPr>
        <p:spPr>
          <a:xfrm>
            <a:off x="827584" y="332656"/>
            <a:ext cx="7772400" cy="706090"/>
          </a:xfrm>
        </p:spPr>
        <p:txBody>
          <a:bodyPr>
            <a:noAutofit/>
          </a:bodyPr>
          <a:lstStyle/>
          <a:p>
            <a:pPr lvl="1" algn="ctr"/>
            <a:r>
              <a:rPr lang="fr-FR" sz="2400" b="1" dirty="0">
                <a:solidFill>
                  <a:schemeClr val="tx1">
                    <a:lumMod val="50000"/>
                    <a:lumOff val="50000"/>
                  </a:schemeClr>
                </a:solidFill>
              </a:rPr>
              <a:t>Synthèse</a:t>
            </a:r>
          </a:p>
        </p:txBody>
      </p:sp>
    </p:spTree>
    <p:extLst>
      <p:ext uri="{BB962C8B-B14F-4D97-AF65-F5344CB8AC3E}">
        <p14:creationId xmlns:p14="http://schemas.microsoft.com/office/powerpoint/2010/main" val="200178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1268760"/>
            <a:ext cx="7772400" cy="5184576"/>
          </a:xfrm>
        </p:spPr>
        <p:txBody>
          <a:bodyPr>
            <a:normAutofit/>
          </a:bodyPr>
          <a:lstStyle/>
          <a:p>
            <a:r>
              <a:rPr lang="fr-FR" dirty="0">
                <a:solidFill>
                  <a:schemeClr val="accent2"/>
                </a:solidFill>
              </a:rPr>
              <a:t>L’Acteur et le Système =</a:t>
            </a:r>
          </a:p>
          <a:p>
            <a:pPr lvl="1"/>
            <a:endParaRPr lang="fr-FR" dirty="0"/>
          </a:p>
          <a:p>
            <a:pPr lvl="1"/>
            <a:r>
              <a:rPr lang="fr-FR" dirty="0"/>
              <a:t>L’Analyse stratégique par du constat de base que les individus ne se comporte pas simplement en fonction de leur positionnement dans le fonctionnement formel</a:t>
            </a:r>
          </a:p>
          <a:p>
            <a:pPr lvl="1"/>
            <a:endParaRPr lang="fr-FR" dirty="0"/>
          </a:p>
          <a:p>
            <a:pPr lvl="1"/>
            <a:r>
              <a:rPr lang="fr-FR" dirty="0"/>
              <a:t>Leurs conduits sont en partie « inventées » par eux-mêmes =&gt; notion d’agents libres ayant leurs propres buts :</a:t>
            </a:r>
          </a:p>
          <a:p>
            <a:pPr lvl="1"/>
            <a:endParaRPr lang="fr-FR" dirty="0"/>
          </a:p>
          <a:p>
            <a:pPr lvl="1"/>
            <a:r>
              <a:rPr lang="fr-FR" dirty="0"/>
              <a:t>Les comportements des acteurs ne peuvent pas s’expliquer avec une lecture psychologique =&gt; </a:t>
            </a:r>
            <a:r>
              <a:rPr lang="fr-FR" dirty="0">
                <a:solidFill>
                  <a:schemeClr val="accent2"/>
                </a:solidFill>
              </a:rPr>
              <a:t>rapports de pouvoir </a:t>
            </a:r>
            <a:r>
              <a:rPr lang="fr-FR" dirty="0"/>
              <a:t>et de </a:t>
            </a:r>
            <a:r>
              <a:rPr lang="fr-FR" dirty="0">
                <a:solidFill>
                  <a:schemeClr val="accent2"/>
                </a:solidFill>
              </a:rPr>
              <a:t>jeux stratégiques</a:t>
            </a:r>
          </a:p>
          <a:p>
            <a:endParaRPr lang="fr-FR" dirty="0"/>
          </a:p>
          <a:p>
            <a:pPr lvl="1"/>
            <a:endParaRPr lang="fr-FR" dirty="0"/>
          </a:p>
          <a:p>
            <a:pPr lvl="1"/>
            <a:endParaRPr lang="fr-FR" dirty="0"/>
          </a:p>
          <a:p>
            <a:pPr lvl="1"/>
            <a:endParaRPr lang="fr-FR" dirty="0"/>
          </a:p>
          <a:p>
            <a:pPr marL="320040" lvl="1" indent="0">
              <a:buNone/>
            </a:pPr>
            <a:endParaRPr lang="fr-FR" dirty="0"/>
          </a:p>
          <a:p>
            <a:pPr marL="0" indent="0">
              <a:buNone/>
            </a:pPr>
            <a:endParaRPr lang="fr-FR" dirty="0"/>
          </a:p>
        </p:txBody>
      </p:sp>
      <p:sp>
        <p:nvSpPr>
          <p:cNvPr id="5" name="Titre 1"/>
          <p:cNvSpPr>
            <a:spLocks noGrp="1"/>
          </p:cNvSpPr>
          <p:nvPr>
            <p:ph type="title"/>
          </p:nvPr>
        </p:nvSpPr>
        <p:spPr>
          <a:xfrm>
            <a:off x="827584" y="332656"/>
            <a:ext cx="7772400" cy="706090"/>
          </a:xfrm>
        </p:spPr>
        <p:txBody>
          <a:bodyPr>
            <a:noAutofit/>
          </a:bodyPr>
          <a:lstStyle/>
          <a:p>
            <a:pPr lvl="1" algn="ctr"/>
            <a:r>
              <a:rPr lang="fr-FR" sz="2400" b="1" dirty="0">
                <a:solidFill>
                  <a:schemeClr val="tx1">
                    <a:lumMod val="50000"/>
                    <a:lumOff val="50000"/>
                  </a:schemeClr>
                </a:solidFill>
              </a:rPr>
              <a:t>3.3. Les concepts fondamentaux du schéma analytique</a:t>
            </a:r>
          </a:p>
        </p:txBody>
      </p:sp>
    </p:spTree>
    <p:extLst>
      <p:ext uri="{BB962C8B-B14F-4D97-AF65-F5344CB8AC3E}">
        <p14:creationId xmlns:p14="http://schemas.microsoft.com/office/powerpoint/2010/main" val="2319844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1268760"/>
            <a:ext cx="7772400" cy="5184576"/>
          </a:xfrm>
        </p:spPr>
        <p:txBody>
          <a:bodyPr>
            <a:normAutofit/>
          </a:bodyPr>
          <a:lstStyle/>
          <a:p>
            <a:pPr>
              <a:buFont typeface="Symbol"/>
              <a:buChar char="Þ"/>
            </a:pPr>
            <a:r>
              <a:rPr lang="fr-FR" dirty="0">
                <a:solidFill>
                  <a:schemeClr val="accent2"/>
                </a:solidFill>
              </a:rPr>
              <a:t>Concepts fondamentaux de l’analyse stratégique et systémique</a:t>
            </a:r>
          </a:p>
          <a:p>
            <a:pPr lvl="1"/>
            <a:endParaRPr lang="fr-FR" dirty="0"/>
          </a:p>
          <a:p>
            <a:pPr lvl="1"/>
            <a:r>
              <a:rPr lang="fr-FR" dirty="0"/>
              <a:t>A) La notion de rationalité limitée (hypothèse de base) </a:t>
            </a:r>
          </a:p>
          <a:p>
            <a:pPr lvl="1"/>
            <a:r>
              <a:rPr lang="fr-FR" dirty="0"/>
              <a:t>B) Le pouvoir et les sources du pouvoir</a:t>
            </a:r>
          </a:p>
          <a:p>
            <a:pPr lvl="1"/>
            <a:r>
              <a:rPr lang="fr-FR" dirty="0"/>
              <a:t>C) Les stratégies</a:t>
            </a:r>
          </a:p>
          <a:p>
            <a:pPr lvl="1"/>
            <a:r>
              <a:rPr lang="fr-FR" dirty="0"/>
              <a:t>D) Les zones d’incertitude</a:t>
            </a:r>
          </a:p>
          <a:p>
            <a:pPr lvl="1"/>
            <a:r>
              <a:rPr lang="fr-FR" dirty="0"/>
              <a:t>E) Le système d’action concret</a:t>
            </a:r>
          </a:p>
          <a:p>
            <a:pPr lvl="1"/>
            <a:endParaRPr lang="fr-FR" dirty="0"/>
          </a:p>
          <a:p>
            <a:pPr lvl="1"/>
            <a:endParaRPr lang="fr-FR" dirty="0"/>
          </a:p>
          <a:p>
            <a:pPr lvl="1"/>
            <a:endParaRPr lang="fr-FR" dirty="0"/>
          </a:p>
          <a:p>
            <a:pPr marL="320040" lvl="1" indent="0">
              <a:buNone/>
            </a:pPr>
            <a:endParaRPr lang="fr-FR" dirty="0"/>
          </a:p>
          <a:p>
            <a:pPr marL="0" indent="0">
              <a:buNone/>
            </a:pPr>
            <a:endParaRPr lang="fr-FR" dirty="0"/>
          </a:p>
        </p:txBody>
      </p:sp>
      <p:sp>
        <p:nvSpPr>
          <p:cNvPr id="5" name="Titre 1"/>
          <p:cNvSpPr>
            <a:spLocks noGrp="1"/>
          </p:cNvSpPr>
          <p:nvPr>
            <p:ph type="title"/>
          </p:nvPr>
        </p:nvSpPr>
        <p:spPr>
          <a:xfrm>
            <a:off x="827584" y="332656"/>
            <a:ext cx="7772400" cy="706090"/>
          </a:xfrm>
        </p:spPr>
        <p:txBody>
          <a:bodyPr>
            <a:noAutofit/>
          </a:bodyPr>
          <a:lstStyle/>
          <a:p>
            <a:pPr lvl="1" algn="ctr"/>
            <a:r>
              <a:rPr lang="fr-FR" sz="2400" b="1" dirty="0">
                <a:solidFill>
                  <a:schemeClr val="tx1">
                    <a:lumMod val="50000"/>
                    <a:lumOff val="50000"/>
                  </a:schemeClr>
                </a:solidFill>
              </a:rPr>
              <a:t>3.3. Les concepts fondamentaux du schéma analytique</a:t>
            </a:r>
          </a:p>
        </p:txBody>
      </p:sp>
    </p:spTree>
    <p:extLst>
      <p:ext uri="{BB962C8B-B14F-4D97-AF65-F5344CB8AC3E}">
        <p14:creationId xmlns:p14="http://schemas.microsoft.com/office/powerpoint/2010/main" val="2782591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1268760"/>
            <a:ext cx="7772400" cy="5184576"/>
          </a:xfrm>
        </p:spPr>
        <p:txBody>
          <a:bodyPr>
            <a:normAutofit fontScale="62500" lnSpcReduction="20000"/>
          </a:bodyPr>
          <a:lstStyle/>
          <a:p>
            <a:r>
              <a:rPr lang="fr-FR" dirty="0">
                <a:solidFill>
                  <a:schemeClr val="accent2"/>
                </a:solidFill>
              </a:rPr>
              <a:t>Postulat</a:t>
            </a:r>
            <a:r>
              <a:rPr lang="fr-FR" dirty="0"/>
              <a:t> : les comportements des agents sont toujours rationnels MAIS il ne s’agit pas de rationalité absolue. La rationalité est limitée au sens d’Herbert SIMON (1963).</a:t>
            </a:r>
          </a:p>
          <a:p>
            <a:pPr lvl="0"/>
            <a:endParaRPr lang="fr-FR" dirty="0">
              <a:solidFill>
                <a:schemeClr val="accent2"/>
              </a:solidFill>
            </a:endParaRPr>
          </a:p>
          <a:p>
            <a:pPr lvl="0"/>
            <a:r>
              <a:rPr lang="fr-FR" dirty="0">
                <a:solidFill>
                  <a:schemeClr val="accent2"/>
                </a:solidFill>
              </a:rPr>
              <a:t>Rationalité : </a:t>
            </a:r>
            <a:r>
              <a:rPr lang="fr-FR" dirty="0"/>
              <a:t>La rationalité est le principe qui consiste à rechercher la réalisation d’un objectif (exemple : maximisation du profit) en utilisant au mieux les moyens dont on dispose (information, ressources…). </a:t>
            </a:r>
            <a:endParaRPr lang="fr-FR" dirty="0">
              <a:solidFill>
                <a:schemeClr val="accent2"/>
              </a:solidFill>
            </a:endParaRPr>
          </a:p>
          <a:p>
            <a:pPr lvl="0"/>
            <a:endParaRPr lang="fr-FR" dirty="0">
              <a:solidFill>
                <a:schemeClr val="accent2"/>
              </a:solidFill>
            </a:endParaRPr>
          </a:p>
          <a:p>
            <a:pPr lvl="0"/>
            <a:r>
              <a:rPr lang="fr-FR" dirty="0">
                <a:solidFill>
                  <a:schemeClr val="accent2"/>
                </a:solidFill>
              </a:rPr>
              <a:t>Rationalité absolue </a:t>
            </a:r>
            <a:r>
              <a:rPr lang="fr-FR" dirty="0"/>
              <a:t>: La rationalité substantive (ou totale) suppose une connaissance de tous les choix possibles pour l’agent, une connaissance parfaite des conséquences de ces choix, la capacité à les calculer dans un univers certain où l’information est totale, instantanée et gratuite. Ainsi, l’agent est conçu comme une pure abstraction.</a:t>
            </a:r>
          </a:p>
          <a:p>
            <a:pPr lvl="0">
              <a:buFont typeface="Symbol"/>
              <a:buChar char="Þ"/>
            </a:pPr>
            <a:endParaRPr lang="fr-FR" dirty="0"/>
          </a:p>
          <a:p>
            <a:pPr lvl="0">
              <a:buFont typeface="Symbol"/>
              <a:buChar char="Þ"/>
            </a:pPr>
            <a:r>
              <a:rPr lang="fr-FR" dirty="0"/>
              <a:t>Il existe une solution optimale étant données les contraintes dans lesquelles les acteurs agissent</a:t>
            </a:r>
          </a:p>
          <a:p>
            <a:pPr marL="0" indent="0">
              <a:buNone/>
            </a:pPr>
            <a:endParaRPr lang="fr-FR" dirty="0">
              <a:solidFill>
                <a:schemeClr val="accent2"/>
              </a:solidFill>
            </a:endParaRPr>
          </a:p>
          <a:p>
            <a:r>
              <a:rPr lang="fr-FR" dirty="0">
                <a:solidFill>
                  <a:schemeClr val="accent2"/>
                </a:solidFill>
              </a:rPr>
              <a:t>Rationalité limitée </a:t>
            </a:r>
            <a:r>
              <a:rPr lang="fr-FR" dirty="0"/>
              <a:t>:</a:t>
            </a:r>
          </a:p>
          <a:p>
            <a:pPr lvl="1" algn="just"/>
            <a:r>
              <a:rPr lang="fr-FR" dirty="0"/>
              <a:t>Simon défend une théorie descriptive de la décision. </a:t>
            </a:r>
            <a:endParaRPr lang="fr-FR" dirty="0">
              <a:solidFill>
                <a:schemeClr val="accent2"/>
              </a:solidFill>
            </a:endParaRPr>
          </a:p>
          <a:p>
            <a:pPr lvl="2"/>
            <a:r>
              <a:rPr lang="fr-FR" sz="2500" dirty="0">
                <a:solidFill>
                  <a:schemeClr val="accent2"/>
                </a:solidFill>
              </a:rPr>
              <a:t>Limites informationnelles </a:t>
            </a:r>
          </a:p>
          <a:p>
            <a:pPr lvl="2"/>
            <a:r>
              <a:rPr lang="fr-FR" sz="2500" dirty="0">
                <a:solidFill>
                  <a:schemeClr val="accent2"/>
                </a:solidFill>
              </a:rPr>
              <a:t>Limites des capacités de calcul des agents </a:t>
            </a:r>
            <a:endParaRPr lang="fr-FR" sz="2500" dirty="0"/>
          </a:p>
          <a:p>
            <a:pPr lvl="2"/>
            <a:r>
              <a:rPr lang="fr-FR" sz="2500" dirty="0"/>
              <a:t>La </a:t>
            </a:r>
            <a:r>
              <a:rPr lang="fr-FR" sz="2500" dirty="0">
                <a:solidFill>
                  <a:schemeClr val="accent2"/>
                </a:solidFill>
              </a:rPr>
              <a:t>nature conjecturale et collective de la prise de décision</a:t>
            </a:r>
            <a:r>
              <a:rPr lang="fr-FR" sz="2500" dirty="0"/>
              <a:t> </a:t>
            </a:r>
            <a:endParaRPr lang="fr-FR" dirty="0"/>
          </a:p>
          <a:p>
            <a:endParaRPr lang="fr-FR" dirty="0"/>
          </a:p>
          <a:p>
            <a:pPr>
              <a:buFont typeface="Symbol"/>
              <a:buChar char="Þ"/>
            </a:pPr>
            <a:endParaRPr lang="fr-FR" dirty="0"/>
          </a:p>
          <a:p>
            <a:pPr lvl="1"/>
            <a:endParaRPr lang="fr-FR" dirty="0"/>
          </a:p>
          <a:p>
            <a:pPr lvl="1"/>
            <a:endParaRPr lang="fr-FR" dirty="0"/>
          </a:p>
          <a:p>
            <a:pPr lvl="1"/>
            <a:endParaRPr lang="fr-FR" dirty="0"/>
          </a:p>
          <a:p>
            <a:pPr marL="320040" lvl="1" indent="0">
              <a:buNone/>
            </a:pPr>
            <a:endParaRPr lang="fr-FR" dirty="0"/>
          </a:p>
          <a:p>
            <a:pPr marL="0" indent="0">
              <a:buNone/>
            </a:pPr>
            <a:endParaRPr lang="fr-FR" dirty="0"/>
          </a:p>
        </p:txBody>
      </p:sp>
      <p:sp>
        <p:nvSpPr>
          <p:cNvPr id="5" name="Titre 1"/>
          <p:cNvSpPr>
            <a:spLocks noGrp="1"/>
          </p:cNvSpPr>
          <p:nvPr>
            <p:ph type="title"/>
          </p:nvPr>
        </p:nvSpPr>
        <p:spPr>
          <a:xfrm>
            <a:off x="827584" y="332656"/>
            <a:ext cx="7772400" cy="706090"/>
          </a:xfrm>
        </p:spPr>
        <p:txBody>
          <a:bodyPr>
            <a:noAutofit/>
          </a:bodyPr>
          <a:lstStyle/>
          <a:p>
            <a:pPr lvl="1" algn="ctr"/>
            <a:r>
              <a:rPr lang="fr-FR" sz="2400" b="1" dirty="0">
                <a:solidFill>
                  <a:schemeClr val="tx1">
                    <a:lumMod val="50000"/>
                    <a:lumOff val="50000"/>
                  </a:schemeClr>
                </a:solidFill>
              </a:rPr>
              <a:t>A. La notion de rationalité limitée</a:t>
            </a:r>
          </a:p>
        </p:txBody>
      </p:sp>
    </p:spTree>
    <p:extLst>
      <p:ext uri="{BB962C8B-B14F-4D97-AF65-F5344CB8AC3E}">
        <p14:creationId xmlns:p14="http://schemas.microsoft.com/office/powerpoint/2010/main" val="2927376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1268760"/>
            <a:ext cx="7772400" cy="5184576"/>
          </a:xfrm>
        </p:spPr>
        <p:txBody>
          <a:bodyPr>
            <a:normAutofit fontScale="77500" lnSpcReduction="20000"/>
          </a:bodyPr>
          <a:lstStyle/>
          <a:p>
            <a:pPr marL="617220" lvl="1" indent="-342900">
              <a:buFont typeface="Symbol"/>
              <a:buChar char="Þ"/>
            </a:pPr>
            <a:r>
              <a:rPr lang="fr-FR" dirty="0">
                <a:solidFill>
                  <a:schemeClr val="accent2"/>
                </a:solidFill>
              </a:rPr>
              <a:t>Rationalité dite procédurale</a:t>
            </a:r>
            <a:r>
              <a:rPr lang="fr-FR" dirty="0"/>
              <a:t> </a:t>
            </a:r>
          </a:p>
          <a:p>
            <a:pPr lvl="1"/>
            <a:endParaRPr lang="fr-FR" dirty="0"/>
          </a:p>
          <a:p>
            <a:pPr lvl="1"/>
            <a:r>
              <a:rPr lang="fr-FR" dirty="0"/>
              <a:t>Deux distinctions fondamentales entre rationalité substantive (RS) et la rationalité procédurale (RP) :</a:t>
            </a:r>
          </a:p>
          <a:p>
            <a:pPr lvl="2"/>
            <a:r>
              <a:rPr lang="fr-FR" dirty="0"/>
              <a:t>RP porte sur les procédures de décision, RS sur résultats de la décision ;</a:t>
            </a:r>
          </a:p>
          <a:p>
            <a:pPr lvl="2"/>
            <a:r>
              <a:rPr lang="fr-FR" dirty="0"/>
              <a:t>RP ne considère pas les objectifs et les moyens comme donnés mais comme objet de recherche.</a:t>
            </a:r>
          </a:p>
          <a:p>
            <a:pPr marL="617220" lvl="1" indent="-342900">
              <a:buFont typeface="Symbol"/>
              <a:buChar char="Þ"/>
            </a:pPr>
            <a:r>
              <a:rPr lang="fr-FR" dirty="0"/>
              <a:t>La notion de </a:t>
            </a:r>
            <a:r>
              <a:rPr lang="fr-FR" i="1" dirty="0">
                <a:solidFill>
                  <a:schemeClr val="accent2"/>
                </a:solidFill>
              </a:rPr>
              <a:t>statisfacing</a:t>
            </a:r>
            <a:r>
              <a:rPr lang="fr-FR" dirty="0"/>
              <a:t> (satisfaction) se substitue à celle d’optimalité</a:t>
            </a:r>
          </a:p>
          <a:p>
            <a:pPr marL="274320" lvl="1" indent="0">
              <a:buNone/>
            </a:pPr>
            <a:endParaRPr lang="fr-FR" dirty="0"/>
          </a:p>
          <a:p>
            <a:pPr marL="274320" lvl="1" indent="0">
              <a:buNone/>
            </a:pPr>
            <a:endParaRPr lang="fr-FR" dirty="0"/>
          </a:p>
          <a:p>
            <a:pPr lvl="1"/>
            <a:r>
              <a:rPr lang="fr-FR" dirty="0"/>
              <a:t>La procédure peut se décrire en deux étapes :</a:t>
            </a:r>
          </a:p>
          <a:p>
            <a:pPr lvl="2"/>
            <a:r>
              <a:rPr lang="fr-FR" dirty="0">
                <a:solidFill>
                  <a:schemeClr val="accent2"/>
                </a:solidFill>
              </a:rPr>
              <a:t>Exploration séquentielle </a:t>
            </a:r>
          </a:p>
          <a:p>
            <a:pPr lvl="2"/>
            <a:r>
              <a:rPr lang="fr-FR" dirty="0">
                <a:solidFill>
                  <a:schemeClr val="accent2"/>
                </a:solidFill>
              </a:rPr>
              <a:t>Révision du niveau d’aspiration</a:t>
            </a:r>
            <a:endParaRPr lang="fr-FR" dirty="0"/>
          </a:p>
          <a:p>
            <a:pPr lvl="2">
              <a:buFont typeface="Symbol"/>
              <a:buChar char="Þ"/>
            </a:pPr>
            <a:r>
              <a:rPr lang="fr-FR" dirty="0"/>
              <a:t>Comme l’enjeu de chaque agent est de rendre cohérente SA « représentation du monde » avec SES normes d’acceptabilité, et comme il n’est pas tout seul, les conflits d’intérêts sont inéluctables. </a:t>
            </a:r>
          </a:p>
          <a:p>
            <a:pPr marL="594360" lvl="2" indent="0">
              <a:buNone/>
            </a:pPr>
            <a:endParaRPr lang="fr-FR" dirty="0"/>
          </a:p>
          <a:p>
            <a:pPr>
              <a:buFont typeface="Symbol"/>
              <a:buChar char="Þ"/>
            </a:pPr>
            <a:endParaRPr lang="fr-FR" dirty="0"/>
          </a:p>
          <a:p>
            <a:pPr>
              <a:buFont typeface="Symbol"/>
              <a:buChar char="Þ"/>
            </a:pPr>
            <a:r>
              <a:rPr lang="fr-FR" dirty="0"/>
              <a:t>Le « fonctionnement optimal » n’existe pas dans la réalité</a:t>
            </a:r>
          </a:p>
          <a:p>
            <a:pPr>
              <a:buFont typeface="Symbol"/>
              <a:buChar char="Þ"/>
            </a:pPr>
            <a:endParaRPr lang="fr-FR" dirty="0"/>
          </a:p>
          <a:p>
            <a:pPr lvl="1"/>
            <a:endParaRPr lang="fr-FR" dirty="0"/>
          </a:p>
          <a:p>
            <a:pPr lvl="1"/>
            <a:endParaRPr lang="fr-FR" dirty="0"/>
          </a:p>
          <a:p>
            <a:pPr lvl="1"/>
            <a:endParaRPr lang="fr-FR" dirty="0"/>
          </a:p>
          <a:p>
            <a:pPr marL="320040" lvl="1" indent="0">
              <a:buNone/>
            </a:pPr>
            <a:endParaRPr lang="fr-FR" dirty="0"/>
          </a:p>
          <a:p>
            <a:pPr marL="0" indent="0">
              <a:buNone/>
            </a:pPr>
            <a:endParaRPr lang="fr-FR" dirty="0"/>
          </a:p>
        </p:txBody>
      </p:sp>
      <p:sp>
        <p:nvSpPr>
          <p:cNvPr id="5" name="Titre 1"/>
          <p:cNvSpPr>
            <a:spLocks noGrp="1"/>
          </p:cNvSpPr>
          <p:nvPr>
            <p:ph type="title"/>
          </p:nvPr>
        </p:nvSpPr>
        <p:spPr>
          <a:xfrm>
            <a:off x="827584" y="332656"/>
            <a:ext cx="7772400" cy="706090"/>
          </a:xfrm>
        </p:spPr>
        <p:txBody>
          <a:bodyPr>
            <a:noAutofit/>
          </a:bodyPr>
          <a:lstStyle/>
          <a:p>
            <a:pPr lvl="1" algn="ctr"/>
            <a:r>
              <a:rPr lang="fr-FR" sz="2400" b="1" dirty="0">
                <a:solidFill>
                  <a:schemeClr val="tx1">
                    <a:lumMod val="50000"/>
                    <a:lumOff val="50000"/>
                  </a:schemeClr>
                </a:solidFill>
              </a:rPr>
              <a:t>A. La notion de rationalité limitée</a:t>
            </a:r>
          </a:p>
        </p:txBody>
      </p:sp>
    </p:spTree>
    <p:extLst>
      <p:ext uri="{BB962C8B-B14F-4D97-AF65-F5344CB8AC3E}">
        <p14:creationId xmlns:p14="http://schemas.microsoft.com/office/powerpoint/2010/main" val="281354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1268760"/>
            <a:ext cx="7772400" cy="5184576"/>
          </a:xfrm>
        </p:spPr>
        <p:txBody>
          <a:bodyPr>
            <a:normAutofit/>
          </a:bodyPr>
          <a:lstStyle/>
          <a:p>
            <a:pPr marL="617220" lvl="1" indent="-342900"/>
            <a:r>
              <a:rPr lang="fr-FR" dirty="0"/>
              <a:t>Au niveau de l’organisation :</a:t>
            </a:r>
          </a:p>
          <a:p>
            <a:pPr marL="891540" lvl="2" indent="-342900"/>
            <a:r>
              <a:rPr lang="fr-FR" dirty="0"/>
              <a:t>Le fonctionnement de l’organisation est l’un des fonctionnements possibles</a:t>
            </a:r>
          </a:p>
          <a:p>
            <a:pPr marL="617220" lvl="1" indent="-342900"/>
            <a:r>
              <a:rPr lang="fr-FR" dirty="0"/>
              <a:t>Notion de rationalités multiples :</a:t>
            </a:r>
          </a:p>
          <a:p>
            <a:pPr marL="548640" lvl="2" indent="0">
              <a:buNone/>
            </a:pPr>
            <a:endParaRPr lang="fr-FR" dirty="0"/>
          </a:p>
          <a:p>
            <a:pPr marL="617220" lvl="1" indent="-342900">
              <a:buFont typeface="Symbol"/>
              <a:buChar char="Þ"/>
            </a:pPr>
            <a:r>
              <a:rPr lang="fr-FR" dirty="0"/>
              <a:t>Les individus ou groupes d’individus poursuivent des buts qui leurs propres et donc, l’organisation est traversée par cette multiplicité de buts </a:t>
            </a:r>
          </a:p>
          <a:p>
            <a:pPr marL="617220" lvl="1" indent="-342900">
              <a:buFont typeface="Symbol"/>
              <a:buChar char="Þ"/>
            </a:pPr>
            <a:endParaRPr lang="fr-FR" dirty="0"/>
          </a:p>
          <a:p>
            <a:pPr marL="617220" lvl="1" indent="-342900">
              <a:buFont typeface="Symbol"/>
              <a:buChar char="Þ"/>
            </a:pPr>
            <a:r>
              <a:rPr lang="fr-FR" dirty="0"/>
              <a:t>Conflit et négociation </a:t>
            </a:r>
          </a:p>
          <a:p>
            <a:pPr marL="617220" lvl="1" indent="-342900">
              <a:buFont typeface="Symbol"/>
              <a:buChar char="Þ"/>
            </a:pPr>
            <a:endParaRPr lang="fr-FR" dirty="0">
              <a:solidFill>
                <a:schemeClr val="accent2"/>
              </a:solidFill>
            </a:endParaRPr>
          </a:p>
          <a:p>
            <a:pPr marL="617220" lvl="1" indent="-342900">
              <a:buFont typeface="Symbol"/>
              <a:buChar char="Þ"/>
            </a:pPr>
            <a:r>
              <a:rPr lang="fr-FR" dirty="0">
                <a:solidFill>
                  <a:schemeClr val="accent2"/>
                </a:solidFill>
              </a:rPr>
              <a:t>APPROCHE POLITIQUE DE L’ORGANISATION</a:t>
            </a:r>
          </a:p>
          <a:p>
            <a:pPr>
              <a:buFont typeface="Symbol"/>
              <a:buChar char="Þ"/>
            </a:pPr>
            <a:endParaRPr lang="fr-FR" dirty="0"/>
          </a:p>
          <a:p>
            <a:pPr lvl="1"/>
            <a:endParaRPr lang="fr-FR" dirty="0"/>
          </a:p>
          <a:p>
            <a:pPr lvl="1"/>
            <a:endParaRPr lang="fr-FR" dirty="0"/>
          </a:p>
          <a:p>
            <a:pPr lvl="1"/>
            <a:endParaRPr lang="fr-FR" dirty="0"/>
          </a:p>
          <a:p>
            <a:pPr marL="320040" lvl="1" indent="0">
              <a:buNone/>
            </a:pPr>
            <a:endParaRPr lang="fr-FR" dirty="0"/>
          </a:p>
          <a:p>
            <a:pPr marL="0" indent="0">
              <a:buNone/>
            </a:pPr>
            <a:endParaRPr lang="fr-FR" dirty="0"/>
          </a:p>
        </p:txBody>
      </p:sp>
      <p:sp>
        <p:nvSpPr>
          <p:cNvPr id="5" name="Titre 1"/>
          <p:cNvSpPr>
            <a:spLocks noGrp="1"/>
          </p:cNvSpPr>
          <p:nvPr>
            <p:ph type="title"/>
          </p:nvPr>
        </p:nvSpPr>
        <p:spPr>
          <a:xfrm>
            <a:off x="827584" y="332656"/>
            <a:ext cx="7772400" cy="706090"/>
          </a:xfrm>
        </p:spPr>
        <p:txBody>
          <a:bodyPr>
            <a:noAutofit/>
          </a:bodyPr>
          <a:lstStyle/>
          <a:p>
            <a:pPr lvl="1" algn="ctr"/>
            <a:r>
              <a:rPr lang="fr-FR" sz="2400" b="1" dirty="0">
                <a:solidFill>
                  <a:schemeClr val="tx1">
                    <a:lumMod val="50000"/>
                    <a:lumOff val="50000"/>
                  </a:schemeClr>
                </a:solidFill>
              </a:rPr>
              <a:t>A. La notion de rationalité limitée</a:t>
            </a:r>
          </a:p>
        </p:txBody>
      </p:sp>
    </p:spTree>
    <p:extLst>
      <p:ext uri="{BB962C8B-B14F-4D97-AF65-F5344CB8AC3E}">
        <p14:creationId xmlns:p14="http://schemas.microsoft.com/office/powerpoint/2010/main" val="3304324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1268760"/>
            <a:ext cx="7772400" cy="5184576"/>
          </a:xfrm>
        </p:spPr>
        <p:txBody>
          <a:bodyPr>
            <a:normAutofit/>
          </a:bodyPr>
          <a:lstStyle/>
          <a:p>
            <a:pPr>
              <a:buFont typeface="Symbol"/>
              <a:buChar char="Þ"/>
            </a:pPr>
            <a:r>
              <a:rPr lang="fr-FR" dirty="0"/>
              <a:t> Question : qu’en est-il de l’unité de l’organisation face à cette multiplicité?</a:t>
            </a:r>
          </a:p>
          <a:p>
            <a:pPr lvl="1"/>
            <a:endParaRPr lang="fr-FR" dirty="0"/>
          </a:p>
          <a:p>
            <a:pPr lvl="1"/>
            <a:r>
              <a:rPr lang="fr-FR" dirty="0"/>
              <a:t>On anticipe sur la notion de </a:t>
            </a:r>
            <a:r>
              <a:rPr lang="fr-FR" dirty="0">
                <a:solidFill>
                  <a:schemeClr val="accent2"/>
                </a:solidFill>
              </a:rPr>
              <a:t>Système d’action </a:t>
            </a:r>
            <a:r>
              <a:rPr lang="fr-FR" dirty="0"/>
              <a:t>:</a:t>
            </a:r>
          </a:p>
          <a:p>
            <a:pPr lvl="2"/>
            <a:r>
              <a:rPr lang="fr-FR" dirty="0"/>
              <a:t>L’organisation est confrontée à un double problème :</a:t>
            </a:r>
          </a:p>
          <a:p>
            <a:pPr lvl="3"/>
            <a:r>
              <a:rPr lang="fr-FR" dirty="0"/>
              <a:t>Réaliser les objectifs de l’organisation</a:t>
            </a:r>
          </a:p>
          <a:p>
            <a:pPr lvl="3"/>
            <a:r>
              <a:rPr lang="fr-FR" dirty="0"/>
              <a:t>Faire en sorte que les acteurs participent à cette réalisation (conflit possible avec les intérêts propres)</a:t>
            </a:r>
          </a:p>
          <a:p>
            <a:pPr lvl="3">
              <a:buFont typeface="Symbol"/>
              <a:buChar char="Þ"/>
            </a:pPr>
            <a:r>
              <a:rPr lang="fr-FR" dirty="0"/>
              <a:t>Toute organisation a besoin de la participation de ses membres</a:t>
            </a:r>
          </a:p>
          <a:p>
            <a:pPr lvl="3">
              <a:buFont typeface="Symbol"/>
              <a:buChar char="Þ"/>
            </a:pPr>
            <a:r>
              <a:rPr lang="fr-FR" dirty="0"/>
              <a:t>Cette participation est toujours négociée</a:t>
            </a:r>
          </a:p>
          <a:p>
            <a:pPr lvl="1"/>
            <a:endParaRPr lang="fr-FR" dirty="0"/>
          </a:p>
          <a:p>
            <a:pPr lvl="1"/>
            <a:endParaRPr lang="fr-FR" dirty="0"/>
          </a:p>
          <a:p>
            <a:pPr lvl="1"/>
            <a:endParaRPr lang="fr-FR" dirty="0"/>
          </a:p>
          <a:p>
            <a:pPr marL="320040" lvl="1" indent="0">
              <a:buNone/>
            </a:pPr>
            <a:endParaRPr lang="fr-FR" dirty="0"/>
          </a:p>
          <a:p>
            <a:pPr marL="0" indent="0">
              <a:buNone/>
            </a:pPr>
            <a:endParaRPr lang="fr-FR" dirty="0"/>
          </a:p>
        </p:txBody>
      </p:sp>
      <p:sp>
        <p:nvSpPr>
          <p:cNvPr id="5" name="Titre 1"/>
          <p:cNvSpPr>
            <a:spLocks noGrp="1"/>
          </p:cNvSpPr>
          <p:nvPr>
            <p:ph type="title"/>
          </p:nvPr>
        </p:nvSpPr>
        <p:spPr>
          <a:xfrm>
            <a:off x="827584" y="332656"/>
            <a:ext cx="7772400" cy="706090"/>
          </a:xfrm>
        </p:spPr>
        <p:txBody>
          <a:bodyPr>
            <a:noAutofit/>
          </a:bodyPr>
          <a:lstStyle/>
          <a:p>
            <a:pPr lvl="1" algn="ctr"/>
            <a:r>
              <a:rPr lang="fr-FR" sz="2400" b="1" dirty="0">
                <a:solidFill>
                  <a:schemeClr val="tx1">
                    <a:lumMod val="50000"/>
                    <a:lumOff val="50000"/>
                  </a:schemeClr>
                </a:solidFill>
              </a:rPr>
              <a:t>A. La notion de rationalité limitée</a:t>
            </a:r>
          </a:p>
        </p:txBody>
      </p:sp>
    </p:spTree>
    <p:extLst>
      <p:ext uri="{BB962C8B-B14F-4D97-AF65-F5344CB8AC3E}">
        <p14:creationId xmlns:p14="http://schemas.microsoft.com/office/powerpoint/2010/main" val="567448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1268760"/>
            <a:ext cx="7772400" cy="5184576"/>
          </a:xfrm>
        </p:spPr>
        <p:txBody>
          <a:bodyPr>
            <a:normAutofit/>
          </a:bodyPr>
          <a:lstStyle/>
          <a:p>
            <a:r>
              <a:rPr lang="fr-FR" dirty="0">
                <a:solidFill>
                  <a:schemeClr val="accent2"/>
                </a:solidFill>
              </a:rPr>
              <a:t>Pouvoir : </a:t>
            </a:r>
            <a:r>
              <a:rPr lang="fr-FR" dirty="0"/>
              <a:t>notion centrale pour l’analyse stratégique et systémique </a:t>
            </a:r>
          </a:p>
          <a:p>
            <a:endParaRPr lang="fr-FR" dirty="0"/>
          </a:p>
          <a:p>
            <a:r>
              <a:rPr lang="fr-FR" dirty="0"/>
              <a:t>Définition du pouvoir : </a:t>
            </a:r>
          </a:p>
          <a:p>
            <a:pPr marL="0" indent="0">
              <a:buNone/>
            </a:pPr>
            <a:r>
              <a:rPr lang="fr-FR" dirty="0"/>
              <a:t>	« </a:t>
            </a:r>
            <a:r>
              <a:rPr lang="fr-FR" dirty="0">
                <a:solidFill>
                  <a:schemeClr val="accent2"/>
                </a:solidFill>
              </a:rPr>
              <a:t>Le pouvoir de A sur B est la capacité de A d’obtenir 	que B fasse quelque chose qu’il n’aurait pas fait sans 	l’intervention de A</a:t>
            </a:r>
            <a:r>
              <a:rPr lang="fr-FR" dirty="0"/>
              <a:t> »</a:t>
            </a:r>
          </a:p>
          <a:p>
            <a:endParaRPr lang="fr-FR" dirty="0"/>
          </a:p>
          <a:p>
            <a:r>
              <a:rPr lang="fr-FR" dirty="0"/>
              <a:t>Attention : le pouvoir est </a:t>
            </a:r>
            <a:r>
              <a:rPr lang="fr-FR" dirty="0">
                <a:solidFill>
                  <a:schemeClr val="accent2"/>
                </a:solidFill>
              </a:rPr>
              <a:t>une relation</a:t>
            </a:r>
            <a:r>
              <a:rPr lang="fr-FR" dirty="0"/>
              <a:t>, ce n’est pas un attribut</a:t>
            </a:r>
          </a:p>
          <a:p>
            <a:pPr lvl="1"/>
            <a:endParaRPr lang="fr-FR" dirty="0"/>
          </a:p>
          <a:p>
            <a:pPr lvl="1"/>
            <a:endParaRPr lang="fr-FR" dirty="0"/>
          </a:p>
          <a:p>
            <a:pPr marL="320040" lvl="1" indent="0">
              <a:buNone/>
            </a:pPr>
            <a:endParaRPr lang="fr-FR" dirty="0"/>
          </a:p>
          <a:p>
            <a:pPr marL="0" indent="0">
              <a:buNone/>
            </a:pPr>
            <a:endParaRPr lang="fr-FR" dirty="0"/>
          </a:p>
        </p:txBody>
      </p:sp>
      <p:sp>
        <p:nvSpPr>
          <p:cNvPr id="5" name="Titre 1"/>
          <p:cNvSpPr>
            <a:spLocks noGrp="1"/>
          </p:cNvSpPr>
          <p:nvPr>
            <p:ph type="title"/>
          </p:nvPr>
        </p:nvSpPr>
        <p:spPr>
          <a:xfrm>
            <a:off x="827584" y="332656"/>
            <a:ext cx="7772400" cy="706090"/>
          </a:xfrm>
        </p:spPr>
        <p:txBody>
          <a:bodyPr>
            <a:noAutofit/>
          </a:bodyPr>
          <a:lstStyle/>
          <a:p>
            <a:pPr lvl="1" algn="ctr"/>
            <a:r>
              <a:rPr lang="fr-FR" sz="2400" b="1" dirty="0">
                <a:solidFill>
                  <a:schemeClr val="tx1">
                    <a:lumMod val="50000"/>
                    <a:lumOff val="50000"/>
                  </a:schemeClr>
                </a:solidFill>
              </a:rPr>
              <a:t>B. Pouvoir et sources du pouvoir</a:t>
            </a:r>
          </a:p>
        </p:txBody>
      </p:sp>
    </p:spTree>
    <p:extLst>
      <p:ext uri="{BB962C8B-B14F-4D97-AF65-F5344CB8AC3E}">
        <p14:creationId xmlns:p14="http://schemas.microsoft.com/office/powerpoint/2010/main" val="3051849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1268760"/>
            <a:ext cx="7772400" cy="5184576"/>
          </a:xfrm>
        </p:spPr>
        <p:txBody>
          <a:bodyPr>
            <a:normAutofit/>
          </a:bodyPr>
          <a:lstStyle/>
          <a:p>
            <a:r>
              <a:rPr lang="fr-FR" dirty="0"/>
              <a:t>Relation de pouvoir : relations de négociations, d’arrangements, de marchandage </a:t>
            </a:r>
          </a:p>
          <a:p>
            <a:endParaRPr lang="fr-FR" dirty="0"/>
          </a:p>
          <a:p>
            <a:r>
              <a:rPr lang="fr-FR" dirty="0"/>
              <a:t>Relation </a:t>
            </a:r>
            <a:r>
              <a:rPr lang="fr-FR" dirty="0">
                <a:solidFill>
                  <a:schemeClr val="accent2"/>
                </a:solidFill>
              </a:rPr>
              <a:t>asymétrique</a:t>
            </a:r>
            <a:r>
              <a:rPr lang="fr-FR" dirty="0"/>
              <a:t> : les ressources de chacun ne sont pas toutes pertinentes au même degré pour maîtriser les zones d’incertitude.</a:t>
            </a:r>
          </a:p>
          <a:p>
            <a:pPr lvl="1"/>
            <a:endParaRPr lang="fr-FR" dirty="0"/>
          </a:p>
          <a:p>
            <a:pPr lvl="1"/>
            <a:r>
              <a:rPr lang="fr-FR" dirty="0"/>
              <a:t>Dimension de réciprocité (marchandage) à ajouter à la première définition :</a:t>
            </a:r>
          </a:p>
          <a:p>
            <a:pPr lvl="2"/>
            <a:r>
              <a:rPr lang="fr-FR" dirty="0">
                <a:solidFill>
                  <a:schemeClr val="accent2"/>
                </a:solidFill>
              </a:rPr>
              <a:t>« La capacité de A d’obtenir que, dans sa </a:t>
            </a:r>
            <a:r>
              <a:rPr lang="fr-FR" dirty="0"/>
              <a:t>relation</a:t>
            </a:r>
            <a:r>
              <a:rPr lang="fr-FR" dirty="0">
                <a:solidFill>
                  <a:schemeClr val="accent2"/>
                </a:solidFill>
              </a:rPr>
              <a:t> avec B, les termes de l’échange lui soient favorables »</a:t>
            </a:r>
          </a:p>
          <a:p>
            <a:pPr marL="320040" lvl="1" indent="0">
              <a:buNone/>
            </a:pPr>
            <a:endParaRPr lang="fr-FR" dirty="0"/>
          </a:p>
          <a:p>
            <a:pPr lvl="1"/>
            <a:endParaRPr lang="fr-FR" dirty="0"/>
          </a:p>
          <a:p>
            <a:pPr lvl="1"/>
            <a:endParaRPr lang="fr-FR" dirty="0"/>
          </a:p>
          <a:p>
            <a:pPr marL="320040" lvl="1" indent="0">
              <a:buNone/>
            </a:pPr>
            <a:endParaRPr lang="fr-FR" dirty="0"/>
          </a:p>
          <a:p>
            <a:pPr marL="0" indent="0">
              <a:buNone/>
            </a:pPr>
            <a:endParaRPr lang="fr-FR" dirty="0"/>
          </a:p>
        </p:txBody>
      </p:sp>
      <p:sp>
        <p:nvSpPr>
          <p:cNvPr id="5" name="Titre 1"/>
          <p:cNvSpPr>
            <a:spLocks noGrp="1"/>
          </p:cNvSpPr>
          <p:nvPr>
            <p:ph type="title"/>
          </p:nvPr>
        </p:nvSpPr>
        <p:spPr>
          <a:xfrm>
            <a:off x="827584" y="332656"/>
            <a:ext cx="7772400" cy="706090"/>
          </a:xfrm>
        </p:spPr>
        <p:txBody>
          <a:bodyPr>
            <a:noAutofit/>
          </a:bodyPr>
          <a:lstStyle/>
          <a:p>
            <a:pPr lvl="1" algn="ctr"/>
            <a:r>
              <a:rPr lang="fr-FR" sz="2400" b="1" dirty="0">
                <a:solidFill>
                  <a:schemeClr val="tx1">
                    <a:lumMod val="50000"/>
                    <a:lumOff val="50000"/>
                  </a:schemeClr>
                </a:solidFill>
              </a:rPr>
              <a:t>B. Pouvoir et sources du pouvoir</a:t>
            </a:r>
          </a:p>
        </p:txBody>
      </p:sp>
    </p:spTree>
    <p:extLst>
      <p:ext uri="{BB962C8B-B14F-4D97-AF65-F5344CB8AC3E}">
        <p14:creationId xmlns:p14="http://schemas.microsoft.com/office/powerpoint/2010/main" val="39228895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1268760"/>
            <a:ext cx="7772400" cy="5184576"/>
          </a:xfrm>
        </p:spPr>
        <p:txBody>
          <a:bodyPr>
            <a:normAutofit/>
          </a:bodyPr>
          <a:lstStyle/>
          <a:p>
            <a:r>
              <a:rPr lang="fr-FR" dirty="0"/>
              <a:t>Crozier identifie quatre sources de pouvoir pour les acteurs :</a:t>
            </a:r>
          </a:p>
          <a:p>
            <a:pPr lvl="1"/>
            <a:endParaRPr lang="fr-FR" dirty="0"/>
          </a:p>
          <a:p>
            <a:pPr lvl="1"/>
            <a:r>
              <a:rPr lang="fr-FR" dirty="0"/>
              <a:t>Première source : la possession d’une </a:t>
            </a:r>
            <a:r>
              <a:rPr lang="fr-FR" dirty="0">
                <a:solidFill>
                  <a:schemeClr val="accent2"/>
                </a:solidFill>
              </a:rPr>
              <a:t>compétence</a:t>
            </a:r>
            <a:r>
              <a:rPr lang="fr-FR" dirty="0"/>
              <a:t> ou d’une </a:t>
            </a:r>
            <a:r>
              <a:rPr lang="fr-FR" dirty="0">
                <a:solidFill>
                  <a:schemeClr val="accent2"/>
                </a:solidFill>
              </a:rPr>
              <a:t>spécialisation fonctionnelle </a:t>
            </a:r>
            <a:r>
              <a:rPr lang="fr-FR" dirty="0"/>
              <a:t>difficilement remplaçable (les ouvriers d’entretien)</a:t>
            </a:r>
          </a:p>
          <a:p>
            <a:pPr lvl="1"/>
            <a:endParaRPr lang="fr-FR" dirty="0"/>
          </a:p>
          <a:p>
            <a:pPr lvl="1"/>
            <a:r>
              <a:rPr lang="fr-FR" dirty="0"/>
              <a:t>Deuxième source : </a:t>
            </a:r>
            <a:r>
              <a:rPr lang="fr-FR" dirty="0">
                <a:solidFill>
                  <a:schemeClr val="accent2"/>
                </a:solidFill>
              </a:rPr>
              <a:t>la maîtrise des relations avec les « environnements » pertinents pour l’organisation</a:t>
            </a:r>
          </a:p>
          <a:p>
            <a:pPr lvl="1"/>
            <a:endParaRPr lang="fr-FR" dirty="0"/>
          </a:p>
          <a:p>
            <a:pPr lvl="1"/>
            <a:endParaRPr lang="fr-FR" dirty="0"/>
          </a:p>
          <a:p>
            <a:pPr marL="320040" lvl="1" indent="0">
              <a:buNone/>
            </a:pPr>
            <a:endParaRPr lang="fr-FR" dirty="0"/>
          </a:p>
          <a:p>
            <a:pPr marL="0" indent="0">
              <a:buNone/>
            </a:pPr>
            <a:endParaRPr lang="fr-FR" dirty="0"/>
          </a:p>
        </p:txBody>
      </p:sp>
      <p:sp>
        <p:nvSpPr>
          <p:cNvPr id="5" name="Titre 1"/>
          <p:cNvSpPr>
            <a:spLocks noGrp="1"/>
          </p:cNvSpPr>
          <p:nvPr>
            <p:ph type="title"/>
          </p:nvPr>
        </p:nvSpPr>
        <p:spPr>
          <a:xfrm>
            <a:off x="827584" y="332656"/>
            <a:ext cx="7772400" cy="706090"/>
          </a:xfrm>
        </p:spPr>
        <p:txBody>
          <a:bodyPr>
            <a:noAutofit/>
          </a:bodyPr>
          <a:lstStyle/>
          <a:p>
            <a:pPr lvl="1" algn="ctr"/>
            <a:r>
              <a:rPr lang="fr-FR" sz="2400" b="1" dirty="0">
                <a:solidFill>
                  <a:schemeClr val="tx1">
                    <a:lumMod val="50000"/>
                    <a:lumOff val="50000"/>
                  </a:schemeClr>
                </a:solidFill>
              </a:rPr>
              <a:t>B. Pouvoir et sources du pouvoir</a:t>
            </a:r>
          </a:p>
        </p:txBody>
      </p:sp>
    </p:spTree>
    <p:extLst>
      <p:ext uri="{BB962C8B-B14F-4D97-AF65-F5344CB8AC3E}">
        <p14:creationId xmlns:p14="http://schemas.microsoft.com/office/powerpoint/2010/main" val="2205953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1600" y="620688"/>
            <a:ext cx="7772400" cy="706090"/>
          </a:xfrm>
        </p:spPr>
        <p:txBody>
          <a:bodyPr>
            <a:noAutofit/>
          </a:bodyPr>
          <a:lstStyle/>
          <a:p>
            <a:pPr algn="ctr"/>
            <a:r>
              <a:rPr lang="fr-FR" sz="3200" b="1" dirty="0"/>
              <a:t>Plan du Chapitre</a:t>
            </a:r>
          </a:p>
        </p:txBody>
      </p:sp>
      <p:sp>
        <p:nvSpPr>
          <p:cNvPr id="3" name="Espace réservé du contenu 2"/>
          <p:cNvSpPr>
            <a:spLocks noGrp="1"/>
          </p:cNvSpPr>
          <p:nvPr>
            <p:ph sz="quarter" idx="1"/>
          </p:nvPr>
        </p:nvSpPr>
        <p:spPr>
          <a:xfrm>
            <a:off x="914400" y="1772816"/>
            <a:ext cx="7772400" cy="4680520"/>
          </a:xfrm>
        </p:spPr>
        <p:txBody>
          <a:bodyPr>
            <a:normAutofit/>
          </a:bodyPr>
          <a:lstStyle/>
          <a:p>
            <a:endParaRPr lang="fr-FR" dirty="0"/>
          </a:p>
          <a:p>
            <a:pPr lvl="1"/>
            <a:r>
              <a:rPr lang="fr-FR" dirty="0"/>
              <a:t>3.1. Auteurs principaux et mise en perspective de l’analyse stratégique et systémique</a:t>
            </a:r>
          </a:p>
          <a:p>
            <a:pPr lvl="1"/>
            <a:r>
              <a:rPr lang="fr-FR" dirty="0"/>
              <a:t>3.2. L’enquête de Crozier à la Seita</a:t>
            </a:r>
          </a:p>
          <a:p>
            <a:pPr lvl="1"/>
            <a:r>
              <a:rPr lang="fr-FR" dirty="0"/>
              <a:t>3.3. Les concepts fondamentaux</a:t>
            </a:r>
          </a:p>
          <a:p>
            <a:pPr lvl="1"/>
            <a:r>
              <a:rPr lang="fr-FR" dirty="0"/>
              <a:t>3.4. Repères méthodologiques : l’analyse d’une organisation selon la perspective stratégique et systémique</a:t>
            </a:r>
          </a:p>
          <a:p>
            <a:pPr lvl="1"/>
            <a:r>
              <a:rPr lang="fr-FR" dirty="0"/>
              <a:t>3.5. Le prolongement de </a:t>
            </a:r>
            <a:r>
              <a:rPr lang="fr-FR" dirty="0" err="1"/>
              <a:t>Sainsaulieu</a:t>
            </a:r>
            <a:r>
              <a:rPr lang="fr-FR" dirty="0"/>
              <a:t> : les modèles de construction identitaire par le travail et par les relations de pouvoir</a:t>
            </a:r>
          </a:p>
          <a:p>
            <a:pPr lvl="1"/>
            <a:endParaRPr lang="fr-FR" dirty="0"/>
          </a:p>
          <a:p>
            <a:pPr lvl="2"/>
            <a:endParaRPr lang="fr-FR" dirty="0"/>
          </a:p>
          <a:p>
            <a:pPr lvl="1"/>
            <a:endParaRPr lang="fr-FR" dirty="0"/>
          </a:p>
          <a:p>
            <a:pPr lvl="1"/>
            <a:endParaRPr lang="fr-FR" dirty="0"/>
          </a:p>
          <a:p>
            <a:pPr marL="320040" lvl="1" indent="0">
              <a:buNone/>
            </a:pPr>
            <a:endParaRPr lang="fr-FR" dirty="0"/>
          </a:p>
          <a:p>
            <a:pPr marL="0" indent="0">
              <a:buNone/>
            </a:pPr>
            <a:endParaRPr lang="fr-FR" dirty="0"/>
          </a:p>
        </p:txBody>
      </p:sp>
    </p:spTree>
    <p:extLst>
      <p:ext uri="{BB962C8B-B14F-4D97-AF65-F5344CB8AC3E}">
        <p14:creationId xmlns:p14="http://schemas.microsoft.com/office/powerpoint/2010/main" val="1728686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1268760"/>
            <a:ext cx="7772400" cy="5184576"/>
          </a:xfrm>
        </p:spPr>
        <p:txBody>
          <a:bodyPr>
            <a:normAutofit/>
          </a:bodyPr>
          <a:lstStyle/>
          <a:p>
            <a:pPr lvl="1"/>
            <a:r>
              <a:rPr lang="fr-FR" dirty="0"/>
              <a:t>Troisième source : la </a:t>
            </a:r>
            <a:r>
              <a:rPr lang="fr-FR" dirty="0">
                <a:solidFill>
                  <a:schemeClr val="accent2"/>
                </a:solidFill>
              </a:rPr>
              <a:t>maîtrise de l’information</a:t>
            </a:r>
          </a:p>
          <a:p>
            <a:pPr lvl="1"/>
            <a:endParaRPr lang="fr-FR" dirty="0"/>
          </a:p>
          <a:p>
            <a:pPr lvl="1"/>
            <a:r>
              <a:rPr lang="fr-FR" dirty="0"/>
              <a:t>Quatrième source : la </a:t>
            </a:r>
            <a:r>
              <a:rPr lang="fr-FR" dirty="0">
                <a:solidFill>
                  <a:schemeClr val="accent2"/>
                </a:solidFill>
              </a:rPr>
              <a:t>connaissance et utilisation des règles organisationnelles</a:t>
            </a:r>
          </a:p>
          <a:p>
            <a:pPr marL="320040" lvl="1" indent="0">
              <a:buNone/>
            </a:pPr>
            <a:endParaRPr lang="fr-FR" dirty="0"/>
          </a:p>
          <a:p>
            <a:r>
              <a:rPr lang="fr-FR" sz="2200" dirty="0"/>
              <a:t>Un simple bilan « objectif » des ressources (atouts et handicaps) ne permettrait pas de comprendre la structuration réelle des échanges =&gt; notion de stratégie : les perceptions stratégiques des acteurs sont bien plus importantes pour l’analyse des jeux entre acteurs que la définition (extérieure) de ressources sorties du cadre de l’échange.</a:t>
            </a:r>
          </a:p>
          <a:p>
            <a:pPr marL="320040" lvl="1" indent="0">
              <a:buNone/>
            </a:pPr>
            <a:endParaRPr lang="fr-FR" dirty="0"/>
          </a:p>
          <a:p>
            <a:pPr lvl="1"/>
            <a:endParaRPr lang="fr-FR" dirty="0"/>
          </a:p>
          <a:p>
            <a:pPr lvl="1"/>
            <a:endParaRPr lang="fr-FR" dirty="0"/>
          </a:p>
          <a:p>
            <a:pPr marL="320040" lvl="1" indent="0">
              <a:buNone/>
            </a:pPr>
            <a:endParaRPr lang="fr-FR" dirty="0"/>
          </a:p>
          <a:p>
            <a:pPr marL="0" indent="0">
              <a:buNone/>
            </a:pPr>
            <a:endParaRPr lang="fr-FR" dirty="0"/>
          </a:p>
        </p:txBody>
      </p:sp>
      <p:sp>
        <p:nvSpPr>
          <p:cNvPr id="5" name="Titre 1"/>
          <p:cNvSpPr>
            <a:spLocks noGrp="1"/>
          </p:cNvSpPr>
          <p:nvPr>
            <p:ph type="title"/>
          </p:nvPr>
        </p:nvSpPr>
        <p:spPr>
          <a:xfrm>
            <a:off x="827584" y="332656"/>
            <a:ext cx="7772400" cy="706090"/>
          </a:xfrm>
        </p:spPr>
        <p:txBody>
          <a:bodyPr>
            <a:noAutofit/>
          </a:bodyPr>
          <a:lstStyle/>
          <a:p>
            <a:pPr lvl="1" algn="ctr"/>
            <a:r>
              <a:rPr lang="fr-FR" sz="2400" b="1" dirty="0">
                <a:solidFill>
                  <a:schemeClr val="tx1">
                    <a:lumMod val="50000"/>
                    <a:lumOff val="50000"/>
                  </a:schemeClr>
                </a:solidFill>
              </a:rPr>
              <a:t>B. Pouvoir et sources du pouvoir</a:t>
            </a:r>
          </a:p>
        </p:txBody>
      </p:sp>
    </p:spTree>
    <p:extLst>
      <p:ext uri="{BB962C8B-B14F-4D97-AF65-F5344CB8AC3E}">
        <p14:creationId xmlns:p14="http://schemas.microsoft.com/office/powerpoint/2010/main" val="2048794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88640"/>
            <a:ext cx="7772400" cy="706090"/>
          </a:xfrm>
        </p:spPr>
        <p:txBody>
          <a:bodyPr>
            <a:noAutofit/>
          </a:bodyPr>
          <a:lstStyle/>
          <a:p>
            <a:pPr lvl="1" algn="ctr"/>
            <a:r>
              <a:rPr lang="fr-FR" sz="2400" b="1" dirty="0">
                <a:solidFill>
                  <a:schemeClr val="tx1">
                    <a:lumMod val="50000"/>
                    <a:lumOff val="50000"/>
                  </a:schemeClr>
                </a:solidFill>
              </a:rPr>
              <a:t>C. Les stratégies</a:t>
            </a:r>
          </a:p>
        </p:txBody>
      </p:sp>
      <p:sp>
        <p:nvSpPr>
          <p:cNvPr id="3" name="Espace réservé du contenu 2"/>
          <p:cNvSpPr>
            <a:spLocks noGrp="1"/>
          </p:cNvSpPr>
          <p:nvPr>
            <p:ph sz="quarter" idx="1"/>
          </p:nvPr>
        </p:nvSpPr>
        <p:spPr>
          <a:xfrm>
            <a:off x="914400" y="1268760"/>
            <a:ext cx="7772400" cy="5184576"/>
          </a:xfrm>
        </p:spPr>
        <p:txBody>
          <a:bodyPr>
            <a:normAutofit/>
          </a:bodyPr>
          <a:lstStyle/>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marL="320040" lvl="1" indent="0">
              <a:buNone/>
            </a:pPr>
            <a:endParaRPr lang="fr-FR" dirty="0"/>
          </a:p>
          <a:p>
            <a:pPr marL="0" indent="0">
              <a:buNone/>
            </a:pPr>
            <a:endParaRPr lang="fr-FR" dirty="0"/>
          </a:p>
        </p:txBody>
      </p:sp>
      <p:sp>
        <p:nvSpPr>
          <p:cNvPr id="4" name="Rectangle 18"/>
          <p:cNvSpPr>
            <a:spLocks noChangeArrowheads="1"/>
          </p:cNvSpPr>
          <p:nvPr/>
        </p:nvSpPr>
        <p:spPr bwMode="auto">
          <a:xfrm>
            <a:off x="0" y="0"/>
            <a:ext cx="9144000" cy="6858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7" name="Rectangle à coins arrondis 6"/>
          <p:cNvSpPr/>
          <p:nvPr/>
        </p:nvSpPr>
        <p:spPr>
          <a:xfrm>
            <a:off x="2786063" y="571500"/>
            <a:ext cx="3214687" cy="10001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sz="1800"/>
          </a:p>
        </p:txBody>
      </p:sp>
      <p:sp>
        <p:nvSpPr>
          <p:cNvPr id="8" name="Rectangle à coins arrondis 7"/>
          <p:cNvSpPr/>
          <p:nvPr/>
        </p:nvSpPr>
        <p:spPr>
          <a:xfrm>
            <a:off x="2786063" y="3429000"/>
            <a:ext cx="3214687" cy="10001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sz="1800"/>
          </a:p>
        </p:txBody>
      </p:sp>
      <p:sp>
        <p:nvSpPr>
          <p:cNvPr id="9" name="ZoneTexte 6"/>
          <p:cNvSpPr txBox="1">
            <a:spLocks noChangeArrowheads="1"/>
          </p:cNvSpPr>
          <p:nvPr/>
        </p:nvSpPr>
        <p:spPr bwMode="auto">
          <a:xfrm>
            <a:off x="3714750" y="857250"/>
            <a:ext cx="16494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sz="1800"/>
              <a:t>SUPERIEUR</a:t>
            </a:r>
          </a:p>
        </p:txBody>
      </p:sp>
      <p:sp>
        <p:nvSpPr>
          <p:cNvPr id="10" name="ZoneTexte 8"/>
          <p:cNvSpPr txBox="1">
            <a:spLocks noChangeArrowheads="1"/>
          </p:cNvSpPr>
          <p:nvPr/>
        </p:nvSpPr>
        <p:spPr bwMode="auto">
          <a:xfrm>
            <a:off x="3714750" y="3714750"/>
            <a:ext cx="1428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sz="1800"/>
              <a:t>INFERIEUR</a:t>
            </a:r>
          </a:p>
        </p:txBody>
      </p:sp>
      <p:cxnSp>
        <p:nvCxnSpPr>
          <p:cNvPr id="11" name="Connecteur droit avec flèche 10"/>
          <p:cNvCxnSpPr/>
          <p:nvPr/>
        </p:nvCxnSpPr>
        <p:spPr>
          <a:xfrm rot="16200000" flipV="1">
            <a:off x="3321050" y="2679700"/>
            <a:ext cx="22161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ZoneTexte 25"/>
          <p:cNvSpPr txBox="1">
            <a:spLocks noChangeArrowheads="1"/>
          </p:cNvSpPr>
          <p:nvPr/>
        </p:nvSpPr>
        <p:spPr bwMode="auto">
          <a:xfrm>
            <a:off x="1285875" y="2000250"/>
            <a:ext cx="1428750" cy="6461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sz="1800"/>
              <a:t>Contraint à agir</a:t>
            </a:r>
          </a:p>
        </p:txBody>
      </p:sp>
      <p:sp>
        <p:nvSpPr>
          <p:cNvPr id="13" name="ZoneTexte 26"/>
          <p:cNvSpPr txBox="1">
            <a:spLocks noChangeArrowheads="1"/>
          </p:cNvSpPr>
          <p:nvPr/>
        </p:nvSpPr>
        <p:spPr bwMode="auto">
          <a:xfrm>
            <a:off x="6143625" y="1857375"/>
            <a:ext cx="1428750" cy="14779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sz="1800"/>
              <a:t>Demandes en contrepartie</a:t>
            </a:r>
          </a:p>
          <a:p>
            <a:r>
              <a:rPr lang="fr-FR" sz="1800"/>
              <a:t>= pression</a:t>
            </a:r>
          </a:p>
          <a:p>
            <a:endParaRPr lang="fr-FR" sz="1800"/>
          </a:p>
        </p:txBody>
      </p:sp>
      <p:sp>
        <p:nvSpPr>
          <p:cNvPr id="14" name="Flèche vers le bas 13"/>
          <p:cNvSpPr/>
          <p:nvPr/>
        </p:nvSpPr>
        <p:spPr>
          <a:xfrm>
            <a:off x="2857500" y="1571625"/>
            <a:ext cx="500063" cy="1857375"/>
          </a:xfrm>
          <a:prstGeom prst="downArrow">
            <a:avLst/>
          </a:prstGeom>
          <a:solidFill>
            <a:srgbClr val="FFC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sz="1800"/>
          </a:p>
        </p:txBody>
      </p:sp>
      <p:sp>
        <p:nvSpPr>
          <p:cNvPr id="15" name="Flèche vers le bas 14"/>
          <p:cNvSpPr/>
          <p:nvPr/>
        </p:nvSpPr>
        <p:spPr>
          <a:xfrm flipV="1">
            <a:off x="5429250" y="1571625"/>
            <a:ext cx="500063" cy="1857375"/>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sz="1800"/>
          </a:p>
        </p:txBody>
      </p:sp>
      <p:sp>
        <p:nvSpPr>
          <p:cNvPr id="16" name="ZoneTexte 31"/>
          <p:cNvSpPr txBox="1">
            <a:spLocks noChangeArrowheads="1"/>
          </p:cNvSpPr>
          <p:nvPr/>
        </p:nvSpPr>
        <p:spPr bwMode="auto">
          <a:xfrm>
            <a:off x="3286125" y="1857375"/>
            <a:ext cx="2214563"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sz="1800"/>
              <a:t>Stratégie de connaissance des enjeux des supérieurs</a:t>
            </a:r>
          </a:p>
          <a:p>
            <a:endParaRPr lang="fr-FR" sz="1800"/>
          </a:p>
        </p:txBody>
      </p:sp>
      <p:sp>
        <p:nvSpPr>
          <p:cNvPr id="17" name="Rectangle à coins arrondis 16"/>
          <p:cNvSpPr/>
          <p:nvPr/>
        </p:nvSpPr>
        <p:spPr>
          <a:xfrm>
            <a:off x="2786063" y="5214938"/>
            <a:ext cx="3214687" cy="10001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sz="1800"/>
          </a:p>
        </p:txBody>
      </p:sp>
      <p:sp>
        <p:nvSpPr>
          <p:cNvPr id="18" name="Flèche vers le bas 17"/>
          <p:cNvSpPr/>
          <p:nvPr/>
        </p:nvSpPr>
        <p:spPr>
          <a:xfrm>
            <a:off x="4143375" y="4429125"/>
            <a:ext cx="500063" cy="857250"/>
          </a:xfrm>
          <a:prstGeom prst="downArrow">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sz="1800"/>
          </a:p>
        </p:txBody>
      </p:sp>
      <p:sp>
        <p:nvSpPr>
          <p:cNvPr id="19" name="ZoneTexte 34"/>
          <p:cNvSpPr txBox="1">
            <a:spLocks noChangeArrowheads="1"/>
          </p:cNvSpPr>
          <p:nvPr/>
        </p:nvSpPr>
        <p:spPr bwMode="auto">
          <a:xfrm>
            <a:off x="4786313" y="4643438"/>
            <a:ext cx="2522537" cy="376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sz="1800"/>
              <a:t>Exécute comme il veut</a:t>
            </a:r>
          </a:p>
        </p:txBody>
      </p:sp>
      <p:sp>
        <p:nvSpPr>
          <p:cNvPr id="20" name="ZoneTexte 35"/>
          <p:cNvSpPr txBox="1">
            <a:spLocks noChangeArrowheads="1"/>
          </p:cNvSpPr>
          <p:nvPr/>
        </p:nvSpPr>
        <p:spPr bwMode="auto">
          <a:xfrm>
            <a:off x="3643313" y="5500688"/>
            <a:ext cx="1428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sz="1800"/>
              <a:t>TACHE</a:t>
            </a:r>
          </a:p>
        </p:txBody>
      </p:sp>
    </p:spTree>
    <p:extLst>
      <p:ext uri="{BB962C8B-B14F-4D97-AF65-F5344CB8AC3E}">
        <p14:creationId xmlns:p14="http://schemas.microsoft.com/office/powerpoint/2010/main" val="1956960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634082"/>
          </a:xfrm>
        </p:spPr>
        <p:txBody>
          <a:bodyPr>
            <a:normAutofit/>
          </a:bodyPr>
          <a:lstStyle/>
          <a:p>
            <a:pPr algn="ctr"/>
            <a:r>
              <a:rPr lang="fr-FR" sz="3200" b="1" dirty="0">
                <a:solidFill>
                  <a:schemeClr val="tx1">
                    <a:lumMod val="50000"/>
                    <a:lumOff val="50000"/>
                  </a:schemeClr>
                </a:solidFill>
              </a:rPr>
              <a:t>C. Les stratégies</a:t>
            </a:r>
            <a:endParaRPr lang="fr-FR" sz="3200" dirty="0"/>
          </a:p>
        </p:txBody>
      </p:sp>
      <p:sp>
        <p:nvSpPr>
          <p:cNvPr id="3" name="Espace réservé du contenu 2"/>
          <p:cNvSpPr>
            <a:spLocks noGrp="1"/>
          </p:cNvSpPr>
          <p:nvPr>
            <p:ph sz="quarter" idx="1"/>
          </p:nvPr>
        </p:nvSpPr>
        <p:spPr>
          <a:xfrm>
            <a:off x="899592" y="1196752"/>
            <a:ext cx="7772400" cy="4572000"/>
          </a:xfrm>
        </p:spPr>
        <p:txBody>
          <a:bodyPr>
            <a:normAutofit fontScale="92500"/>
          </a:bodyPr>
          <a:lstStyle/>
          <a:p>
            <a:r>
              <a:rPr lang="fr-FR" dirty="0"/>
              <a:t>Pour l’analyse stratégique et systémique, la notion d stratégie renvoie à une </a:t>
            </a:r>
            <a:r>
              <a:rPr lang="fr-FR" dirty="0">
                <a:solidFill>
                  <a:schemeClr val="accent2"/>
                </a:solidFill>
              </a:rPr>
              <a:t>conception de l’individu au travail</a:t>
            </a:r>
          </a:p>
          <a:p>
            <a:pPr lvl="1"/>
            <a:endParaRPr lang="fr-FR" dirty="0"/>
          </a:p>
          <a:p>
            <a:pPr lvl="1"/>
            <a:r>
              <a:rPr lang="fr-FR" dirty="0"/>
              <a:t>OST : individu passif, répondant de façon prévisible aux prescriptions de l’organisation.</a:t>
            </a:r>
          </a:p>
          <a:p>
            <a:pPr lvl="1"/>
            <a:endParaRPr lang="fr-FR" dirty="0"/>
          </a:p>
          <a:p>
            <a:pPr lvl="1"/>
            <a:r>
              <a:rPr lang="fr-FR" dirty="0"/>
              <a:t>Analyse stratégique et systémique : l’individu reste partiellement libre et il agit en fonction d’intérêts qui ne se superposent pas aux objectifs de son poste définis par le contexte organisationnel</a:t>
            </a:r>
          </a:p>
          <a:p>
            <a:pPr lvl="2">
              <a:buFont typeface="Symbol"/>
              <a:buChar char="Þ"/>
            </a:pPr>
            <a:endParaRPr lang="fr-FR" dirty="0"/>
          </a:p>
          <a:p>
            <a:pPr lvl="2">
              <a:buFont typeface="Symbol"/>
              <a:buChar char="Þ"/>
            </a:pPr>
            <a:r>
              <a:rPr lang="fr-FR" dirty="0"/>
              <a:t>Ces intérêts définissent les </a:t>
            </a:r>
            <a:r>
              <a:rPr lang="fr-FR" dirty="0">
                <a:solidFill>
                  <a:schemeClr val="accent2"/>
                </a:solidFill>
              </a:rPr>
              <a:t>buts propres </a:t>
            </a:r>
            <a:r>
              <a:rPr lang="fr-FR" dirty="0"/>
              <a:t>de l’individu </a:t>
            </a:r>
          </a:p>
          <a:p>
            <a:pPr lvl="2">
              <a:buFont typeface="Symbol"/>
              <a:buChar char="Þ"/>
            </a:pPr>
            <a:r>
              <a:rPr lang="fr-FR" dirty="0"/>
              <a:t>Prise en compte des </a:t>
            </a:r>
            <a:r>
              <a:rPr lang="fr-FR" dirty="0">
                <a:solidFill>
                  <a:schemeClr val="accent2"/>
                </a:solidFill>
              </a:rPr>
              <a:t>interactions</a:t>
            </a:r>
            <a:endParaRPr lang="fr-FR" dirty="0"/>
          </a:p>
        </p:txBody>
      </p:sp>
    </p:spTree>
    <p:extLst>
      <p:ext uri="{BB962C8B-B14F-4D97-AF65-F5344CB8AC3E}">
        <p14:creationId xmlns:p14="http://schemas.microsoft.com/office/powerpoint/2010/main" val="12672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634082"/>
          </a:xfrm>
        </p:spPr>
        <p:txBody>
          <a:bodyPr>
            <a:normAutofit/>
          </a:bodyPr>
          <a:lstStyle/>
          <a:p>
            <a:pPr algn="ctr"/>
            <a:r>
              <a:rPr lang="fr-FR" sz="3200" b="1" dirty="0">
                <a:solidFill>
                  <a:schemeClr val="tx1">
                    <a:lumMod val="50000"/>
                    <a:lumOff val="50000"/>
                  </a:schemeClr>
                </a:solidFill>
              </a:rPr>
              <a:t>C. Les stratégies</a:t>
            </a:r>
            <a:endParaRPr lang="fr-FR" sz="3200" dirty="0"/>
          </a:p>
        </p:txBody>
      </p:sp>
      <p:sp>
        <p:nvSpPr>
          <p:cNvPr id="3" name="Espace réservé du contenu 2"/>
          <p:cNvSpPr>
            <a:spLocks noGrp="1"/>
          </p:cNvSpPr>
          <p:nvPr>
            <p:ph sz="quarter" idx="1"/>
          </p:nvPr>
        </p:nvSpPr>
        <p:spPr>
          <a:xfrm>
            <a:off x="899592" y="1196752"/>
            <a:ext cx="7772400" cy="4572000"/>
          </a:xfrm>
        </p:spPr>
        <p:txBody>
          <a:bodyPr>
            <a:normAutofit fontScale="92500" lnSpcReduction="10000"/>
          </a:bodyPr>
          <a:lstStyle/>
          <a:p>
            <a:r>
              <a:rPr lang="fr-FR" dirty="0"/>
              <a:t>L’action est stratégique :</a:t>
            </a:r>
          </a:p>
          <a:p>
            <a:pPr lvl="1"/>
            <a:endParaRPr lang="fr-FR" dirty="0"/>
          </a:p>
          <a:p>
            <a:pPr lvl="1"/>
            <a:r>
              <a:rPr lang="fr-FR" dirty="0"/>
              <a:t>Ne signifie pas que les stratégies engagées par les acteurs sont nécessairement gagnantes</a:t>
            </a:r>
          </a:p>
          <a:p>
            <a:pPr lvl="1"/>
            <a:endParaRPr lang="fr-FR" dirty="0"/>
          </a:p>
          <a:p>
            <a:pPr lvl="1"/>
            <a:r>
              <a:rPr lang="fr-FR" dirty="0"/>
              <a:t>Signifie d’abord qu’aucun individu n’accepte d’être passif par rapport aux événements : </a:t>
            </a:r>
            <a:r>
              <a:rPr lang="fr-FR" dirty="0">
                <a:solidFill>
                  <a:schemeClr val="accent2"/>
                </a:solidFill>
              </a:rPr>
              <a:t>le comportement d’un agent « pourra et devra s’analyser comme l’expression d’une stratégie rationnelle visant à utiliser son pouvoir au mieux pour accroître ses ‘gains, à travers sa participation à l’organisation. En d’autres termes, l’acteur tentera à tout instant de mettre à profit sa marge de liberté pour négocier sa ‘participation’, en s’efforçant de ‘manipuler’ ses partenaires et l’organisation dans son ensemble de telle sorte que cette ‘participation’ soit ‘payante pour lui »</a:t>
            </a:r>
          </a:p>
        </p:txBody>
      </p:sp>
    </p:spTree>
    <p:extLst>
      <p:ext uri="{BB962C8B-B14F-4D97-AF65-F5344CB8AC3E}">
        <p14:creationId xmlns:p14="http://schemas.microsoft.com/office/powerpoint/2010/main" val="23650919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634082"/>
          </a:xfrm>
        </p:spPr>
        <p:txBody>
          <a:bodyPr>
            <a:normAutofit/>
          </a:bodyPr>
          <a:lstStyle/>
          <a:p>
            <a:pPr algn="ctr"/>
            <a:r>
              <a:rPr lang="fr-FR" sz="3200" b="1" dirty="0">
                <a:solidFill>
                  <a:schemeClr val="tx1">
                    <a:lumMod val="50000"/>
                    <a:lumOff val="50000"/>
                  </a:schemeClr>
                </a:solidFill>
              </a:rPr>
              <a:t>C. Les stratégies</a:t>
            </a:r>
            <a:endParaRPr lang="fr-FR" sz="3200" dirty="0"/>
          </a:p>
        </p:txBody>
      </p:sp>
      <p:sp>
        <p:nvSpPr>
          <p:cNvPr id="3" name="Espace réservé du contenu 2"/>
          <p:cNvSpPr>
            <a:spLocks noGrp="1"/>
          </p:cNvSpPr>
          <p:nvPr>
            <p:ph sz="quarter" idx="1"/>
          </p:nvPr>
        </p:nvSpPr>
        <p:spPr>
          <a:xfrm>
            <a:off x="899592" y="1196752"/>
            <a:ext cx="7772400" cy="4572000"/>
          </a:xfrm>
        </p:spPr>
        <p:txBody>
          <a:bodyPr>
            <a:normAutofit/>
          </a:bodyPr>
          <a:lstStyle/>
          <a:p>
            <a:r>
              <a:rPr lang="fr-FR" dirty="0"/>
              <a:t>Concept de </a:t>
            </a:r>
            <a:r>
              <a:rPr lang="fr-FR" dirty="0">
                <a:solidFill>
                  <a:schemeClr val="accent2"/>
                </a:solidFill>
              </a:rPr>
              <a:t>stratégie</a:t>
            </a:r>
            <a:r>
              <a:rPr lang="fr-FR" dirty="0"/>
              <a:t> indissociable de celui </a:t>
            </a:r>
            <a:r>
              <a:rPr lang="fr-FR" dirty="0">
                <a:solidFill>
                  <a:schemeClr val="accent2"/>
                </a:solidFill>
              </a:rPr>
              <a:t>d’enjeu</a:t>
            </a:r>
            <a:r>
              <a:rPr lang="fr-FR" dirty="0"/>
              <a:t> :</a:t>
            </a:r>
          </a:p>
          <a:p>
            <a:endParaRPr lang="fr-FR" dirty="0"/>
          </a:p>
          <a:p>
            <a:r>
              <a:rPr lang="fr-FR" dirty="0"/>
              <a:t>Hypothèses de comportements = inférées à partir de l’observation de régularités au niveau du comportement des acteurs</a:t>
            </a:r>
          </a:p>
          <a:p>
            <a:pPr lvl="1"/>
            <a:r>
              <a:rPr lang="fr-FR" dirty="0"/>
              <a:t>Au-delà de la singularité, homogénéité des comportements </a:t>
            </a:r>
          </a:p>
          <a:p>
            <a:pPr lvl="1">
              <a:buFont typeface="Symbol"/>
              <a:buChar char="Þ"/>
            </a:pPr>
            <a:r>
              <a:rPr lang="fr-FR" dirty="0"/>
              <a:t>La </a:t>
            </a:r>
            <a:r>
              <a:rPr lang="fr-FR" dirty="0">
                <a:solidFill>
                  <a:schemeClr val="accent2"/>
                </a:solidFill>
              </a:rPr>
              <a:t>logique</a:t>
            </a:r>
            <a:r>
              <a:rPr lang="fr-FR" dirty="0"/>
              <a:t> des acteurs</a:t>
            </a:r>
          </a:p>
          <a:p>
            <a:endParaRPr lang="fr-FR" dirty="0"/>
          </a:p>
          <a:p>
            <a:r>
              <a:rPr lang="fr-FR" dirty="0"/>
              <a:t>Pour l’analyse stratégique et systémique, les comportements ont toujours un sens</a:t>
            </a:r>
          </a:p>
        </p:txBody>
      </p:sp>
    </p:spTree>
    <p:extLst>
      <p:ext uri="{BB962C8B-B14F-4D97-AF65-F5344CB8AC3E}">
        <p14:creationId xmlns:p14="http://schemas.microsoft.com/office/powerpoint/2010/main" val="41904747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88640"/>
            <a:ext cx="7772400" cy="706090"/>
          </a:xfrm>
        </p:spPr>
        <p:txBody>
          <a:bodyPr>
            <a:noAutofit/>
          </a:bodyPr>
          <a:lstStyle/>
          <a:p>
            <a:pPr lvl="1" algn="ctr"/>
            <a:r>
              <a:rPr lang="fr-FR" sz="2400" b="1" dirty="0">
                <a:solidFill>
                  <a:schemeClr val="tx1">
                    <a:lumMod val="50000"/>
                    <a:lumOff val="50000"/>
                  </a:schemeClr>
                </a:solidFill>
              </a:rPr>
              <a:t>D. Les zones d’incertitude</a:t>
            </a:r>
          </a:p>
        </p:txBody>
      </p:sp>
      <p:sp>
        <p:nvSpPr>
          <p:cNvPr id="3" name="Espace réservé du contenu 2"/>
          <p:cNvSpPr>
            <a:spLocks noGrp="1"/>
          </p:cNvSpPr>
          <p:nvPr>
            <p:ph sz="quarter" idx="1"/>
          </p:nvPr>
        </p:nvSpPr>
        <p:spPr>
          <a:xfrm>
            <a:off x="914400" y="1268760"/>
            <a:ext cx="7772400" cy="5184576"/>
          </a:xfrm>
        </p:spPr>
        <p:txBody>
          <a:bodyPr>
            <a:normAutofit lnSpcReduction="10000"/>
          </a:bodyPr>
          <a:lstStyle/>
          <a:p>
            <a:pPr marL="502920" indent="-457200"/>
            <a:r>
              <a:rPr lang="fr-FR" dirty="0"/>
              <a:t>Dans les organisations, les </a:t>
            </a:r>
            <a:r>
              <a:rPr lang="fr-FR" dirty="0">
                <a:solidFill>
                  <a:schemeClr val="accent2"/>
                </a:solidFill>
              </a:rPr>
              <a:t>règles formelles </a:t>
            </a:r>
            <a:r>
              <a:rPr lang="fr-FR" dirty="0"/>
              <a:t>sont supposées </a:t>
            </a:r>
            <a:r>
              <a:rPr lang="fr-FR" dirty="0">
                <a:solidFill>
                  <a:schemeClr val="accent2"/>
                </a:solidFill>
              </a:rPr>
              <a:t>prévoir </a:t>
            </a:r>
            <a:r>
              <a:rPr lang="fr-FR" dirty="0"/>
              <a:t>les réponses opérationnelles à des problèmes qui ont été anticipés et </a:t>
            </a:r>
            <a:r>
              <a:rPr lang="fr-FR" dirty="0">
                <a:solidFill>
                  <a:schemeClr val="accent2"/>
                </a:solidFill>
              </a:rPr>
              <a:t>prescrire</a:t>
            </a:r>
            <a:r>
              <a:rPr lang="fr-FR" dirty="0"/>
              <a:t> les comportements pour atteindre l’objectif final, la production d’un bien ou d’un service.</a:t>
            </a:r>
          </a:p>
          <a:p>
            <a:pPr marL="502920" indent="-457200"/>
            <a:r>
              <a:rPr lang="fr-FR" dirty="0"/>
              <a:t>Or, tous les problèmes ne sont pas prévisibles, les règles sont incomplètes</a:t>
            </a:r>
          </a:p>
          <a:p>
            <a:pPr marL="502920" indent="-457200">
              <a:buFont typeface="Symbol"/>
              <a:buChar char="Þ"/>
            </a:pPr>
            <a:endParaRPr lang="fr-FR" dirty="0"/>
          </a:p>
          <a:p>
            <a:pPr marL="502920" indent="-457200">
              <a:buFont typeface="Symbol"/>
              <a:buChar char="Þ"/>
            </a:pPr>
            <a:r>
              <a:rPr lang="fr-FR" dirty="0"/>
              <a:t>Création de zones d’incertitude</a:t>
            </a:r>
          </a:p>
          <a:p>
            <a:pPr marL="502920" indent="-457200">
              <a:buFont typeface="Symbol"/>
              <a:buChar char="Þ"/>
            </a:pPr>
            <a:endParaRPr lang="fr-FR" dirty="0"/>
          </a:p>
          <a:p>
            <a:pPr marL="502920" indent="-457200">
              <a:buFont typeface="Symbol"/>
              <a:buChar char="Þ"/>
            </a:pPr>
            <a:r>
              <a:rPr lang="fr-FR" dirty="0"/>
              <a:t>Ces zones = espaces de liberté pour les acteurs dont ils cherchent à tirer profit</a:t>
            </a:r>
          </a:p>
          <a:p>
            <a:pPr marL="45720" indent="0">
              <a:buNone/>
            </a:pPr>
            <a:endParaRPr lang="fr-FR" dirty="0"/>
          </a:p>
          <a:p>
            <a:pPr marL="502920" indent="-457200"/>
            <a:endParaRPr lang="fr-FR" dirty="0"/>
          </a:p>
          <a:p>
            <a:pPr marL="0" indent="0">
              <a:buNone/>
            </a:pPr>
            <a:endParaRPr lang="fr-FR" dirty="0"/>
          </a:p>
        </p:txBody>
      </p:sp>
    </p:spTree>
    <p:extLst>
      <p:ext uri="{BB962C8B-B14F-4D97-AF65-F5344CB8AC3E}">
        <p14:creationId xmlns:p14="http://schemas.microsoft.com/office/powerpoint/2010/main" val="41763345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88640"/>
            <a:ext cx="7772400" cy="706090"/>
          </a:xfrm>
        </p:spPr>
        <p:txBody>
          <a:bodyPr>
            <a:noAutofit/>
          </a:bodyPr>
          <a:lstStyle/>
          <a:p>
            <a:pPr lvl="1" algn="ctr"/>
            <a:r>
              <a:rPr lang="fr-FR" sz="2400" b="1" dirty="0">
                <a:solidFill>
                  <a:schemeClr val="tx1">
                    <a:lumMod val="50000"/>
                    <a:lumOff val="50000"/>
                  </a:schemeClr>
                </a:solidFill>
              </a:rPr>
              <a:t>D. Les zones d’incertitude</a:t>
            </a:r>
          </a:p>
        </p:txBody>
      </p:sp>
      <p:sp>
        <p:nvSpPr>
          <p:cNvPr id="3" name="Espace réservé du contenu 2"/>
          <p:cNvSpPr>
            <a:spLocks noGrp="1"/>
          </p:cNvSpPr>
          <p:nvPr>
            <p:ph sz="quarter" idx="1"/>
          </p:nvPr>
        </p:nvSpPr>
        <p:spPr>
          <a:xfrm>
            <a:off x="914400" y="1268760"/>
            <a:ext cx="7772400" cy="5184576"/>
          </a:xfrm>
        </p:spPr>
        <p:txBody>
          <a:bodyPr>
            <a:normAutofit/>
          </a:bodyPr>
          <a:lstStyle/>
          <a:p>
            <a:pPr marL="502920" indent="-457200"/>
            <a:r>
              <a:rPr lang="fr-FR" dirty="0"/>
              <a:t>Ce sont dans ces zones d’incertitude que se déploient les jeux stratégiques</a:t>
            </a:r>
          </a:p>
          <a:p>
            <a:pPr marL="777240" lvl="1" indent="-457200"/>
            <a:r>
              <a:rPr lang="fr-FR" dirty="0"/>
              <a:t>Les acteurs essaient d’y imposer une nouvelle règle qui les avantagera </a:t>
            </a:r>
          </a:p>
          <a:p>
            <a:pPr marL="777240" lvl="1" indent="-457200"/>
            <a:r>
              <a:rPr lang="fr-FR" dirty="0"/>
              <a:t>Les acteurs cherchent à contrôler ces zones autour desquelles se développent les relations de pouvoir</a:t>
            </a:r>
          </a:p>
          <a:p>
            <a:pPr marL="502920" indent="-457200"/>
            <a:endParaRPr lang="fr-FR" dirty="0"/>
          </a:p>
          <a:p>
            <a:pPr marL="502920" indent="-457200"/>
            <a:r>
              <a:rPr lang="fr-FR" dirty="0"/>
              <a:t>Imprécision ou absence des règles dans ces zones =&gt; problèmes de coordination =&gt; </a:t>
            </a:r>
            <a:r>
              <a:rPr lang="fr-FR" dirty="0">
                <a:solidFill>
                  <a:schemeClr val="accent2"/>
                </a:solidFill>
              </a:rPr>
              <a:t>les réponses seront toujours le résultat des arrangements trouvés par les acteurs </a:t>
            </a:r>
          </a:p>
          <a:p>
            <a:pPr marL="45720" indent="0">
              <a:buNone/>
            </a:pPr>
            <a:endParaRPr lang="fr-FR" dirty="0"/>
          </a:p>
          <a:p>
            <a:pPr marL="502920" indent="-457200"/>
            <a:endParaRPr lang="fr-FR" dirty="0"/>
          </a:p>
          <a:p>
            <a:pPr marL="0" indent="0">
              <a:buNone/>
            </a:pPr>
            <a:endParaRPr lang="fr-FR" dirty="0"/>
          </a:p>
        </p:txBody>
      </p:sp>
    </p:spTree>
    <p:extLst>
      <p:ext uri="{BB962C8B-B14F-4D97-AF65-F5344CB8AC3E}">
        <p14:creationId xmlns:p14="http://schemas.microsoft.com/office/powerpoint/2010/main" val="9994506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88640"/>
            <a:ext cx="7772400" cy="706090"/>
          </a:xfrm>
        </p:spPr>
        <p:txBody>
          <a:bodyPr>
            <a:noAutofit/>
          </a:bodyPr>
          <a:lstStyle/>
          <a:p>
            <a:pPr lvl="1" algn="ctr"/>
            <a:r>
              <a:rPr lang="fr-FR" sz="2400" b="1" dirty="0">
                <a:solidFill>
                  <a:schemeClr val="tx1">
                    <a:lumMod val="50000"/>
                    <a:lumOff val="50000"/>
                  </a:schemeClr>
                </a:solidFill>
              </a:rPr>
              <a:t>E. Le système d’action concret</a:t>
            </a:r>
          </a:p>
        </p:txBody>
      </p:sp>
      <p:sp>
        <p:nvSpPr>
          <p:cNvPr id="3" name="Espace réservé du contenu 2"/>
          <p:cNvSpPr>
            <a:spLocks noGrp="1"/>
          </p:cNvSpPr>
          <p:nvPr>
            <p:ph sz="quarter" idx="1"/>
          </p:nvPr>
        </p:nvSpPr>
        <p:spPr>
          <a:xfrm>
            <a:off x="914400" y="1268760"/>
            <a:ext cx="7772400" cy="5184576"/>
          </a:xfrm>
        </p:spPr>
        <p:txBody>
          <a:bodyPr>
            <a:normAutofit fontScale="92500" lnSpcReduction="10000"/>
          </a:bodyPr>
          <a:lstStyle/>
          <a:p>
            <a:r>
              <a:rPr lang="fr-FR" dirty="0"/>
              <a:t>Définition</a:t>
            </a:r>
          </a:p>
          <a:p>
            <a:pPr lvl="1"/>
            <a:r>
              <a:rPr lang="fr-FR" sz="2200" dirty="0">
                <a:solidFill>
                  <a:schemeClr val="accent2"/>
                </a:solidFill>
              </a:rPr>
              <a:t>Un système d'action concret (SAC) est un ensemble de jeux structurés et d’ajustements permanents entre des acteurs interdépendants, dont les intérêts peuvent être divergents voire contradictoires. Ces acteurs forment un ensemble où se développent des stratégies particulières et ce système est régit par des relations liées aux contraintes changeantes de l’environnement.</a:t>
            </a:r>
          </a:p>
          <a:p>
            <a:endParaRPr lang="fr-FR" dirty="0"/>
          </a:p>
          <a:p>
            <a:r>
              <a:rPr lang="fr-FR" dirty="0"/>
              <a:t>Fonctionnement réel de l’organisation = le produit des arrangements entre tous les acteurs.</a:t>
            </a:r>
          </a:p>
          <a:p>
            <a:pPr>
              <a:buFont typeface="Symbol"/>
              <a:buChar char="Þ"/>
            </a:pPr>
            <a:endParaRPr lang="fr-FR" dirty="0"/>
          </a:p>
          <a:p>
            <a:pPr>
              <a:buFont typeface="Symbol"/>
              <a:buChar char="Þ"/>
            </a:pPr>
            <a:r>
              <a:rPr lang="fr-FR" dirty="0"/>
              <a:t>Règle du jeu</a:t>
            </a:r>
          </a:p>
          <a:p>
            <a:pPr lvl="1"/>
            <a:r>
              <a:rPr lang="fr-FR" dirty="0"/>
              <a:t>La règle qui régit la coopération entre les acteurs = </a:t>
            </a:r>
          </a:p>
          <a:p>
            <a:pPr lvl="2"/>
            <a:r>
              <a:rPr lang="fr-FR" dirty="0"/>
              <a:t>Un construit qui définit la nature des marchandages acceptables par les acteurs </a:t>
            </a:r>
          </a:p>
          <a:p>
            <a:pPr lvl="2"/>
            <a:r>
              <a:rPr lang="fr-FR" dirty="0"/>
              <a:t>Est apprise et intériorisée par les acteurs lors de multiples essais </a:t>
            </a:r>
          </a:p>
          <a:p>
            <a:endParaRPr lang="fr-FR" dirty="0"/>
          </a:p>
        </p:txBody>
      </p:sp>
    </p:spTree>
    <p:extLst>
      <p:ext uri="{BB962C8B-B14F-4D97-AF65-F5344CB8AC3E}">
        <p14:creationId xmlns:p14="http://schemas.microsoft.com/office/powerpoint/2010/main" val="23250519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88640"/>
            <a:ext cx="7772400" cy="706090"/>
          </a:xfrm>
        </p:spPr>
        <p:txBody>
          <a:bodyPr>
            <a:noAutofit/>
          </a:bodyPr>
          <a:lstStyle/>
          <a:p>
            <a:pPr lvl="1" algn="ctr"/>
            <a:r>
              <a:rPr lang="fr-FR" sz="2400" b="1" dirty="0">
                <a:solidFill>
                  <a:schemeClr val="tx1">
                    <a:lumMod val="50000"/>
                    <a:lumOff val="50000"/>
                  </a:schemeClr>
                </a:solidFill>
              </a:rPr>
              <a:t>E. Le système d’action concret</a:t>
            </a:r>
          </a:p>
        </p:txBody>
      </p:sp>
      <p:sp>
        <p:nvSpPr>
          <p:cNvPr id="3" name="Espace réservé du contenu 2"/>
          <p:cNvSpPr>
            <a:spLocks noGrp="1"/>
          </p:cNvSpPr>
          <p:nvPr>
            <p:ph sz="quarter" idx="1"/>
          </p:nvPr>
        </p:nvSpPr>
        <p:spPr>
          <a:xfrm>
            <a:off x="914400" y="1268760"/>
            <a:ext cx="7772400" cy="5184576"/>
          </a:xfrm>
        </p:spPr>
        <p:txBody>
          <a:bodyPr>
            <a:normAutofit/>
          </a:bodyPr>
          <a:lstStyle/>
          <a:p>
            <a:pPr>
              <a:buFont typeface="Symbol"/>
              <a:buChar char="Þ"/>
            </a:pPr>
            <a:r>
              <a:rPr lang="fr-FR" dirty="0"/>
              <a:t>La coopération n’est pas la résultante d’un « ordre naturel » ou d’une « démarche rationnelle » (OST)</a:t>
            </a:r>
          </a:p>
          <a:p>
            <a:pPr>
              <a:buFont typeface="Symbol"/>
              <a:buChar char="Þ"/>
            </a:pPr>
            <a:endParaRPr lang="fr-FR" dirty="0"/>
          </a:p>
          <a:p>
            <a:pPr>
              <a:buFont typeface="Symbol"/>
              <a:buChar char="Þ"/>
            </a:pPr>
            <a:r>
              <a:rPr lang="fr-FR" dirty="0"/>
              <a:t>La coopération traduit toujours la règle du jeu inventée à un moment donné des jeux entre les acteurs</a:t>
            </a:r>
          </a:p>
          <a:p>
            <a:pPr>
              <a:buFont typeface="Symbol"/>
              <a:buChar char="Þ"/>
            </a:pPr>
            <a:endParaRPr lang="fr-FR" dirty="0"/>
          </a:p>
          <a:p>
            <a:pPr>
              <a:buFont typeface="Symbol"/>
              <a:buChar char="Þ"/>
            </a:pPr>
            <a:endParaRPr lang="fr-FR" dirty="0"/>
          </a:p>
          <a:p>
            <a:pPr>
              <a:buFont typeface="Symbol"/>
              <a:buChar char="Þ"/>
            </a:pPr>
            <a:r>
              <a:rPr lang="fr-FR" dirty="0"/>
              <a:t>La règle du jeu intègre les comportements individuels et rend possible, pour l’organisation, l’atteinte de ses objectifs (même si le résultat peut différer de celui prescrit par le système formel)</a:t>
            </a:r>
          </a:p>
        </p:txBody>
      </p:sp>
    </p:spTree>
    <p:extLst>
      <p:ext uri="{BB962C8B-B14F-4D97-AF65-F5344CB8AC3E}">
        <p14:creationId xmlns:p14="http://schemas.microsoft.com/office/powerpoint/2010/main" val="12695603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88640"/>
            <a:ext cx="7772400" cy="706090"/>
          </a:xfrm>
        </p:spPr>
        <p:txBody>
          <a:bodyPr>
            <a:noAutofit/>
          </a:bodyPr>
          <a:lstStyle/>
          <a:p>
            <a:pPr lvl="1" algn="ctr"/>
            <a:r>
              <a:rPr lang="fr-FR" sz="2000" b="1" dirty="0"/>
              <a:t>3.4. Repères méthodologiques : l’analyse d’une organisation selon la perspective stratégique et systémique</a:t>
            </a:r>
          </a:p>
        </p:txBody>
      </p:sp>
      <p:sp>
        <p:nvSpPr>
          <p:cNvPr id="3" name="Espace réservé du contenu 2"/>
          <p:cNvSpPr>
            <a:spLocks noGrp="1"/>
          </p:cNvSpPr>
          <p:nvPr>
            <p:ph sz="quarter" idx="1"/>
          </p:nvPr>
        </p:nvSpPr>
        <p:spPr>
          <a:xfrm>
            <a:off x="755576" y="1124744"/>
            <a:ext cx="7772400" cy="5184576"/>
          </a:xfrm>
        </p:spPr>
        <p:txBody>
          <a:bodyPr>
            <a:normAutofit fontScale="85000" lnSpcReduction="20000"/>
          </a:bodyPr>
          <a:lstStyle/>
          <a:p>
            <a:r>
              <a:rPr lang="fr-FR" dirty="0"/>
              <a:t>Objectif de l’étude d’une organisation selon la perspective stratégique et systémique </a:t>
            </a:r>
          </a:p>
          <a:p>
            <a:pPr lvl="1"/>
            <a:r>
              <a:rPr lang="fr-FR" dirty="0"/>
              <a:t>Compréhension des comportements observés en découvrant quelles relations de pouvoir se sont tissés entre les différents acteurs de l’organisation</a:t>
            </a:r>
          </a:p>
          <a:p>
            <a:pPr lvl="1"/>
            <a:r>
              <a:rPr lang="fr-FR" dirty="0"/>
              <a:t>Mise au jour du Système d’Action Concret : découvrir les vrais gouvernements et les vrais contraintes</a:t>
            </a:r>
          </a:p>
          <a:p>
            <a:pPr lvl="1">
              <a:buFont typeface="Symbol"/>
              <a:buChar char="Þ"/>
            </a:pPr>
            <a:r>
              <a:rPr lang="fr-FR" dirty="0"/>
              <a:t>Importance du recueil de données : entretiens semi-directifs</a:t>
            </a:r>
          </a:p>
          <a:p>
            <a:pPr lvl="1">
              <a:buFont typeface="Symbol"/>
              <a:buChar char="Þ"/>
            </a:pPr>
            <a:r>
              <a:rPr lang="fr-FR" dirty="0"/>
              <a:t>L’observation des comportements et des interactions est un préalable</a:t>
            </a:r>
          </a:p>
          <a:p>
            <a:pPr lvl="1">
              <a:buFont typeface="Symbol"/>
              <a:buChar char="Þ"/>
            </a:pPr>
            <a:r>
              <a:rPr lang="fr-FR" dirty="0"/>
              <a:t>Nécessité de données complémentaires sur le contexte organisationnel</a:t>
            </a:r>
          </a:p>
          <a:p>
            <a:endParaRPr lang="fr-FR" dirty="0"/>
          </a:p>
          <a:p>
            <a:pPr marL="514350" indent="-514350">
              <a:buAutoNum type="alphaUcParenR"/>
            </a:pPr>
            <a:r>
              <a:rPr lang="fr-FR" dirty="0"/>
              <a:t>Raisonnement systémique et raisonnement stratégique : deux logiques complémentaires</a:t>
            </a:r>
          </a:p>
          <a:p>
            <a:pPr marL="514350" indent="-514350">
              <a:buAutoNum type="alphaUcParenR"/>
            </a:pPr>
            <a:r>
              <a:rPr lang="fr-FR" dirty="0"/>
              <a:t>La démarche de l’analyse</a:t>
            </a:r>
          </a:p>
          <a:p>
            <a:pPr marL="514350" indent="-514350">
              <a:buAutoNum type="alphaUcParenR"/>
            </a:pPr>
            <a:r>
              <a:rPr lang="fr-FR" dirty="0"/>
              <a:t>Le recueil des données</a:t>
            </a:r>
          </a:p>
          <a:p>
            <a:pPr marL="514350" indent="-514350">
              <a:buAutoNum type="alphaUcParenR"/>
            </a:pPr>
            <a:r>
              <a:rPr lang="fr-FR" dirty="0"/>
              <a:t>Les limites de l’analyse</a:t>
            </a:r>
          </a:p>
        </p:txBody>
      </p:sp>
    </p:spTree>
    <p:extLst>
      <p:ext uri="{BB962C8B-B14F-4D97-AF65-F5344CB8AC3E}">
        <p14:creationId xmlns:p14="http://schemas.microsoft.com/office/powerpoint/2010/main" val="811849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Autofit/>
          </a:bodyPr>
          <a:lstStyle/>
          <a:p>
            <a:pPr lvl="1" algn="ctr"/>
            <a:r>
              <a:rPr lang="fr-FR" sz="2400" b="1" dirty="0">
                <a:solidFill>
                  <a:schemeClr val="bg1">
                    <a:lumMod val="65000"/>
                  </a:schemeClr>
                </a:solidFill>
              </a:rPr>
              <a:t>3.1. Auteurs et mise en perspective de l’analyse stratégique et systémique</a:t>
            </a:r>
          </a:p>
        </p:txBody>
      </p:sp>
      <p:sp>
        <p:nvSpPr>
          <p:cNvPr id="3" name="Espace réservé du contenu 2"/>
          <p:cNvSpPr>
            <a:spLocks noGrp="1"/>
          </p:cNvSpPr>
          <p:nvPr>
            <p:ph sz="quarter" idx="1"/>
          </p:nvPr>
        </p:nvSpPr>
        <p:spPr>
          <a:xfrm>
            <a:off x="827584" y="1052736"/>
            <a:ext cx="7772400" cy="5184576"/>
          </a:xfrm>
        </p:spPr>
        <p:txBody>
          <a:bodyPr>
            <a:normAutofit fontScale="92500" lnSpcReduction="10000"/>
          </a:bodyPr>
          <a:lstStyle/>
          <a:p>
            <a:pPr>
              <a:buFont typeface="Arial" charset="0"/>
              <a:buChar char="•"/>
            </a:pPr>
            <a:r>
              <a:rPr lang="fr-FR" sz="2400" dirty="0"/>
              <a:t>Michel Crozier</a:t>
            </a:r>
          </a:p>
          <a:p>
            <a:endParaRPr lang="fr-FR" sz="2400" dirty="0"/>
          </a:p>
          <a:p>
            <a:endParaRPr lang="fr-FR" sz="2400" dirty="0"/>
          </a:p>
          <a:p>
            <a:endParaRPr lang="fr-FR" sz="2400" dirty="0"/>
          </a:p>
          <a:p>
            <a:pPr lvl="1"/>
            <a:r>
              <a:rPr lang="fr-FR" sz="2200" dirty="0"/>
              <a:t>Fondateur du centre de sociologie des organisations (CSO) en 1963</a:t>
            </a:r>
          </a:p>
          <a:p>
            <a:r>
              <a:rPr lang="fr-FR" sz="2400" dirty="0"/>
              <a:t>Erhard </a:t>
            </a:r>
            <a:r>
              <a:rPr lang="fr-FR" sz="2400" dirty="0" err="1"/>
              <a:t>Friedberg</a:t>
            </a:r>
            <a:r>
              <a:rPr lang="fr-FR" sz="2400" dirty="0"/>
              <a:t> </a:t>
            </a:r>
          </a:p>
          <a:p>
            <a:endParaRPr lang="fr-FR" sz="2400" dirty="0"/>
          </a:p>
          <a:p>
            <a:endParaRPr lang="fr-FR" sz="2400" dirty="0"/>
          </a:p>
          <a:p>
            <a:endParaRPr lang="fr-FR" sz="2400" dirty="0"/>
          </a:p>
          <a:p>
            <a:endParaRPr lang="fr-FR" sz="2400" dirty="0"/>
          </a:p>
          <a:p>
            <a:pPr lvl="1"/>
            <a:r>
              <a:rPr lang="fr-FR" sz="2200" dirty="0"/>
              <a:t> Directeur du CSO et directeur de recherche au CNRS</a:t>
            </a:r>
          </a:p>
          <a:p>
            <a:pPr>
              <a:buFont typeface="Symbol"/>
              <a:buChar char="Þ"/>
            </a:pPr>
            <a:r>
              <a:rPr lang="fr-FR" dirty="0"/>
              <a:t>Co-Publication principale : </a:t>
            </a:r>
            <a:r>
              <a:rPr lang="fr-FR" i="1" dirty="0"/>
              <a:t>L'Acteur et le Système</a:t>
            </a:r>
            <a:r>
              <a:rPr lang="fr-FR" dirty="0"/>
              <a:t> (en collaboration avec Erhard </a:t>
            </a:r>
            <a:r>
              <a:rPr lang="fr-FR" dirty="0" err="1"/>
              <a:t>Friedberg</a:t>
            </a:r>
            <a:r>
              <a:rPr lang="fr-FR" dirty="0"/>
              <a:t>), Paris, Le Seuil, 1977, (</a:t>
            </a:r>
            <a:r>
              <a:rPr lang="fr-FR" dirty="0" err="1"/>
              <a:t>Actors</a:t>
            </a:r>
            <a:r>
              <a:rPr lang="fr-FR" dirty="0"/>
              <a:t> and </a:t>
            </a:r>
            <a:r>
              <a:rPr lang="fr-FR" dirty="0" err="1"/>
              <a:t>Systems</a:t>
            </a:r>
            <a:r>
              <a:rPr lang="fr-FR" dirty="0"/>
              <a:t>)</a:t>
            </a:r>
          </a:p>
        </p:txBody>
      </p:sp>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1052736"/>
            <a:ext cx="1265660" cy="1421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7864" y="3113386"/>
            <a:ext cx="1358296" cy="1439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15809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88640"/>
            <a:ext cx="7772400" cy="706090"/>
          </a:xfrm>
        </p:spPr>
        <p:txBody>
          <a:bodyPr>
            <a:noAutofit/>
          </a:bodyPr>
          <a:lstStyle/>
          <a:p>
            <a:pPr lvl="1" algn="ctr"/>
            <a:r>
              <a:rPr lang="fr-FR" sz="2400" b="1" dirty="0">
                <a:solidFill>
                  <a:schemeClr val="tx1">
                    <a:lumMod val="50000"/>
                    <a:lumOff val="50000"/>
                  </a:schemeClr>
                </a:solidFill>
              </a:rPr>
              <a:t>A. Raisonnement systémique et raisonnement stratégique : deux logiques complémentaires</a:t>
            </a:r>
          </a:p>
        </p:txBody>
      </p:sp>
      <p:graphicFrame>
        <p:nvGraphicFramePr>
          <p:cNvPr id="5" name="Group 63"/>
          <p:cNvGraphicFramePr>
            <a:graphicFrameLocks noGrp="1"/>
          </p:cNvGraphicFramePr>
          <p:nvPr>
            <p:extLst>
              <p:ext uri="{D42A27DB-BD31-4B8C-83A1-F6EECF244321}">
                <p14:modId xmlns:p14="http://schemas.microsoft.com/office/powerpoint/2010/main" val="1215969893"/>
              </p:ext>
            </p:extLst>
          </p:nvPr>
        </p:nvGraphicFramePr>
        <p:xfrm>
          <a:off x="107504" y="980728"/>
          <a:ext cx="9036496" cy="5688806"/>
        </p:xfrm>
        <a:graphic>
          <a:graphicData uri="http://schemas.openxmlformats.org/drawingml/2006/table">
            <a:tbl>
              <a:tblPr/>
              <a:tblGrid>
                <a:gridCol w="864096">
                  <a:extLst>
                    <a:ext uri="{9D8B030D-6E8A-4147-A177-3AD203B41FA5}">
                      <a16:colId xmlns:a16="http://schemas.microsoft.com/office/drawing/2014/main" val="20000"/>
                    </a:ext>
                  </a:extLst>
                </a:gridCol>
                <a:gridCol w="3545903">
                  <a:extLst>
                    <a:ext uri="{9D8B030D-6E8A-4147-A177-3AD203B41FA5}">
                      <a16:colId xmlns:a16="http://schemas.microsoft.com/office/drawing/2014/main" val="20001"/>
                    </a:ext>
                  </a:extLst>
                </a:gridCol>
                <a:gridCol w="4626497">
                  <a:extLst>
                    <a:ext uri="{9D8B030D-6E8A-4147-A177-3AD203B41FA5}">
                      <a16:colId xmlns:a16="http://schemas.microsoft.com/office/drawing/2014/main" val="20002"/>
                    </a:ext>
                  </a:extLst>
                </a:gridCol>
              </a:tblGrid>
              <a:tr h="454190">
                <a:tc>
                  <a:txBody>
                    <a:bodyPr/>
                    <a:lstStyle/>
                    <a:p>
                      <a:pPr marL="0" marR="0" lvl="0" indent="0" algn="l" defTabSz="914400" rtl="0" eaLnBrk="1" fontAlgn="base" latinLnBrk="0" hangingPunct="1">
                        <a:lnSpc>
                          <a:spcPct val="115000"/>
                        </a:lnSpc>
                        <a:spcBef>
                          <a:spcPct val="0"/>
                        </a:spcBef>
                        <a:spcAft>
                          <a:spcPct val="0"/>
                        </a:spcAft>
                        <a:buClr>
                          <a:schemeClr val="tx1"/>
                        </a:buClr>
                        <a:buSzPct val="75000"/>
                        <a:buFontTx/>
                        <a:buNone/>
                        <a:tabLst/>
                      </a:pPr>
                      <a:endParaRPr kumimoji="0" lang="fr-FR" sz="1200" b="0" i="0" u="none" strike="noStrike" cap="none" normalizeH="0" baseline="0" dirty="0">
                        <a:ln>
                          <a:noFill/>
                        </a:ln>
                        <a:solidFill>
                          <a:schemeClr val="tx1"/>
                        </a:solidFill>
                        <a:effectLst/>
                        <a:latin typeface="Arial" charset="0"/>
                        <a:cs typeface="Arial" charset="0"/>
                      </a:endParaRPr>
                    </a:p>
                  </a:txBody>
                  <a:tcPr marL="26530" marR="26530" marT="26530" marB="26530"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500"/>
                        </a:spcAft>
                        <a:buClr>
                          <a:schemeClr val="tx1"/>
                        </a:buClr>
                        <a:buSzPct val="75000"/>
                        <a:buFontTx/>
                        <a:buNone/>
                        <a:tabLst/>
                      </a:pPr>
                      <a:r>
                        <a:rPr kumimoji="0" lang="fr-FR" sz="1200" b="1" i="0" u="none" strike="noStrike" cap="none" normalizeH="0" baseline="0" dirty="0">
                          <a:ln>
                            <a:noFill/>
                          </a:ln>
                          <a:solidFill>
                            <a:schemeClr val="tx1"/>
                          </a:solidFill>
                          <a:effectLst/>
                          <a:latin typeface="Times New Roman" pitchFamily="18" charset="0"/>
                          <a:cs typeface="Times New Roman" pitchFamily="18" charset="0"/>
                        </a:rPr>
                        <a:t>RAISONNEMENT STRATEGIQUE</a:t>
                      </a:r>
                      <a:endParaRPr kumimoji="0" lang="fr-FR" sz="1200" b="0" i="0" u="none" strike="noStrike" cap="none" normalizeH="0" baseline="0" dirty="0">
                        <a:ln>
                          <a:noFill/>
                        </a:ln>
                        <a:solidFill>
                          <a:schemeClr val="tx1"/>
                        </a:solidFill>
                        <a:effectLst/>
                        <a:latin typeface="Times New Roman" pitchFamily="18" charset="0"/>
                        <a:cs typeface="Times New Roman" pitchFamily="18" charset="0"/>
                      </a:endParaRPr>
                    </a:p>
                  </a:txBody>
                  <a:tcPr marL="26530" marR="26530" marT="26530" marB="265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ts val="500"/>
                        </a:spcAft>
                        <a:buClr>
                          <a:schemeClr val="tx1"/>
                        </a:buClr>
                        <a:buSzPct val="75000"/>
                        <a:buFontTx/>
                        <a:buNone/>
                        <a:tabLst/>
                      </a:pPr>
                      <a:r>
                        <a:rPr kumimoji="0" lang="fr-FR" sz="1200" b="1" i="0" u="none" strike="noStrike" cap="none" normalizeH="0" baseline="0" dirty="0">
                          <a:ln>
                            <a:noFill/>
                          </a:ln>
                          <a:solidFill>
                            <a:schemeClr val="tx1"/>
                          </a:solidFill>
                          <a:effectLst/>
                          <a:latin typeface="Times New Roman" pitchFamily="18" charset="0"/>
                          <a:cs typeface="Times New Roman" pitchFamily="18" charset="0"/>
                        </a:rPr>
                        <a:t>RAISONNEMENT SYSTEMIQUE</a:t>
                      </a:r>
                      <a:endParaRPr kumimoji="0" lang="fr-FR" sz="1200" b="0" i="0" u="none" strike="noStrike" cap="none" normalizeH="0" baseline="0" dirty="0">
                        <a:ln>
                          <a:noFill/>
                        </a:ln>
                        <a:solidFill>
                          <a:schemeClr val="tx1"/>
                        </a:solidFill>
                        <a:effectLst/>
                        <a:latin typeface="Times New Roman" pitchFamily="18" charset="0"/>
                        <a:cs typeface="Times New Roman" pitchFamily="18" charset="0"/>
                      </a:endParaRPr>
                    </a:p>
                  </a:txBody>
                  <a:tcPr marL="26530" marR="26530" marT="26530" marB="26530"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762487">
                <a:tc>
                  <a:txBody>
                    <a:bodyPr/>
                    <a:lstStyle/>
                    <a:p>
                      <a:pPr marL="0" marR="0" lvl="0" indent="0" algn="ctr" defTabSz="914400" rtl="0" eaLnBrk="1" fontAlgn="base" latinLnBrk="0" hangingPunct="1">
                        <a:lnSpc>
                          <a:spcPct val="115000"/>
                        </a:lnSpc>
                        <a:spcBef>
                          <a:spcPct val="0"/>
                        </a:spcBef>
                        <a:spcAft>
                          <a:spcPts val="500"/>
                        </a:spcAft>
                        <a:buClr>
                          <a:schemeClr val="tx1"/>
                        </a:buClr>
                        <a:buSzPct val="75000"/>
                        <a:buFontTx/>
                        <a:buNone/>
                        <a:tabLst/>
                      </a:pPr>
                      <a:endParaRPr kumimoji="0" lang="fr-FR" sz="12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ts val="500"/>
                        </a:spcAft>
                        <a:buClr>
                          <a:schemeClr val="tx1"/>
                        </a:buClr>
                        <a:buSzPct val="75000"/>
                        <a:buFontTx/>
                        <a:buNone/>
                        <a:tabLst/>
                      </a:pPr>
                      <a:endParaRPr kumimoji="0" lang="fr-FR" sz="12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ts val="500"/>
                        </a:spcAft>
                        <a:buClr>
                          <a:schemeClr val="tx1"/>
                        </a:buClr>
                        <a:buSzPct val="75000"/>
                        <a:buFontTx/>
                        <a:buNone/>
                        <a:tabLst/>
                      </a:pPr>
                      <a:r>
                        <a:rPr kumimoji="0" lang="fr-FR" sz="1200" b="1" i="0" u="none" strike="noStrike" cap="none" normalizeH="0" baseline="0" dirty="0">
                          <a:ln>
                            <a:noFill/>
                          </a:ln>
                          <a:solidFill>
                            <a:schemeClr val="tx1"/>
                          </a:solidFill>
                          <a:effectLst/>
                          <a:latin typeface="Times New Roman" pitchFamily="18" charset="0"/>
                          <a:cs typeface="Times New Roman" pitchFamily="18" charset="0"/>
                        </a:rPr>
                        <a:t>BUT </a:t>
                      </a:r>
                    </a:p>
                  </a:txBody>
                  <a:tcPr marL="26530" marR="26530" marT="26530" marB="26530"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500"/>
                        </a:spcAft>
                        <a:buClr>
                          <a:schemeClr val="tx1"/>
                        </a:buClr>
                        <a:buSzPct val="75000"/>
                        <a:buFontTx/>
                        <a:buNone/>
                        <a:tabLst/>
                      </a:pPr>
                      <a:r>
                        <a:rPr kumimoji="0" lang="fr-FR" sz="1200" b="0" i="0" u="none" strike="noStrike" cap="none" normalizeH="0" baseline="0" dirty="0">
                          <a:ln>
                            <a:noFill/>
                          </a:ln>
                          <a:solidFill>
                            <a:schemeClr val="tx1"/>
                          </a:solidFill>
                          <a:effectLst/>
                          <a:latin typeface="Times New Roman" pitchFamily="18" charset="0"/>
                          <a:cs typeface="Times New Roman" pitchFamily="18" charset="0"/>
                        </a:rPr>
                        <a:t>Découvrir le système dont les contraintes expliquent les apparentes irrationalités du comportement de l’acteur. </a:t>
                      </a:r>
                    </a:p>
                  </a:txBody>
                  <a:tcPr marL="26530" marR="26530" marT="26530" marB="2653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500"/>
                        </a:spcAft>
                        <a:buClr>
                          <a:schemeClr val="tx1"/>
                        </a:buClr>
                        <a:buSzPct val="75000"/>
                        <a:buFontTx/>
                        <a:buNone/>
                        <a:tabLst/>
                      </a:pPr>
                      <a:r>
                        <a:rPr kumimoji="0" lang="fr-FR" sz="1200" b="0" i="0" u="none" strike="noStrike" cap="none" normalizeH="0" baseline="0" dirty="0">
                          <a:ln>
                            <a:noFill/>
                          </a:ln>
                          <a:solidFill>
                            <a:schemeClr val="tx1"/>
                          </a:solidFill>
                          <a:effectLst/>
                          <a:latin typeface="Times New Roman" pitchFamily="18" charset="0"/>
                          <a:cs typeface="Times New Roman" pitchFamily="18" charset="0"/>
                        </a:rPr>
                        <a:t>Retrouver avec l’acteur la dimension contingente, arbitraire, non naturelle de son ordre construit.</a:t>
                      </a:r>
                      <a:br>
                        <a:rPr kumimoji="0" lang="fr-FR" sz="1200" b="0" i="0" u="none" strike="noStrike" cap="none" normalizeH="0" baseline="0" dirty="0">
                          <a:ln>
                            <a:noFill/>
                          </a:ln>
                          <a:solidFill>
                            <a:schemeClr val="tx1"/>
                          </a:solidFill>
                          <a:effectLst/>
                          <a:latin typeface="Times New Roman" pitchFamily="18" charset="0"/>
                          <a:cs typeface="Times New Roman" pitchFamily="18" charset="0"/>
                        </a:rPr>
                      </a:br>
                      <a:br>
                        <a:rPr kumimoji="0" lang="fr-FR" sz="1200" b="0" i="0" u="none" strike="noStrike" cap="none" normalizeH="0" baseline="0" dirty="0">
                          <a:ln>
                            <a:noFill/>
                          </a:ln>
                          <a:solidFill>
                            <a:schemeClr val="tx1"/>
                          </a:solidFill>
                          <a:effectLst/>
                          <a:latin typeface="Times New Roman" pitchFamily="18" charset="0"/>
                          <a:cs typeface="Times New Roman" pitchFamily="18" charset="0"/>
                        </a:rPr>
                      </a:br>
                      <a:r>
                        <a:rPr kumimoji="0" lang="fr-FR" sz="1200" b="0" i="0" u="none" strike="noStrike" cap="none" normalizeH="0" baseline="0" dirty="0">
                          <a:ln>
                            <a:noFill/>
                          </a:ln>
                          <a:solidFill>
                            <a:schemeClr val="tx1"/>
                          </a:solidFill>
                          <a:effectLst/>
                          <a:latin typeface="Times New Roman" pitchFamily="18" charset="0"/>
                          <a:cs typeface="Times New Roman" pitchFamily="18" charset="0"/>
                        </a:rPr>
                        <a:t>On réalise un diagnostic du système pour comprendre en quoi et pourquoi dans ce système les comportements sont rationnels. </a:t>
                      </a:r>
                    </a:p>
                  </a:txBody>
                  <a:tcPr marL="26530" marR="26530" marT="26530" marB="26530"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71120">
                <a:tc>
                  <a:txBody>
                    <a:bodyPr/>
                    <a:lstStyle/>
                    <a:p>
                      <a:pPr marL="0" marR="0" lvl="0" indent="0" algn="l" defTabSz="914400" rtl="0" eaLnBrk="1" fontAlgn="base" latinLnBrk="0" hangingPunct="1">
                        <a:lnSpc>
                          <a:spcPct val="115000"/>
                        </a:lnSpc>
                        <a:spcBef>
                          <a:spcPct val="0"/>
                        </a:spcBef>
                        <a:spcAft>
                          <a:spcPts val="500"/>
                        </a:spcAft>
                        <a:buClr>
                          <a:schemeClr val="tx1"/>
                        </a:buClr>
                        <a:buSzPct val="75000"/>
                        <a:buFontTx/>
                        <a:buNone/>
                        <a:tabLst/>
                      </a:pPr>
                      <a:r>
                        <a:rPr kumimoji="0" lang="fr-FR" sz="1200" b="1" i="0" u="none" strike="noStrike" cap="none" normalizeH="0" baseline="0" dirty="0">
                          <a:ln>
                            <a:noFill/>
                          </a:ln>
                          <a:solidFill>
                            <a:schemeClr val="tx1"/>
                          </a:solidFill>
                          <a:effectLst/>
                          <a:latin typeface="Times New Roman" pitchFamily="18" charset="0"/>
                          <a:cs typeface="Times New Roman" pitchFamily="18" charset="0"/>
                        </a:rPr>
                        <a:t>LOGIQUE</a:t>
                      </a:r>
                      <a:r>
                        <a:rPr kumimoji="0" lang="fr-FR" sz="1200" b="0" i="0" u="none" strike="noStrike" cap="none" normalizeH="0" baseline="0" dirty="0">
                          <a:ln>
                            <a:noFill/>
                          </a:ln>
                          <a:solidFill>
                            <a:schemeClr val="tx1"/>
                          </a:solidFill>
                          <a:effectLst/>
                          <a:latin typeface="Times New Roman" pitchFamily="18" charset="0"/>
                          <a:cs typeface="Times New Roman" pitchFamily="18" charset="0"/>
                        </a:rPr>
                        <a:t> </a:t>
                      </a:r>
                    </a:p>
                  </a:txBody>
                  <a:tcPr marL="26530" marR="26530" marT="26530" marB="26530"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500"/>
                        </a:spcAft>
                        <a:buClr>
                          <a:schemeClr val="tx1"/>
                        </a:buClr>
                        <a:buSzPct val="75000"/>
                        <a:buFontTx/>
                        <a:buNone/>
                        <a:tabLst/>
                      </a:pPr>
                      <a:r>
                        <a:rPr kumimoji="0" lang="fr-FR" sz="1200" b="1" i="0" u="sng" strike="noStrike" cap="none" normalizeH="0" baseline="0">
                          <a:ln>
                            <a:noFill/>
                          </a:ln>
                          <a:solidFill>
                            <a:schemeClr val="tx1"/>
                          </a:solidFill>
                          <a:effectLst/>
                          <a:latin typeface="Times New Roman" pitchFamily="18" charset="0"/>
                          <a:cs typeface="Times New Roman" pitchFamily="18" charset="0"/>
                        </a:rPr>
                        <a:t>Inductive</a:t>
                      </a:r>
                      <a:r>
                        <a:rPr kumimoji="0" lang="fr-FR" sz="1200" b="1" i="0" u="none" strike="noStrike" cap="none" normalizeH="0" baseline="0">
                          <a:ln>
                            <a:noFill/>
                          </a:ln>
                          <a:solidFill>
                            <a:schemeClr val="tx1"/>
                          </a:solidFill>
                          <a:effectLst/>
                          <a:latin typeface="Times New Roman" pitchFamily="18" charset="0"/>
                          <a:cs typeface="Times New Roman" pitchFamily="18" charset="0"/>
                        </a:rPr>
                        <a:t> </a:t>
                      </a:r>
                    </a:p>
                    <a:p>
                      <a:pPr marL="0" marR="0" lvl="0" indent="0" algn="l" defTabSz="914400" rtl="0" eaLnBrk="1" fontAlgn="base" latinLnBrk="0" hangingPunct="1">
                        <a:lnSpc>
                          <a:spcPct val="115000"/>
                        </a:lnSpc>
                        <a:spcBef>
                          <a:spcPct val="0"/>
                        </a:spcBef>
                        <a:spcAft>
                          <a:spcPts val="500"/>
                        </a:spcAft>
                        <a:buClr>
                          <a:schemeClr val="tx1"/>
                        </a:buClr>
                        <a:buSzPct val="75000"/>
                        <a:buFontTx/>
                        <a:buNone/>
                        <a:tabLst/>
                      </a:pPr>
                      <a:r>
                        <a:rPr kumimoji="0" lang="fr-FR" sz="1200" b="0" i="0" u="none" strike="noStrike" cap="none" normalizeH="0" baseline="0">
                          <a:ln>
                            <a:noFill/>
                          </a:ln>
                          <a:solidFill>
                            <a:schemeClr val="tx1"/>
                          </a:solidFill>
                          <a:effectLst/>
                          <a:latin typeface="Times New Roman" pitchFamily="18" charset="0"/>
                          <a:cs typeface="Times New Roman" pitchFamily="18" charset="0"/>
                        </a:rPr>
                        <a:t>Fondée sur un modèle de négociation et de calcul (celui que peut faire chaque acteur de son intérêt dans la négociation qu‘il doit mener avec ses partenaires). </a:t>
                      </a:r>
                    </a:p>
                  </a:txBody>
                  <a:tcPr marL="26530" marR="26530" marT="26530" marB="2653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500"/>
                        </a:spcAft>
                        <a:buClr>
                          <a:schemeClr val="tx1"/>
                        </a:buClr>
                        <a:buSzPct val="75000"/>
                        <a:buFontTx/>
                        <a:buNone/>
                        <a:tabLst/>
                      </a:pPr>
                      <a:r>
                        <a:rPr kumimoji="0" lang="fr-FR" sz="1200" b="1" i="0" u="sng" strike="noStrike" cap="none" normalizeH="0" baseline="0" dirty="0">
                          <a:ln>
                            <a:noFill/>
                          </a:ln>
                          <a:solidFill>
                            <a:schemeClr val="tx1"/>
                          </a:solidFill>
                          <a:effectLst/>
                          <a:latin typeface="Times New Roman" pitchFamily="18" charset="0"/>
                          <a:cs typeface="Times New Roman" pitchFamily="18" charset="0"/>
                        </a:rPr>
                        <a:t>Déductive</a:t>
                      </a:r>
                      <a:r>
                        <a:rPr kumimoji="0" lang="fr-FR" sz="1200" b="1" i="0" u="none" strike="noStrike" cap="none" normalizeH="0" baseline="0" dirty="0">
                          <a:ln>
                            <a:noFill/>
                          </a:ln>
                          <a:solidFill>
                            <a:schemeClr val="tx1"/>
                          </a:solidFill>
                          <a:effectLst/>
                          <a:latin typeface="Times New Roman" pitchFamily="18" charset="0"/>
                          <a:cs typeface="Times New Roman" pitchFamily="18" charset="0"/>
                        </a:rPr>
                        <a:t> </a:t>
                      </a:r>
                    </a:p>
                    <a:p>
                      <a:pPr marL="0" marR="0" lvl="0" indent="0" algn="l" defTabSz="914400" rtl="0" eaLnBrk="1" fontAlgn="base" latinLnBrk="0" hangingPunct="1">
                        <a:lnSpc>
                          <a:spcPct val="115000"/>
                        </a:lnSpc>
                        <a:spcBef>
                          <a:spcPct val="0"/>
                        </a:spcBef>
                        <a:spcAft>
                          <a:spcPts val="500"/>
                        </a:spcAft>
                        <a:buClr>
                          <a:schemeClr val="tx1"/>
                        </a:buClr>
                        <a:buSzPct val="75000"/>
                        <a:buFontTx/>
                        <a:buNone/>
                        <a:tabLst/>
                      </a:pPr>
                      <a:r>
                        <a:rPr kumimoji="0" lang="fr-FR" sz="1200" b="0" i="0" u="none" strike="noStrike" cap="none" normalizeH="0" baseline="0" dirty="0">
                          <a:ln>
                            <a:noFill/>
                          </a:ln>
                          <a:solidFill>
                            <a:schemeClr val="tx1"/>
                          </a:solidFill>
                          <a:effectLst/>
                          <a:latin typeface="Times New Roman" pitchFamily="18" charset="0"/>
                          <a:cs typeface="Times New Roman" pitchFamily="18" charset="0"/>
                        </a:rPr>
                        <a:t>Logique de finalité et de cohérence (on cherche quel ensemble de cohérence et de finalités hiérarchisées tend à s’imposer à l’acteur à travers le résultat des jeux auxquels il doit jouer ). </a:t>
                      </a:r>
                    </a:p>
                  </a:txBody>
                  <a:tcPr marL="26530" marR="26530" marT="26530" marB="26530"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001009">
                <a:tc>
                  <a:txBody>
                    <a:bodyPr/>
                    <a:lstStyle/>
                    <a:p>
                      <a:pPr marL="0" marR="0" lvl="0" indent="0" algn="l" defTabSz="914400" rtl="0" eaLnBrk="1" fontAlgn="base" latinLnBrk="0" hangingPunct="1">
                        <a:lnSpc>
                          <a:spcPct val="115000"/>
                        </a:lnSpc>
                        <a:spcBef>
                          <a:spcPct val="0"/>
                        </a:spcBef>
                        <a:spcAft>
                          <a:spcPts val="500"/>
                        </a:spcAft>
                        <a:buClr>
                          <a:schemeClr val="tx1"/>
                        </a:buClr>
                        <a:buSzPct val="75000"/>
                        <a:buFontTx/>
                        <a:buNone/>
                        <a:tabLst/>
                      </a:pPr>
                      <a:r>
                        <a:rPr kumimoji="0" lang="fr-FR" sz="1200" b="1" i="0" u="none" strike="noStrike" cap="none" normalizeH="0" baseline="0" dirty="0">
                          <a:ln>
                            <a:noFill/>
                          </a:ln>
                          <a:solidFill>
                            <a:schemeClr val="tx1"/>
                          </a:solidFill>
                          <a:effectLst/>
                          <a:latin typeface="Times New Roman" pitchFamily="18" charset="0"/>
                          <a:cs typeface="Times New Roman" pitchFamily="18" charset="0"/>
                        </a:rPr>
                        <a:t>MODE</a:t>
                      </a:r>
                      <a:r>
                        <a:rPr kumimoji="0" lang="fr-FR" sz="1200" b="0" i="0" u="none" strike="noStrike" cap="none" normalizeH="0" baseline="0" dirty="0">
                          <a:ln>
                            <a:noFill/>
                          </a:ln>
                          <a:solidFill>
                            <a:schemeClr val="tx1"/>
                          </a:solidFill>
                          <a:effectLst/>
                          <a:latin typeface="Times New Roman" pitchFamily="18" charset="0"/>
                          <a:cs typeface="Times New Roman" pitchFamily="18" charset="0"/>
                        </a:rPr>
                        <a:t> </a:t>
                      </a:r>
                    </a:p>
                  </a:txBody>
                  <a:tcPr marL="26530" marR="26530" marT="26530" marB="26530"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500"/>
                        </a:spcAft>
                        <a:buClr>
                          <a:schemeClr val="tx1"/>
                        </a:buClr>
                        <a:buSzPct val="75000"/>
                        <a:buFontTx/>
                        <a:buNone/>
                        <a:tabLst/>
                      </a:pPr>
                      <a:r>
                        <a:rPr kumimoji="0" lang="fr-FR" sz="1200" b="0" i="0" u="none" strike="noStrike" cap="none" normalizeH="0" baseline="0" dirty="0">
                          <a:ln>
                            <a:noFill/>
                          </a:ln>
                          <a:solidFill>
                            <a:schemeClr val="tx1"/>
                          </a:solidFill>
                          <a:effectLst/>
                          <a:latin typeface="Times New Roman" pitchFamily="18" charset="0"/>
                          <a:cs typeface="Times New Roman" pitchFamily="18" charset="0"/>
                        </a:rPr>
                        <a:t>Elaborer et vérifier des hypothèses de plus en plus générales sur les caractéristiques de l’ensemble à partir des problèmes vécus par les participants. </a:t>
                      </a:r>
                    </a:p>
                  </a:txBody>
                  <a:tcPr marL="26530" marR="26530" marT="26530" marB="2653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500"/>
                        </a:spcAft>
                        <a:buClr>
                          <a:schemeClr val="tx1"/>
                        </a:buClr>
                        <a:buSzPct val="75000"/>
                        <a:buFontTx/>
                        <a:buNone/>
                        <a:tabLst/>
                      </a:pPr>
                      <a:r>
                        <a:rPr kumimoji="0" lang="fr-FR" sz="1200" b="0" i="0" u="none" strike="noStrike" cap="none" normalizeH="0" baseline="0" dirty="0">
                          <a:ln>
                            <a:noFill/>
                          </a:ln>
                          <a:solidFill>
                            <a:schemeClr val="tx1"/>
                          </a:solidFill>
                          <a:effectLst/>
                          <a:latin typeface="Times New Roman" pitchFamily="18" charset="0"/>
                          <a:cs typeface="Times New Roman" pitchFamily="18" charset="0"/>
                        </a:rPr>
                        <a:t>Expliquer un effet par une cause, ou par la conjonction de plusieurs causes indépendantes.</a:t>
                      </a:r>
                      <a:br>
                        <a:rPr kumimoji="0" lang="fr-FR" sz="1200" b="0" i="0" u="none" strike="noStrike" cap="none" normalizeH="0" baseline="0" dirty="0">
                          <a:ln>
                            <a:noFill/>
                          </a:ln>
                          <a:solidFill>
                            <a:schemeClr val="tx1"/>
                          </a:solidFill>
                          <a:effectLst/>
                          <a:latin typeface="Times New Roman" pitchFamily="18" charset="0"/>
                          <a:cs typeface="Times New Roman" pitchFamily="18" charset="0"/>
                        </a:rPr>
                      </a:br>
                      <a:br>
                        <a:rPr kumimoji="0" lang="fr-FR" sz="1200" b="0" i="0" u="none" strike="noStrike" cap="none" normalizeH="0" baseline="0" dirty="0">
                          <a:ln>
                            <a:noFill/>
                          </a:ln>
                          <a:solidFill>
                            <a:schemeClr val="tx1"/>
                          </a:solidFill>
                          <a:effectLst/>
                          <a:latin typeface="Times New Roman" pitchFamily="18" charset="0"/>
                          <a:cs typeface="Times New Roman" pitchFamily="18" charset="0"/>
                        </a:rPr>
                      </a:br>
                      <a:r>
                        <a:rPr kumimoji="0" lang="fr-FR" sz="1200" b="0" i="0" u="none" strike="noStrike" cap="none" normalizeH="0" baseline="0" dirty="0">
                          <a:ln>
                            <a:noFill/>
                          </a:ln>
                          <a:solidFill>
                            <a:schemeClr val="tx1"/>
                          </a:solidFill>
                          <a:effectLst/>
                          <a:latin typeface="Times New Roman" pitchFamily="18" charset="0"/>
                          <a:cs typeface="Times New Roman" pitchFamily="18" charset="0"/>
                        </a:rPr>
                        <a:t>Effets et causes sont interdépendants à l’intérieur d’un système dont les propriétés (mode de gouvernement, type de jeu) permettent de comprendre et de prévoir les résultats que l’on voudrait expliquer. </a:t>
                      </a:r>
                    </a:p>
                  </a:txBody>
                  <a:tcPr marL="26530" marR="26530" marT="26530" marB="26530"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687192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88640"/>
            <a:ext cx="7772400" cy="706090"/>
          </a:xfrm>
        </p:spPr>
        <p:txBody>
          <a:bodyPr>
            <a:noAutofit/>
          </a:bodyPr>
          <a:lstStyle/>
          <a:p>
            <a:pPr lvl="1" algn="ctr"/>
            <a:r>
              <a:rPr lang="fr-FR" sz="2400" b="1" dirty="0">
                <a:solidFill>
                  <a:schemeClr val="tx1">
                    <a:lumMod val="50000"/>
                    <a:lumOff val="50000"/>
                  </a:schemeClr>
                </a:solidFill>
              </a:rPr>
              <a:t>B. La démarche d’analyse </a:t>
            </a:r>
          </a:p>
        </p:txBody>
      </p:sp>
      <p:sp>
        <p:nvSpPr>
          <p:cNvPr id="3" name="Espace réservé du contenu 2"/>
          <p:cNvSpPr>
            <a:spLocks noGrp="1"/>
          </p:cNvSpPr>
          <p:nvPr>
            <p:ph sz="quarter" idx="1"/>
          </p:nvPr>
        </p:nvSpPr>
        <p:spPr>
          <a:xfrm>
            <a:off x="914400" y="1268760"/>
            <a:ext cx="7772400" cy="5184576"/>
          </a:xfrm>
        </p:spPr>
        <p:txBody>
          <a:bodyPr>
            <a:normAutofit/>
          </a:bodyPr>
          <a:lstStyle/>
          <a:p>
            <a:pPr marL="514350" indent="-514350">
              <a:buFont typeface="+mj-lt"/>
              <a:buAutoNum type="arabicPeriod"/>
            </a:pPr>
            <a:r>
              <a:rPr lang="fr-FR" dirty="0"/>
              <a:t>Identifier les </a:t>
            </a:r>
            <a:r>
              <a:rPr lang="fr-FR" b="1" dirty="0">
                <a:solidFill>
                  <a:schemeClr val="accent1"/>
                </a:solidFill>
              </a:rPr>
              <a:t>problèmes</a:t>
            </a:r>
            <a:r>
              <a:rPr lang="fr-FR" dirty="0"/>
              <a:t> et les </a:t>
            </a:r>
            <a:r>
              <a:rPr lang="fr-FR" b="1" dirty="0">
                <a:solidFill>
                  <a:schemeClr val="accent1"/>
                </a:solidFill>
              </a:rPr>
              <a:t>enjeux</a:t>
            </a:r>
          </a:p>
          <a:p>
            <a:pPr marL="514350" indent="-514350">
              <a:buFont typeface="+mj-lt"/>
              <a:buAutoNum type="arabicPeriod"/>
            </a:pPr>
            <a:r>
              <a:rPr lang="fr-FR" dirty="0"/>
              <a:t>En déduire les </a:t>
            </a:r>
            <a:r>
              <a:rPr lang="fr-FR" b="1" dirty="0">
                <a:solidFill>
                  <a:schemeClr val="accent1"/>
                </a:solidFill>
              </a:rPr>
              <a:t>acteurs</a:t>
            </a:r>
            <a:r>
              <a:rPr lang="fr-FR" dirty="0"/>
              <a:t> (individus et groupes) pertinents</a:t>
            </a:r>
          </a:p>
          <a:p>
            <a:pPr marL="514350" indent="-514350">
              <a:buFont typeface="+mj-lt"/>
              <a:buAutoNum type="arabicPeriod"/>
            </a:pPr>
            <a:r>
              <a:rPr lang="fr-FR" b="1" dirty="0">
                <a:solidFill>
                  <a:schemeClr val="accent1"/>
                </a:solidFill>
              </a:rPr>
              <a:t>Etudier chaque acteur </a:t>
            </a:r>
            <a:r>
              <a:rPr lang="fr-FR" dirty="0"/>
              <a:t>en détail</a:t>
            </a:r>
          </a:p>
          <a:p>
            <a:pPr marL="274320" lvl="1" indent="0">
              <a:buNone/>
            </a:pPr>
            <a:r>
              <a:rPr lang="fr-FR" dirty="0"/>
              <a:t>Ressources stratégiques, handicaps, marges de manœuvre, zones d’</a:t>
            </a:r>
            <a:r>
              <a:rPr lang="fr-FR" dirty="0" err="1"/>
              <a:t>incertitude,etc</a:t>
            </a:r>
            <a:r>
              <a:rPr lang="fr-FR" dirty="0"/>
              <a:t>. Important = prendre en compte SA rationalité (« se mettre à sa place » : démarche compréhensive au sens de Weber)</a:t>
            </a:r>
          </a:p>
          <a:p>
            <a:pPr marL="457200" indent="-457200">
              <a:buFont typeface="+mj-lt"/>
              <a:buAutoNum type="arabicPeriod"/>
            </a:pPr>
            <a:r>
              <a:rPr lang="fr-FR" dirty="0"/>
              <a:t>En déduire les </a:t>
            </a:r>
            <a:r>
              <a:rPr lang="fr-FR" b="1" dirty="0">
                <a:solidFill>
                  <a:schemeClr val="accent1"/>
                </a:solidFill>
              </a:rPr>
              <a:t>stratégies </a:t>
            </a:r>
            <a:r>
              <a:rPr lang="fr-FR" dirty="0"/>
              <a:t>que les acteurs mettent en œuvre</a:t>
            </a:r>
          </a:p>
          <a:p>
            <a:pPr marL="457200" indent="-457200">
              <a:buFont typeface="+mj-lt"/>
              <a:buAutoNum type="arabicPeriod"/>
            </a:pPr>
            <a:r>
              <a:rPr lang="fr-FR" dirty="0"/>
              <a:t>L’interaction entre les stratégies détermine le </a:t>
            </a:r>
            <a:r>
              <a:rPr lang="fr-FR" b="1" dirty="0">
                <a:solidFill>
                  <a:schemeClr val="accent1"/>
                </a:solidFill>
              </a:rPr>
              <a:t>système d’action concret</a:t>
            </a:r>
          </a:p>
          <a:p>
            <a:pPr marL="514350" indent="-514350">
              <a:buFont typeface="+mj-lt"/>
              <a:buAutoNum type="arabicPeriod"/>
            </a:pPr>
            <a:endParaRPr lang="fr-FR" dirty="0"/>
          </a:p>
        </p:txBody>
      </p:sp>
    </p:spTree>
    <p:extLst>
      <p:ext uri="{BB962C8B-B14F-4D97-AF65-F5344CB8AC3E}">
        <p14:creationId xmlns:p14="http://schemas.microsoft.com/office/powerpoint/2010/main" val="40973623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88640"/>
            <a:ext cx="7772400" cy="706090"/>
          </a:xfrm>
        </p:spPr>
        <p:txBody>
          <a:bodyPr>
            <a:noAutofit/>
          </a:bodyPr>
          <a:lstStyle/>
          <a:p>
            <a:pPr lvl="1" algn="ctr"/>
            <a:r>
              <a:rPr lang="fr-FR" sz="2400" b="1" dirty="0">
                <a:solidFill>
                  <a:schemeClr val="tx1">
                    <a:lumMod val="50000"/>
                    <a:lumOff val="50000"/>
                  </a:schemeClr>
                </a:solidFill>
              </a:rPr>
              <a:t>B. La démarche d’analyse : la grille d’analyse </a:t>
            </a:r>
          </a:p>
        </p:txBody>
      </p:sp>
      <p:graphicFrame>
        <p:nvGraphicFramePr>
          <p:cNvPr id="5" name="Group 42"/>
          <p:cNvGraphicFramePr>
            <a:graphicFrameLocks noGrp="1"/>
          </p:cNvGraphicFramePr>
          <p:nvPr>
            <p:ph sz="half" idx="4294967295"/>
            <p:extLst>
              <p:ext uri="{D42A27DB-BD31-4B8C-83A1-F6EECF244321}">
                <p14:modId xmlns:p14="http://schemas.microsoft.com/office/powerpoint/2010/main" val="2428206442"/>
              </p:ext>
            </p:extLst>
          </p:nvPr>
        </p:nvGraphicFramePr>
        <p:xfrm>
          <a:off x="539552" y="1916832"/>
          <a:ext cx="8424936" cy="3384376"/>
        </p:xfrm>
        <a:graphic>
          <a:graphicData uri="http://schemas.openxmlformats.org/drawingml/2006/table">
            <a:tbl>
              <a:tblPr/>
              <a:tblGrid>
                <a:gridCol w="1684987">
                  <a:extLst>
                    <a:ext uri="{9D8B030D-6E8A-4147-A177-3AD203B41FA5}">
                      <a16:colId xmlns:a16="http://schemas.microsoft.com/office/drawing/2014/main" val="20000"/>
                    </a:ext>
                  </a:extLst>
                </a:gridCol>
                <a:gridCol w="1683525">
                  <a:extLst>
                    <a:ext uri="{9D8B030D-6E8A-4147-A177-3AD203B41FA5}">
                      <a16:colId xmlns:a16="http://schemas.microsoft.com/office/drawing/2014/main" val="20001"/>
                    </a:ext>
                  </a:extLst>
                </a:gridCol>
                <a:gridCol w="1687913">
                  <a:extLst>
                    <a:ext uri="{9D8B030D-6E8A-4147-A177-3AD203B41FA5}">
                      <a16:colId xmlns:a16="http://schemas.microsoft.com/office/drawing/2014/main" val="20002"/>
                    </a:ext>
                  </a:extLst>
                </a:gridCol>
                <a:gridCol w="1683524">
                  <a:extLst>
                    <a:ext uri="{9D8B030D-6E8A-4147-A177-3AD203B41FA5}">
                      <a16:colId xmlns:a16="http://schemas.microsoft.com/office/drawing/2014/main" val="20003"/>
                    </a:ext>
                  </a:extLst>
                </a:gridCol>
                <a:gridCol w="1684987">
                  <a:extLst>
                    <a:ext uri="{9D8B030D-6E8A-4147-A177-3AD203B41FA5}">
                      <a16:colId xmlns:a16="http://schemas.microsoft.com/office/drawing/2014/main" val="20004"/>
                    </a:ext>
                  </a:extLst>
                </a:gridCol>
              </a:tblGrid>
              <a:tr h="822336">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000" b="1" i="0" u="none" strike="noStrike" cap="none" normalizeH="0" baseline="0" dirty="0">
                          <a:ln>
                            <a:noFill/>
                          </a:ln>
                          <a:solidFill>
                            <a:schemeClr val="accent1"/>
                          </a:solidFill>
                          <a:effectLst/>
                          <a:latin typeface="Arial" charset="0"/>
                          <a:cs typeface="Arial" charset="0"/>
                        </a:rPr>
                        <a:t>Acteur</a:t>
                      </a:r>
                    </a:p>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fr-FR" sz="2000" b="1" i="0" u="none" strike="noStrike" cap="none" normalizeH="0" baseline="0" dirty="0">
                        <a:ln>
                          <a:noFill/>
                        </a:ln>
                        <a:solidFill>
                          <a:schemeClr val="accent1"/>
                        </a:solidFill>
                        <a:effectLst/>
                        <a:latin typeface="Arial" charset="0"/>
                        <a:cs typeface="Arial"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000" b="1" i="0" u="none" strike="noStrike" cap="none" normalizeH="0" baseline="0" dirty="0">
                          <a:ln>
                            <a:noFill/>
                          </a:ln>
                          <a:solidFill>
                            <a:schemeClr val="accent1"/>
                          </a:solidFill>
                          <a:effectLst/>
                          <a:latin typeface="Arial" charset="0"/>
                          <a:cs typeface="Arial" charset="0"/>
                        </a:rPr>
                        <a:t>Problème à résoudre</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000" b="1" i="0" u="none" strike="noStrike" cap="none" normalizeH="0" baseline="0" dirty="0">
                          <a:ln>
                            <a:noFill/>
                          </a:ln>
                          <a:solidFill>
                            <a:schemeClr val="accent1"/>
                          </a:solidFill>
                          <a:effectLst/>
                          <a:latin typeface="Arial" charset="0"/>
                          <a:cs typeface="Arial" charset="0"/>
                        </a:rPr>
                        <a:t>Ressources</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000" b="1" i="0" u="none" strike="noStrike" cap="none" normalizeH="0" baseline="0" dirty="0">
                          <a:ln>
                            <a:noFill/>
                          </a:ln>
                          <a:solidFill>
                            <a:schemeClr val="accent1"/>
                          </a:solidFill>
                          <a:effectLst/>
                          <a:latin typeface="Arial" charset="0"/>
                          <a:cs typeface="Arial" charset="0"/>
                        </a:rPr>
                        <a:t>Contraintes</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000" b="1" i="0" u="none" strike="noStrike" cap="none" normalizeH="0" baseline="0" dirty="0">
                          <a:ln>
                            <a:noFill/>
                          </a:ln>
                          <a:solidFill>
                            <a:schemeClr val="accent1"/>
                          </a:solidFill>
                          <a:effectLst/>
                          <a:latin typeface="Arial" charset="0"/>
                          <a:cs typeface="Arial" charset="0"/>
                        </a:rPr>
                        <a:t>Stratégie</a:t>
                      </a:r>
                    </a:p>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fr-FR" sz="2000" b="1" i="0" u="none" strike="noStrike" cap="none" normalizeH="0" baseline="0" dirty="0">
                        <a:ln>
                          <a:noFill/>
                        </a:ln>
                        <a:solidFill>
                          <a:schemeClr val="accent1"/>
                        </a:solidFill>
                        <a:effectLst/>
                        <a:latin typeface="Arial" charset="0"/>
                        <a:cs typeface="Arial"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5352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000" b="0" i="0" u="none" strike="noStrike" cap="none" normalizeH="0" baseline="0" dirty="0">
                          <a:ln>
                            <a:noFill/>
                          </a:ln>
                          <a:solidFill>
                            <a:schemeClr val="tx1"/>
                          </a:solidFill>
                          <a:effectLst/>
                          <a:latin typeface="Arial" charset="0"/>
                          <a:cs typeface="Arial" charset="0"/>
                        </a:rPr>
                        <a:t>Acteur 1</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fr-FR" sz="2000" b="0" i="0" u="none" strike="noStrike" cap="none" normalizeH="0" baseline="0">
                        <a:ln>
                          <a:noFill/>
                        </a:ln>
                        <a:solidFill>
                          <a:schemeClr val="tx1"/>
                        </a:solidFill>
                        <a:effectLst/>
                        <a:latin typeface="Arial" charset="0"/>
                        <a:cs typeface="Arial"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fr-FR" sz="2000" b="0" i="0" u="none" strike="noStrike" cap="none" normalizeH="0" baseline="0">
                        <a:ln>
                          <a:noFill/>
                        </a:ln>
                        <a:solidFill>
                          <a:schemeClr val="tx1"/>
                        </a:solidFill>
                        <a:effectLst/>
                        <a:latin typeface="Arial" charset="0"/>
                        <a:cs typeface="Arial"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fr-FR" sz="2000" b="0" i="0" u="none" strike="noStrike" cap="none" normalizeH="0" baseline="0">
                        <a:ln>
                          <a:noFill/>
                        </a:ln>
                        <a:solidFill>
                          <a:schemeClr val="tx1"/>
                        </a:solidFill>
                        <a:effectLst/>
                        <a:latin typeface="Arial" charset="0"/>
                        <a:cs typeface="Arial"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fr-FR" sz="2000" b="0" i="0" u="none" strike="noStrike" cap="none" normalizeH="0" baseline="0">
                        <a:ln>
                          <a:noFill/>
                        </a:ln>
                        <a:solidFill>
                          <a:schemeClr val="tx1"/>
                        </a:solidFill>
                        <a:effectLst/>
                        <a:latin typeface="Arial" charset="0"/>
                        <a:cs typeface="Arial"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4984">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000" b="0" i="0" u="none" strike="noStrike" cap="none" normalizeH="0" baseline="0" dirty="0">
                          <a:ln>
                            <a:noFill/>
                          </a:ln>
                          <a:solidFill>
                            <a:schemeClr val="tx1"/>
                          </a:solidFill>
                          <a:effectLst/>
                          <a:latin typeface="Arial" charset="0"/>
                          <a:cs typeface="Arial" charset="0"/>
                        </a:rPr>
                        <a:t>Acteur 2</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fr-FR" sz="2000" b="0" i="0" u="none" strike="noStrike" cap="none" normalizeH="0" baseline="0">
                        <a:ln>
                          <a:noFill/>
                        </a:ln>
                        <a:solidFill>
                          <a:schemeClr val="tx1"/>
                        </a:solidFill>
                        <a:effectLst/>
                        <a:latin typeface="Arial" charset="0"/>
                        <a:cs typeface="Arial"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fr-FR" sz="2000" b="0" i="0" u="none" strike="noStrike" cap="none" normalizeH="0" baseline="0">
                        <a:ln>
                          <a:noFill/>
                        </a:ln>
                        <a:solidFill>
                          <a:schemeClr val="tx1"/>
                        </a:solidFill>
                        <a:effectLst/>
                        <a:latin typeface="Arial" charset="0"/>
                        <a:cs typeface="Arial"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fr-FR" sz="2000" b="0" i="0" u="none" strike="noStrike" cap="none" normalizeH="0" baseline="0">
                        <a:ln>
                          <a:noFill/>
                        </a:ln>
                        <a:solidFill>
                          <a:schemeClr val="tx1"/>
                        </a:solidFill>
                        <a:effectLst/>
                        <a:latin typeface="Arial" charset="0"/>
                        <a:cs typeface="Arial"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fr-FR" sz="2000" b="0" i="0" u="none" strike="noStrike" cap="none" normalizeH="0" baseline="0">
                        <a:ln>
                          <a:noFill/>
                        </a:ln>
                        <a:solidFill>
                          <a:schemeClr val="tx1"/>
                        </a:solidFill>
                        <a:effectLst/>
                        <a:latin typeface="Arial" charset="0"/>
                        <a:cs typeface="Arial"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5352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fr-FR" sz="2000" b="0" i="0" u="none" strike="noStrike" cap="none" normalizeH="0" baseline="0" dirty="0">
                          <a:ln>
                            <a:noFill/>
                          </a:ln>
                          <a:solidFill>
                            <a:schemeClr val="tx1"/>
                          </a:solidFill>
                          <a:effectLst/>
                          <a:latin typeface="Arial" charset="0"/>
                          <a:cs typeface="Arial" charset="0"/>
                        </a:rPr>
                        <a:t>Acteur 3</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fr-FR" sz="2000" b="0" i="0" u="none" strike="noStrike" cap="none" normalizeH="0" baseline="0">
                        <a:ln>
                          <a:noFill/>
                        </a:ln>
                        <a:solidFill>
                          <a:schemeClr val="tx1"/>
                        </a:solidFill>
                        <a:effectLst/>
                        <a:latin typeface="Arial" charset="0"/>
                        <a:cs typeface="Arial"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fr-FR" sz="2000" b="0" i="0" u="none" strike="noStrike" cap="none" normalizeH="0" baseline="0">
                        <a:ln>
                          <a:noFill/>
                        </a:ln>
                        <a:solidFill>
                          <a:schemeClr val="tx1"/>
                        </a:solidFill>
                        <a:effectLst/>
                        <a:latin typeface="Arial" charset="0"/>
                        <a:cs typeface="Arial"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fr-FR" sz="2000" b="0" i="0" u="none" strike="noStrike" cap="none" normalizeH="0" baseline="0">
                        <a:ln>
                          <a:noFill/>
                        </a:ln>
                        <a:solidFill>
                          <a:schemeClr val="tx1"/>
                        </a:solidFill>
                        <a:effectLst/>
                        <a:latin typeface="Arial" charset="0"/>
                        <a:cs typeface="Arial"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fr-FR" sz="2000" b="0" i="0" u="none" strike="noStrike" cap="none" normalizeH="0" baseline="0" dirty="0">
                        <a:ln>
                          <a:noFill/>
                        </a:ln>
                        <a:solidFill>
                          <a:schemeClr val="tx1"/>
                        </a:solidFill>
                        <a:effectLst/>
                        <a:latin typeface="Arial" charset="0"/>
                        <a:cs typeface="Arial"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447707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88640"/>
            <a:ext cx="7772400" cy="706090"/>
          </a:xfrm>
        </p:spPr>
        <p:txBody>
          <a:bodyPr>
            <a:noAutofit/>
          </a:bodyPr>
          <a:lstStyle/>
          <a:p>
            <a:pPr lvl="1" algn="ctr"/>
            <a:r>
              <a:rPr lang="fr-FR" sz="2400" b="1" dirty="0">
                <a:solidFill>
                  <a:schemeClr val="tx1">
                    <a:lumMod val="50000"/>
                    <a:lumOff val="50000"/>
                  </a:schemeClr>
                </a:solidFill>
              </a:rPr>
              <a:t>C. Le recueil des données </a:t>
            </a:r>
          </a:p>
        </p:txBody>
      </p:sp>
      <p:sp>
        <p:nvSpPr>
          <p:cNvPr id="3" name="Espace réservé du contenu 2"/>
          <p:cNvSpPr>
            <a:spLocks noGrp="1"/>
          </p:cNvSpPr>
          <p:nvPr>
            <p:ph sz="quarter" idx="1"/>
          </p:nvPr>
        </p:nvSpPr>
        <p:spPr>
          <a:xfrm>
            <a:off x="914400" y="1268760"/>
            <a:ext cx="7772400" cy="5184576"/>
          </a:xfrm>
        </p:spPr>
        <p:txBody>
          <a:bodyPr>
            <a:normAutofit fontScale="70000" lnSpcReduction="20000"/>
          </a:bodyPr>
          <a:lstStyle/>
          <a:p>
            <a:r>
              <a:rPr lang="fr-FR" dirty="0"/>
              <a:t>Méthode privilégiée : observation + entretiens semi-directifs</a:t>
            </a:r>
          </a:p>
          <a:p>
            <a:pPr>
              <a:buFont typeface="Symbol"/>
              <a:buChar char="Þ"/>
            </a:pPr>
            <a:r>
              <a:rPr lang="fr-FR" dirty="0"/>
              <a:t>Traduction opérationnelle des concepts de stratégie et d’enjeux</a:t>
            </a:r>
          </a:p>
          <a:p>
            <a:pPr>
              <a:buFont typeface="Symbol"/>
              <a:buChar char="Þ"/>
            </a:pPr>
            <a:r>
              <a:rPr lang="fr-FR" dirty="0"/>
              <a:t>Règle principale = poser des questions autour de ce qui paraît important </a:t>
            </a:r>
            <a:r>
              <a:rPr lang="fr-FR" dirty="0">
                <a:solidFill>
                  <a:schemeClr val="accent1"/>
                </a:solidFill>
              </a:rPr>
              <a:t>du point de vue de l’acteur </a:t>
            </a:r>
            <a:r>
              <a:rPr lang="fr-FR" dirty="0"/>
              <a:t>: incidents, difficultés rencontrées, jugements sur le travail des autres, etc.</a:t>
            </a:r>
          </a:p>
          <a:p>
            <a:endParaRPr lang="fr-FR" dirty="0"/>
          </a:p>
          <a:p>
            <a:r>
              <a:rPr lang="fr-FR" dirty="0"/>
              <a:t>La </a:t>
            </a:r>
            <a:r>
              <a:rPr lang="fr-FR" dirty="0">
                <a:solidFill>
                  <a:schemeClr val="accent1"/>
                </a:solidFill>
              </a:rPr>
              <a:t>reconstruction de la structure des jeux de pouvoir </a:t>
            </a:r>
            <a:r>
              <a:rPr lang="fr-FR" dirty="0"/>
              <a:t>:</a:t>
            </a:r>
          </a:p>
          <a:p>
            <a:pPr lvl="1">
              <a:buFont typeface="Symbol"/>
              <a:buChar char="Þ"/>
            </a:pPr>
            <a:r>
              <a:rPr lang="fr-FR" dirty="0"/>
              <a:t>Suppose l’identification des problèmes concrets autour desquels se construisent (par interactions) les stratégies et se mettent en place les marchandages et les transactions entre les acteurs</a:t>
            </a:r>
          </a:p>
          <a:p>
            <a:endParaRPr lang="fr-FR" dirty="0"/>
          </a:p>
          <a:p>
            <a:r>
              <a:rPr lang="fr-FR" dirty="0"/>
              <a:t>La construction des </a:t>
            </a:r>
            <a:r>
              <a:rPr lang="fr-FR" dirty="0">
                <a:solidFill>
                  <a:schemeClr val="accent1"/>
                </a:solidFill>
              </a:rPr>
              <a:t>hypothèses sur les enjeux et les stratégies  </a:t>
            </a:r>
            <a:r>
              <a:rPr lang="fr-FR" dirty="0"/>
              <a:t>pour chacun des acteurs suppose de disposer de données sur :</a:t>
            </a:r>
          </a:p>
          <a:p>
            <a:pPr lvl="1"/>
            <a:r>
              <a:rPr lang="fr-FR" dirty="0"/>
              <a:t>Les arguments concrets que l’acteur utilise pour justifier ses comportements</a:t>
            </a:r>
          </a:p>
          <a:p>
            <a:pPr lvl="1"/>
            <a:r>
              <a:rPr lang="fr-FR" dirty="0"/>
              <a:t>Les sentiments qu’il exprime sur les autres</a:t>
            </a:r>
          </a:p>
          <a:p>
            <a:pPr lvl="1"/>
            <a:r>
              <a:rPr lang="fr-FR" dirty="0"/>
              <a:t>Les interactions dans lesquelles il se situe</a:t>
            </a:r>
          </a:p>
          <a:p>
            <a:pPr>
              <a:buFont typeface="Symbol"/>
              <a:buChar char="Þ"/>
            </a:pPr>
            <a:endParaRPr lang="fr-FR" dirty="0"/>
          </a:p>
          <a:p>
            <a:pPr>
              <a:buFont typeface="Symbol"/>
              <a:buChar char="Þ"/>
            </a:pPr>
            <a:r>
              <a:rPr lang="fr-FR" dirty="0"/>
              <a:t>Les hypothèses sont découvertes par déduction et par itération</a:t>
            </a:r>
          </a:p>
          <a:p>
            <a:pPr lvl="1">
              <a:buFont typeface="Symbol"/>
              <a:buChar char="Þ"/>
            </a:pPr>
            <a:r>
              <a:rPr lang="fr-FR" dirty="0">
                <a:solidFill>
                  <a:schemeClr val="accent1"/>
                </a:solidFill>
              </a:rPr>
              <a:t>Méthode itérative </a:t>
            </a:r>
            <a:r>
              <a:rPr lang="fr-FR" dirty="0"/>
              <a:t>: rétroaction entre les observations et l’analyse</a:t>
            </a:r>
          </a:p>
        </p:txBody>
      </p:sp>
    </p:spTree>
    <p:extLst>
      <p:ext uri="{BB962C8B-B14F-4D97-AF65-F5344CB8AC3E}">
        <p14:creationId xmlns:p14="http://schemas.microsoft.com/office/powerpoint/2010/main" val="14654555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88640"/>
            <a:ext cx="7772400" cy="706090"/>
          </a:xfrm>
        </p:spPr>
        <p:txBody>
          <a:bodyPr>
            <a:noAutofit/>
          </a:bodyPr>
          <a:lstStyle/>
          <a:p>
            <a:pPr lvl="1" algn="ctr"/>
            <a:r>
              <a:rPr lang="fr-FR" sz="2400" b="1" dirty="0">
                <a:solidFill>
                  <a:schemeClr val="tx1">
                    <a:lumMod val="50000"/>
                    <a:lumOff val="50000"/>
                  </a:schemeClr>
                </a:solidFill>
              </a:rPr>
              <a:t>D. Les limites de l’analyse</a:t>
            </a:r>
          </a:p>
        </p:txBody>
      </p:sp>
      <p:sp>
        <p:nvSpPr>
          <p:cNvPr id="3" name="Espace réservé du contenu 2"/>
          <p:cNvSpPr>
            <a:spLocks noGrp="1"/>
          </p:cNvSpPr>
          <p:nvPr>
            <p:ph sz="quarter" idx="1"/>
          </p:nvPr>
        </p:nvSpPr>
        <p:spPr>
          <a:xfrm>
            <a:off x="914400" y="1268760"/>
            <a:ext cx="7772400" cy="5184576"/>
          </a:xfrm>
        </p:spPr>
        <p:txBody>
          <a:bodyPr>
            <a:normAutofit fontScale="92500"/>
          </a:bodyPr>
          <a:lstStyle/>
          <a:p>
            <a:r>
              <a:rPr lang="fr-FR" dirty="0"/>
              <a:t>Théorie trop abstraite et parfois difficile à mettre en </a:t>
            </a:r>
            <a:r>
              <a:rPr lang="fr-FR" dirty="0" err="1"/>
              <a:t>peuvre</a:t>
            </a:r>
            <a:r>
              <a:rPr lang="fr-FR" dirty="0"/>
              <a:t> (surtout dans les grandes entreprises)</a:t>
            </a:r>
          </a:p>
          <a:p>
            <a:r>
              <a:rPr lang="fr-FR" dirty="0"/>
              <a:t>Impossibilité de comprendre tous les facteurs humains et environnementaux</a:t>
            </a:r>
          </a:p>
          <a:p>
            <a:r>
              <a:rPr lang="fr-FR" dirty="0"/>
              <a:t>Malgré ces limites : apports très important à la théorie des organisations</a:t>
            </a:r>
          </a:p>
          <a:p>
            <a:pPr>
              <a:buFont typeface="Symbol"/>
              <a:buChar char="Þ"/>
            </a:pPr>
            <a:r>
              <a:rPr lang="fr-FR" dirty="0"/>
              <a:t>De nombreux prolongements (création du Centre de Sociologie des Organisations) et de nombreuses applications (transformations de l’entreprise, nouvelles formes organisationnelles, risques collectifs, culture, enseignement/recherche, gouvernance, problèmes d’</a:t>
            </a:r>
            <a:r>
              <a:rPr lang="fr-FR" dirty="0" err="1"/>
              <a:t>nevironnement</a:t>
            </a:r>
            <a:r>
              <a:rPr lang="fr-FR" dirty="0"/>
              <a:t>, etc.)</a:t>
            </a:r>
          </a:p>
          <a:p>
            <a:pPr>
              <a:buFont typeface="Symbol"/>
              <a:buChar char="Þ"/>
            </a:pPr>
            <a:r>
              <a:rPr lang="fr-FR" dirty="0"/>
              <a:t>Parmi les prolongements : dernier point sur l’approche de R. </a:t>
            </a:r>
            <a:r>
              <a:rPr lang="fr-FR" dirty="0" err="1"/>
              <a:t>Sainsaulieu</a:t>
            </a:r>
            <a:r>
              <a:rPr lang="fr-FR" dirty="0"/>
              <a:t> (approche culturelle)</a:t>
            </a:r>
          </a:p>
        </p:txBody>
      </p:sp>
    </p:spTree>
    <p:extLst>
      <p:ext uri="{BB962C8B-B14F-4D97-AF65-F5344CB8AC3E}">
        <p14:creationId xmlns:p14="http://schemas.microsoft.com/office/powerpoint/2010/main" val="9942883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88640"/>
            <a:ext cx="8208912" cy="936104"/>
          </a:xfrm>
        </p:spPr>
        <p:txBody>
          <a:bodyPr>
            <a:noAutofit/>
          </a:bodyPr>
          <a:lstStyle/>
          <a:p>
            <a:pPr lvl="1" algn="ctr"/>
            <a:r>
              <a:rPr lang="fr-FR" sz="2000" b="1" dirty="0"/>
              <a:t>3.5. Le prolongement de </a:t>
            </a:r>
            <a:r>
              <a:rPr lang="fr-FR" sz="2000" b="1" dirty="0" err="1"/>
              <a:t>Sainsaulieu</a:t>
            </a:r>
            <a:r>
              <a:rPr lang="fr-FR" sz="2000" b="1" dirty="0"/>
              <a:t> : </a:t>
            </a:r>
            <a:br>
              <a:rPr lang="fr-FR" sz="2000" b="1" dirty="0"/>
            </a:br>
            <a:r>
              <a:rPr lang="fr-FR" sz="2000" b="1" dirty="0"/>
              <a:t>les modèles de construction identitaire par le travail et par les relations de pouvoir</a:t>
            </a:r>
          </a:p>
        </p:txBody>
      </p:sp>
      <p:sp>
        <p:nvSpPr>
          <p:cNvPr id="3" name="Espace réservé du contenu 2"/>
          <p:cNvSpPr>
            <a:spLocks noGrp="1"/>
          </p:cNvSpPr>
          <p:nvPr>
            <p:ph sz="quarter" idx="1"/>
          </p:nvPr>
        </p:nvSpPr>
        <p:spPr>
          <a:xfrm>
            <a:off x="755576" y="1124744"/>
            <a:ext cx="7772400" cy="5184576"/>
          </a:xfrm>
        </p:spPr>
        <p:txBody>
          <a:bodyPr>
            <a:normAutofit/>
          </a:bodyPr>
          <a:lstStyle/>
          <a:p>
            <a:r>
              <a:rPr lang="fr-FR" dirty="0"/>
              <a:t>Renaud </a:t>
            </a:r>
            <a:r>
              <a:rPr lang="fr-FR" dirty="0" err="1"/>
              <a:t>Sainsaulieu</a:t>
            </a:r>
            <a:r>
              <a:rPr lang="fr-FR" dirty="0"/>
              <a:t> (1935-2002)</a:t>
            </a:r>
          </a:p>
          <a:p>
            <a:pPr lvl="1"/>
            <a:r>
              <a:rPr lang="fr-FR" dirty="0"/>
              <a:t>Prolongements des recherches de M. Crozier : </a:t>
            </a:r>
          </a:p>
          <a:p>
            <a:pPr lvl="2"/>
            <a:r>
              <a:rPr lang="fr-FR" dirty="0"/>
              <a:t>Comment les jeux de pouvoir dans l’organisation sont à l’origine d’un façonnement identitaire par apprentissage culturel</a:t>
            </a:r>
          </a:p>
          <a:p>
            <a:pPr lvl="2"/>
            <a:r>
              <a:rPr lang="fr-FR" dirty="0"/>
              <a:t>Travail quotidien = interactions constante et interdépendance avec d’autres acteurs </a:t>
            </a:r>
          </a:p>
          <a:p>
            <a:pPr lvl="2"/>
            <a:r>
              <a:rPr lang="fr-FR" dirty="0"/>
              <a:t>But des interactions = la coopération qui n’est jamais donnée (marchandage, transactions, etc.)</a:t>
            </a:r>
          </a:p>
          <a:p>
            <a:pPr lvl="2">
              <a:buFont typeface="Symbol"/>
              <a:buChar char="Þ"/>
            </a:pPr>
            <a:r>
              <a:rPr lang="fr-FR" dirty="0"/>
              <a:t>Les interactions, parce qu’elles se répètent, influencent la perception que l’individu a de son identité =&gt; véritable processus de façonnement identitaire</a:t>
            </a:r>
          </a:p>
          <a:p>
            <a:pPr lvl="2"/>
            <a:r>
              <a:rPr lang="fr-FR" dirty="0"/>
              <a:t>Double finalité du processus de façonnement identitaire :</a:t>
            </a:r>
          </a:p>
          <a:p>
            <a:pPr lvl="3"/>
            <a:r>
              <a:rPr lang="fr-FR" dirty="0"/>
              <a:t>Quête du sens et de la reconnaissance que l’individu poursuit lors des interactions avec d’autres lorsqu’il chercher à résoudre les difficultés rencontrées dans le travail</a:t>
            </a:r>
          </a:p>
          <a:p>
            <a:pPr marL="594360" lvl="2" indent="0">
              <a:buNone/>
            </a:pPr>
            <a:endParaRPr lang="fr-F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836712"/>
            <a:ext cx="1114425" cy="102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38603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88640"/>
            <a:ext cx="8208912" cy="936104"/>
          </a:xfrm>
        </p:spPr>
        <p:txBody>
          <a:bodyPr>
            <a:noAutofit/>
          </a:bodyPr>
          <a:lstStyle/>
          <a:p>
            <a:pPr lvl="1" algn="ctr"/>
            <a:r>
              <a:rPr lang="fr-FR" sz="2000" b="1" dirty="0"/>
              <a:t>3.5. Le prolongement de </a:t>
            </a:r>
            <a:r>
              <a:rPr lang="fr-FR" sz="2000" b="1" dirty="0" err="1"/>
              <a:t>Sainsaulieu</a:t>
            </a:r>
            <a:r>
              <a:rPr lang="fr-FR" sz="2000" b="1" dirty="0"/>
              <a:t> : </a:t>
            </a:r>
            <a:br>
              <a:rPr lang="fr-FR" sz="2000" b="1" dirty="0"/>
            </a:br>
            <a:r>
              <a:rPr lang="fr-FR" sz="2000" b="1" dirty="0"/>
              <a:t>les modèles de construction identitaire par le travail et par les relations de pouvoir</a:t>
            </a:r>
          </a:p>
        </p:txBody>
      </p:sp>
      <p:sp>
        <p:nvSpPr>
          <p:cNvPr id="3" name="Espace réservé du contenu 2"/>
          <p:cNvSpPr>
            <a:spLocks noGrp="1"/>
          </p:cNvSpPr>
          <p:nvPr>
            <p:ph sz="quarter" idx="1"/>
          </p:nvPr>
        </p:nvSpPr>
        <p:spPr>
          <a:xfrm>
            <a:off x="755576" y="1124744"/>
            <a:ext cx="7772400" cy="5184576"/>
          </a:xfrm>
        </p:spPr>
        <p:txBody>
          <a:bodyPr>
            <a:normAutofit fontScale="92500" lnSpcReduction="20000"/>
          </a:bodyPr>
          <a:lstStyle/>
          <a:p>
            <a:r>
              <a:rPr lang="fr-FR" dirty="0"/>
              <a:t>Définition de l’identité pour R. </a:t>
            </a:r>
            <a:r>
              <a:rPr lang="fr-FR" dirty="0" err="1"/>
              <a:t>Sainsaulieu</a:t>
            </a:r>
            <a:r>
              <a:rPr lang="fr-FR" dirty="0"/>
              <a:t> :</a:t>
            </a:r>
          </a:p>
          <a:p>
            <a:pPr lvl="1"/>
            <a:r>
              <a:rPr lang="fr-FR" dirty="0"/>
              <a:t>L’identité « </a:t>
            </a:r>
            <a:r>
              <a:rPr lang="fr-FR" dirty="0">
                <a:solidFill>
                  <a:schemeClr val="accent1"/>
                </a:solidFill>
              </a:rPr>
              <a:t>recouvre ce champ des rapports </a:t>
            </a:r>
            <a:r>
              <a:rPr lang="fr-FR" dirty="0" err="1">
                <a:solidFill>
                  <a:schemeClr val="accent1"/>
                </a:solidFill>
              </a:rPr>
              <a:t>humaisn</a:t>
            </a:r>
            <a:r>
              <a:rPr lang="fr-FR" dirty="0">
                <a:solidFill>
                  <a:schemeClr val="accent1"/>
                </a:solidFill>
              </a:rPr>
              <a:t> où le sujet s’efforce d’opérer une synthèse entre les forces internes et les forces externes de son action, entre ce qu’il est pour lui et ce qu’il est pour les autres. S’il y a identité </a:t>
            </a:r>
            <a:r>
              <a:rPr lang="fr-FR" dirty="0" err="1">
                <a:solidFill>
                  <a:schemeClr val="accent1"/>
                </a:solidFill>
              </a:rPr>
              <a:t>personnellen</a:t>
            </a:r>
            <a:r>
              <a:rPr lang="fr-FR" dirty="0">
                <a:solidFill>
                  <a:schemeClr val="accent1"/>
                </a:solidFill>
              </a:rPr>
              <a:t> c’est qu’il y a reconnaissance par les autres, mais celle-ci n’est pas obligatoirement accordée, elle s’inscrit elle-même dans un jeu de forces sociales</a:t>
            </a:r>
            <a:r>
              <a:rPr lang="fr-FR" dirty="0"/>
              <a:t> ».</a:t>
            </a:r>
          </a:p>
          <a:p>
            <a:pPr lvl="1">
              <a:buFont typeface="Symbol"/>
              <a:buChar char="Þ"/>
            </a:pPr>
            <a:r>
              <a:rPr lang="fr-FR" dirty="0"/>
              <a:t>Le sens donné à la relation, le degré de reconnaissance (sérieux, mépris, </a:t>
            </a:r>
            <a:r>
              <a:rPr lang="fr-FR" dirty="0" err="1"/>
              <a:t>désinvoluture</a:t>
            </a:r>
            <a:r>
              <a:rPr lang="fr-FR" dirty="0"/>
              <a:t>, </a:t>
            </a:r>
            <a:r>
              <a:rPr lang="fr-FR" dirty="0" err="1"/>
              <a:t>etc</a:t>
            </a:r>
            <a:r>
              <a:rPr lang="fr-FR" dirty="0"/>
              <a:t>) sont perçus par l’acteur</a:t>
            </a:r>
          </a:p>
          <a:p>
            <a:pPr>
              <a:buFont typeface="Symbol"/>
              <a:buChar char="Þ"/>
            </a:pPr>
            <a:endParaRPr lang="fr-FR" dirty="0"/>
          </a:p>
          <a:p>
            <a:pPr>
              <a:buFont typeface="Symbol"/>
              <a:buChar char="Þ"/>
            </a:pPr>
            <a:r>
              <a:rPr lang="fr-FR" dirty="0"/>
              <a:t>Apprentissage culturel et identitaire (non conscients) :</a:t>
            </a:r>
          </a:p>
          <a:p>
            <a:pPr lvl="1"/>
            <a:r>
              <a:rPr lang="fr-FR" dirty="0"/>
              <a:t>L’apprentissage culturel est lié à l’expérience des relations de pouvoir dans l’organisation</a:t>
            </a:r>
          </a:p>
          <a:p>
            <a:pPr lvl="1"/>
            <a:r>
              <a:rPr lang="fr-FR" dirty="0"/>
              <a:t>L’identité professionnelle est produite par les interactions dans le travail</a:t>
            </a:r>
          </a:p>
          <a:p>
            <a:pPr lvl="1"/>
            <a:r>
              <a:rPr lang="fr-FR" dirty="0"/>
              <a:t>Expériences et interactions =&gt; résultats homologues =&gt; intériorisation par les individus</a:t>
            </a:r>
          </a:p>
          <a:p>
            <a:pPr marL="320040" lvl="1" indent="0">
              <a:buNone/>
            </a:pPr>
            <a:endParaRPr lang="fr-FR" dirty="0"/>
          </a:p>
          <a:p>
            <a:pPr lvl="1">
              <a:buFont typeface="Symbol"/>
              <a:buChar char="Þ"/>
            </a:pPr>
            <a:endParaRPr lang="fr-FR" dirty="0"/>
          </a:p>
          <a:p>
            <a:pPr marL="594360" lvl="2" indent="0">
              <a:buNone/>
            </a:pPr>
            <a:endParaRPr lang="fr-FR" dirty="0"/>
          </a:p>
        </p:txBody>
      </p:sp>
    </p:spTree>
    <p:extLst>
      <p:ext uri="{BB962C8B-B14F-4D97-AF65-F5344CB8AC3E}">
        <p14:creationId xmlns:p14="http://schemas.microsoft.com/office/powerpoint/2010/main" val="17096435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88640"/>
            <a:ext cx="8208912" cy="936104"/>
          </a:xfrm>
        </p:spPr>
        <p:txBody>
          <a:bodyPr>
            <a:noAutofit/>
          </a:bodyPr>
          <a:lstStyle/>
          <a:p>
            <a:pPr lvl="1" algn="ctr"/>
            <a:r>
              <a:rPr lang="fr-FR" sz="2000" b="1" dirty="0"/>
              <a:t>3.5. Le prolongement de </a:t>
            </a:r>
            <a:r>
              <a:rPr lang="fr-FR" sz="2000" b="1" dirty="0" err="1"/>
              <a:t>Sainsaulieu</a:t>
            </a:r>
            <a:r>
              <a:rPr lang="fr-FR" sz="2000" b="1" dirty="0"/>
              <a:t> : </a:t>
            </a:r>
            <a:br>
              <a:rPr lang="fr-FR" sz="2000" b="1" dirty="0"/>
            </a:br>
            <a:r>
              <a:rPr lang="fr-FR" sz="2000" b="1" dirty="0"/>
              <a:t>les modèles de construction identitaire par le travail et par les relations de pouvoir</a:t>
            </a:r>
          </a:p>
        </p:txBody>
      </p:sp>
      <p:sp>
        <p:nvSpPr>
          <p:cNvPr id="3" name="Espace réservé du contenu 2"/>
          <p:cNvSpPr>
            <a:spLocks noGrp="1"/>
          </p:cNvSpPr>
          <p:nvPr>
            <p:ph sz="quarter" idx="1"/>
          </p:nvPr>
        </p:nvSpPr>
        <p:spPr>
          <a:xfrm>
            <a:off x="755576" y="1124744"/>
            <a:ext cx="7772400" cy="5184576"/>
          </a:xfrm>
        </p:spPr>
        <p:txBody>
          <a:bodyPr>
            <a:normAutofit lnSpcReduction="10000"/>
          </a:bodyPr>
          <a:lstStyle/>
          <a:p>
            <a:r>
              <a:rPr lang="fr-FR" dirty="0"/>
              <a:t>Les apports de l’analyse stratégique et systémique permettent d’appréhender en quoi toute organisation génère une différenciation des constructions identitaires :</a:t>
            </a:r>
          </a:p>
          <a:p>
            <a:pPr lvl="1"/>
            <a:r>
              <a:rPr lang="fr-FR" dirty="0"/>
              <a:t>Les ressources stratégiques sont inégalement distribuées (les acteurs ne disposent pas des mêmes atouts pour prendre des risques)</a:t>
            </a:r>
          </a:p>
          <a:p>
            <a:pPr lvl="1"/>
            <a:r>
              <a:rPr lang="fr-FR" dirty="0"/>
              <a:t>Les jeux de pouvoir contribuent à générer chez les acteurs des représentations de la pertinence de leurs ressources, des opportunités qui s’offrent à eux et des marges de manœuvre qu’ils peuvent avoir</a:t>
            </a:r>
          </a:p>
          <a:p>
            <a:pPr>
              <a:buFont typeface="Symbol"/>
              <a:buChar char="Þ"/>
            </a:pPr>
            <a:r>
              <a:rPr lang="fr-FR" dirty="0"/>
              <a:t>Le processus de construction identitaire est très fortement dépendant de la position et de l’histoire dans les jeux des acteurs =&gt; le processus est profondément lié à l’organisation à laquelle appartient un individu</a:t>
            </a:r>
          </a:p>
          <a:p>
            <a:pPr lvl="1"/>
            <a:endParaRPr lang="fr-FR" dirty="0"/>
          </a:p>
          <a:p>
            <a:pPr marL="320040" lvl="1" indent="0">
              <a:buNone/>
            </a:pPr>
            <a:endParaRPr lang="fr-FR" dirty="0"/>
          </a:p>
          <a:p>
            <a:pPr lvl="1">
              <a:buFont typeface="Symbol"/>
              <a:buChar char="Þ"/>
            </a:pPr>
            <a:endParaRPr lang="fr-FR" dirty="0"/>
          </a:p>
          <a:p>
            <a:pPr marL="594360" lvl="2" indent="0">
              <a:buNone/>
            </a:pPr>
            <a:endParaRPr lang="fr-FR" dirty="0"/>
          </a:p>
        </p:txBody>
      </p:sp>
    </p:spTree>
    <p:extLst>
      <p:ext uri="{BB962C8B-B14F-4D97-AF65-F5344CB8AC3E}">
        <p14:creationId xmlns:p14="http://schemas.microsoft.com/office/powerpoint/2010/main" val="85305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88640"/>
            <a:ext cx="8208912" cy="936104"/>
          </a:xfrm>
        </p:spPr>
        <p:txBody>
          <a:bodyPr>
            <a:noAutofit/>
          </a:bodyPr>
          <a:lstStyle/>
          <a:p>
            <a:pPr lvl="1" algn="ctr"/>
            <a:r>
              <a:rPr lang="fr-FR" sz="2000" b="1" dirty="0"/>
              <a:t>3.5. Le prolongement de </a:t>
            </a:r>
            <a:r>
              <a:rPr lang="fr-FR" sz="2000" b="1" dirty="0" err="1"/>
              <a:t>Sainsaulieu</a:t>
            </a:r>
            <a:r>
              <a:rPr lang="fr-FR" sz="2000" b="1" dirty="0"/>
              <a:t> : </a:t>
            </a:r>
            <a:br>
              <a:rPr lang="fr-FR" sz="2000" b="1" dirty="0"/>
            </a:br>
            <a:r>
              <a:rPr lang="fr-FR" sz="2000" b="1" dirty="0"/>
              <a:t>les modèles de construction identitaire par le travail et par les relations de pouvoir</a:t>
            </a:r>
          </a:p>
        </p:txBody>
      </p:sp>
      <p:sp>
        <p:nvSpPr>
          <p:cNvPr id="3" name="Espace réservé du contenu 2"/>
          <p:cNvSpPr>
            <a:spLocks noGrp="1"/>
          </p:cNvSpPr>
          <p:nvPr>
            <p:ph sz="quarter" idx="1"/>
          </p:nvPr>
        </p:nvSpPr>
        <p:spPr>
          <a:xfrm>
            <a:off x="755576" y="1124744"/>
            <a:ext cx="7772400" cy="5184576"/>
          </a:xfrm>
        </p:spPr>
        <p:txBody>
          <a:bodyPr>
            <a:normAutofit lnSpcReduction="10000"/>
          </a:bodyPr>
          <a:lstStyle/>
          <a:p>
            <a:r>
              <a:rPr lang="fr-FR" dirty="0"/>
              <a:t>Typologie des modèles de construction identitaire</a:t>
            </a:r>
          </a:p>
          <a:p>
            <a:pPr lvl="1"/>
            <a:r>
              <a:rPr lang="fr-FR" dirty="0"/>
              <a:t>Enquêtes réalisées dans les années 1960 (cf. </a:t>
            </a:r>
            <a:r>
              <a:rPr lang="fr-FR" i="1" dirty="0"/>
              <a:t>L’identité au travail, </a:t>
            </a:r>
            <a:r>
              <a:rPr lang="fr-FR" dirty="0"/>
              <a:t>1977)</a:t>
            </a:r>
          </a:p>
          <a:p>
            <a:pPr lvl="2"/>
            <a:r>
              <a:rPr lang="fr-CA" dirty="0"/>
              <a:t>Constat: pas de coïncidence entre les conduites des acteurs et les catégories socio professionnelles découlant de la formation professionnelle et scolaire</a:t>
            </a:r>
          </a:p>
          <a:p>
            <a:pPr lvl="2"/>
            <a:r>
              <a:rPr lang="fr-CA" dirty="0"/>
              <a:t>L’organisation sociale du travail engendre des conséquences au plan des individus et de leur système de personnalité  </a:t>
            </a:r>
          </a:p>
          <a:p>
            <a:pPr lvl="2"/>
            <a:r>
              <a:rPr lang="fr-CA" dirty="0"/>
              <a:t>Confirme l’importance de l’entreprise comme lieu de construction de l’identité</a:t>
            </a:r>
          </a:p>
          <a:p>
            <a:pPr lvl="3"/>
            <a:r>
              <a:rPr lang="fr-CA" sz="1800" dirty="0"/>
              <a:t>L’entreprise est un lieu de socialisation, au côté de l’école, de la famille, de la communauté, etc.</a:t>
            </a:r>
          </a:p>
          <a:p>
            <a:pPr marL="320040" lvl="1" indent="0">
              <a:buNone/>
            </a:pPr>
            <a:endParaRPr lang="fr-FR" dirty="0"/>
          </a:p>
          <a:p>
            <a:pPr lvl="1">
              <a:buFont typeface="Symbol"/>
              <a:buChar char="Þ"/>
            </a:pPr>
            <a:r>
              <a:rPr lang="fr-FR" dirty="0"/>
              <a:t> 5 modèles identitaires types, confirmés par nouvelle série d’enquêtes dans les années 1990.</a:t>
            </a:r>
          </a:p>
          <a:p>
            <a:pPr marL="594360" lvl="2" indent="0">
              <a:buNone/>
            </a:pPr>
            <a:endParaRPr lang="fr-FR" dirty="0"/>
          </a:p>
        </p:txBody>
      </p:sp>
    </p:spTree>
    <p:extLst>
      <p:ext uri="{BB962C8B-B14F-4D97-AF65-F5344CB8AC3E}">
        <p14:creationId xmlns:p14="http://schemas.microsoft.com/office/powerpoint/2010/main" val="41775583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88640"/>
            <a:ext cx="8208912" cy="936104"/>
          </a:xfrm>
        </p:spPr>
        <p:txBody>
          <a:bodyPr>
            <a:noAutofit/>
          </a:bodyPr>
          <a:lstStyle/>
          <a:p>
            <a:pPr lvl="1" algn="ctr"/>
            <a:r>
              <a:rPr lang="fr-FR" sz="2000" b="1" dirty="0"/>
              <a:t>3.5. Le prolongement de </a:t>
            </a:r>
            <a:r>
              <a:rPr lang="fr-FR" sz="2000" b="1" dirty="0" err="1"/>
              <a:t>Sainsaulieu</a:t>
            </a:r>
            <a:r>
              <a:rPr lang="fr-FR" sz="2000" b="1" dirty="0"/>
              <a:t> : </a:t>
            </a:r>
            <a:br>
              <a:rPr lang="fr-FR" sz="2000" b="1" dirty="0"/>
            </a:br>
            <a:r>
              <a:rPr lang="fr-FR" sz="2000" b="1" dirty="0"/>
              <a:t>les modèles de construction identitaire par le travail et par les relations de pouvoir</a:t>
            </a:r>
          </a:p>
        </p:txBody>
      </p:sp>
      <p:sp>
        <p:nvSpPr>
          <p:cNvPr id="3" name="Espace réservé du contenu 2"/>
          <p:cNvSpPr>
            <a:spLocks noGrp="1"/>
          </p:cNvSpPr>
          <p:nvPr>
            <p:ph sz="quarter" idx="1"/>
          </p:nvPr>
        </p:nvSpPr>
        <p:spPr>
          <a:xfrm>
            <a:off x="755576" y="1124744"/>
            <a:ext cx="7772400" cy="5184576"/>
          </a:xfrm>
        </p:spPr>
        <p:txBody>
          <a:bodyPr>
            <a:normAutofit/>
          </a:bodyPr>
          <a:lstStyle/>
          <a:p>
            <a:pPr>
              <a:lnSpc>
                <a:spcPct val="90000"/>
              </a:lnSpc>
            </a:pPr>
            <a:r>
              <a:rPr lang="fr-CA" sz="2800" dirty="0"/>
              <a:t>1- Le modèle règlementaire (ou modèle du retrait)</a:t>
            </a:r>
          </a:p>
          <a:p>
            <a:pPr lvl="2">
              <a:lnSpc>
                <a:spcPct val="90000"/>
              </a:lnSpc>
            </a:pPr>
            <a:r>
              <a:rPr lang="fr-CA" sz="1800" dirty="0"/>
              <a:t>Caractérise principalement les ouvriers et les employés dans l’administration et les grandes entreprises privées ou publiques (taylorisme)</a:t>
            </a:r>
          </a:p>
          <a:p>
            <a:pPr lvl="2">
              <a:lnSpc>
                <a:spcPct val="90000"/>
              </a:lnSpc>
            </a:pPr>
            <a:r>
              <a:rPr lang="fr-CA" sz="1800" dirty="0"/>
              <a:t>L’acteur « en retrait » n’a pas de ressources stratégiques et s’investit peu dans les relations individuelles et collectives</a:t>
            </a:r>
          </a:p>
          <a:p>
            <a:pPr lvl="2">
              <a:lnSpc>
                <a:spcPct val="90000"/>
              </a:lnSpc>
            </a:pPr>
            <a:r>
              <a:rPr lang="fr-CA" sz="1800" dirty="0"/>
              <a:t>Rapport instrumental au travail (désintérêt pour la tâche et l’entreprise)</a:t>
            </a:r>
          </a:p>
          <a:p>
            <a:pPr lvl="2">
              <a:lnSpc>
                <a:spcPct val="90000"/>
              </a:lnSpc>
            </a:pPr>
            <a:r>
              <a:rPr lang="fr-CA" sz="1800" dirty="0"/>
              <a:t>La construction identitaire se poursuite en dehors du l’entreprise</a:t>
            </a:r>
          </a:p>
          <a:p>
            <a:pPr>
              <a:lnSpc>
                <a:spcPct val="90000"/>
              </a:lnSpc>
            </a:pPr>
            <a:endParaRPr lang="fr-CA" sz="2800" dirty="0"/>
          </a:p>
          <a:p>
            <a:pPr>
              <a:lnSpc>
                <a:spcPct val="90000"/>
              </a:lnSpc>
            </a:pPr>
            <a:r>
              <a:rPr lang="fr-CA" sz="2800" dirty="0"/>
              <a:t>2- Le modèle communautaire (ou modèle fusionnel)</a:t>
            </a:r>
          </a:p>
          <a:p>
            <a:pPr lvl="2">
              <a:lnSpc>
                <a:spcPct val="90000"/>
              </a:lnSpc>
            </a:pPr>
            <a:r>
              <a:rPr lang="fr-CA" sz="1800" dirty="0"/>
              <a:t>Souvent ouvriers peu qualifiés</a:t>
            </a:r>
          </a:p>
          <a:p>
            <a:pPr lvl="2">
              <a:lnSpc>
                <a:spcPct val="90000"/>
              </a:lnSpc>
            </a:pPr>
            <a:r>
              <a:rPr lang="fr-CA" sz="1800" dirty="0"/>
              <a:t>Pas de ressources suffisantes pour accéder à des positions fortes dans les jeux de pouvoir</a:t>
            </a:r>
          </a:p>
          <a:p>
            <a:pPr lvl="2">
              <a:lnSpc>
                <a:spcPct val="90000"/>
              </a:lnSpc>
            </a:pPr>
            <a:r>
              <a:rPr lang="fr-CA" sz="1800" dirty="0"/>
              <a:t>Solidarité – valorisation du collectif comme protection (sentiment d’appartenance collective, mode communautaire)</a:t>
            </a:r>
          </a:p>
          <a:p>
            <a:pPr lvl="2">
              <a:lnSpc>
                <a:spcPct val="90000"/>
              </a:lnSpc>
            </a:pPr>
            <a:r>
              <a:rPr lang="fr-CA" sz="1800" dirty="0"/>
              <a:t>En déclin</a:t>
            </a:r>
          </a:p>
          <a:p>
            <a:pPr marL="594360" lvl="2" indent="0">
              <a:buNone/>
            </a:pPr>
            <a:endParaRPr lang="fr-FR" dirty="0"/>
          </a:p>
        </p:txBody>
      </p:sp>
    </p:spTree>
    <p:extLst>
      <p:ext uri="{BB962C8B-B14F-4D97-AF65-F5344CB8AC3E}">
        <p14:creationId xmlns:p14="http://schemas.microsoft.com/office/powerpoint/2010/main" val="466321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332656"/>
            <a:ext cx="7772400" cy="706090"/>
          </a:xfrm>
        </p:spPr>
        <p:txBody>
          <a:bodyPr>
            <a:noAutofit/>
          </a:bodyPr>
          <a:lstStyle/>
          <a:p>
            <a:pPr lvl="1" algn="ctr"/>
            <a:r>
              <a:rPr lang="fr-FR" sz="2400" b="1" dirty="0">
                <a:solidFill>
                  <a:schemeClr val="bg1">
                    <a:lumMod val="65000"/>
                  </a:schemeClr>
                </a:solidFill>
              </a:rPr>
              <a:t>3.1. Auteurs et mise en perspective de l’analyse stratégique et systémique</a:t>
            </a:r>
            <a:endParaRPr lang="fr-FR" sz="2400" b="1" dirty="0">
              <a:solidFill>
                <a:schemeClr val="tx1">
                  <a:lumMod val="50000"/>
                  <a:lumOff val="50000"/>
                </a:schemeClr>
              </a:solidFill>
            </a:endParaRPr>
          </a:p>
        </p:txBody>
      </p:sp>
      <p:sp>
        <p:nvSpPr>
          <p:cNvPr id="3" name="Espace réservé du contenu 2"/>
          <p:cNvSpPr>
            <a:spLocks noGrp="1"/>
          </p:cNvSpPr>
          <p:nvPr>
            <p:ph sz="quarter" idx="1"/>
          </p:nvPr>
        </p:nvSpPr>
        <p:spPr>
          <a:xfrm>
            <a:off x="914400" y="1268760"/>
            <a:ext cx="7772400" cy="5184576"/>
          </a:xfrm>
        </p:spPr>
        <p:txBody>
          <a:bodyPr>
            <a:normAutofit lnSpcReduction="10000"/>
          </a:bodyPr>
          <a:lstStyle/>
          <a:p>
            <a:endParaRPr lang="fr-FR" dirty="0">
              <a:solidFill>
                <a:schemeClr val="accent2"/>
              </a:solidFill>
            </a:endParaRPr>
          </a:p>
          <a:p>
            <a:r>
              <a:rPr lang="fr-FR" dirty="0">
                <a:solidFill>
                  <a:schemeClr val="accent2"/>
                </a:solidFill>
              </a:rPr>
              <a:t>Définition de l’analyse stratégique et systémique</a:t>
            </a:r>
          </a:p>
          <a:p>
            <a:pPr lvl="1"/>
            <a:r>
              <a:rPr lang="fr-FR" dirty="0"/>
              <a:t>Branche de la sociologie des organisations qui étudie comment les acteurs construisent et coordonnent des activités organisées</a:t>
            </a:r>
          </a:p>
          <a:p>
            <a:endParaRPr lang="fr-FR" dirty="0">
              <a:solidFill>
                <a:schemeClr val="accent2"/>
              </a:solidFill>
            </a:endParaRPr>
          </a:p>
          <a:p>
            <a:r>
              <a:rPr lang="fr-FR" dirty="0">
                <a:solidFill>
                  <a:schemeClr val="accent2"/>
                </a:solidFill>
              </a:rPr>
              <a:t>Point de départ </a:t>
            </a:r>
            <a:r>
              <a:rPr lang="fr-FR" dirty="0"/>
              <a:t>(constat) : Le jeu des acteurs n’est pas déterminé par la cohérence du système dans lequel ils s’insèrent</a:t>
            </a:r>
          </a:p>
          <a:p>
            <a:pPr>
              <a:buFont typeface="Symbol"/>
              <a:buChar char="Þ"/>
            </a:pPr>
            <a:endParaRPr lang="fr-FR" dirty="0">
              <a:solidFill>
                <a:schemeClr val="accent2"/>
              </a:solidFill>
            </a:endParaRPr>
          </a:p>
          <a:p>
            <a:pPr>
              <a:buFont typeface="Symbol"/>
              <a:buChar char="Þ"/>
            </a:pPr>
            <a:r>
              <a:rPr lang="fr-FR" dirty="0">
                <a:solidFill>
                  <a:schemeClr val="accent2"/>
                </a:solidFill>
              </a:rPr>
              <a:t>Cadre de lecture et de compréhension des fonctionnements réels des organisations </a:t>
            </a:r>
          </a:p>
          <a:p>
            <a:pPr lvl="1">
              <a:buFont typeface="Symbol"/>
              <a:buChar char="Þ"/>
            </a:pPr>
            <a:r>
              <a:rPr lang="fr-FR" dirty="0"/>
              <a:t>Les organisations sont des </a:t>
            </a:r>
            <a:r>
              <a:rPr lang="fr-FR" dirty="0">
                <a:solidFill>
                  <a:schemeClr val="accent2"/>
                </a:solidFill>
              </a:rPr>
              <a:t>construits sociaux</a:t>
            </a:r>
            <a:endParaRPr lang="fr-FR" dirty="0"/>
          </a:p>
          <a:p>
            <a:pPr marL="0" indent="0">
              <a:buNone/>
            </a:pPr>
            <a:endParaRPr lang="fr-FR" dirty="0"/>
          </a:p>
        </p:txBody>
      </p:sp>
    </p:spTree>
    <p:extLst>
      <p:ext uri="{BB962C8B-B14F-4D97-AF65-F5344CB8AC3E}">
        <p14:creationId xmlns:p14="http://schemas.microsoft.com/office/powerpoint/2010/main" val="16227511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88640"/>
            <a:ext cx="8208912" cy="936104"/>
          </a:xfrm>
        </p:spPr>
        <p:txBody>
          <a:bodyPr>
            <a:noAutofit/>
          </a:bodyPr>
          <a:lstStyle/>
          <a:p>
            <a:pPr lvl="1" algn="ctr"/>
            <a:r>
              <a:rPr lang="fr-FR" sz="2000" b="1" dirty="0"/>
              <a:t>3.5. Le prolongement de </a:t>
            </a:r>
            <a:r>
              <a:rPr lang="fr-FR" sz="2000" b="1" dirty="0" err="1"/>
              <a:t>Sainsaulieu</a:t>
            </a:r>
            <a:r>
              <a:rPr lang="fr-FR" sz="2000" b="1" dirty="0"/>
              <a:t> : </a:t>
            </a:r>
            <a:br>
              <a:rPr lang="fr-FR" sz="2000" b="1" dirty="0"/>
            </a:br>
            <a:r>
              <a:rPr lang="fr-FR" sz="2000" b="1" dirty="0"/>
              <a:t>les modèles de construction identitaire par le travail et par les relations de pouvoir</a:t>
            </a:r>
          </a:p>
        </p:txBody>
      </p:sp>
      <p:sp>
        <p:nvSpPr>
          <p:cNvPr id="3" name="Espace réservé du contenu 2"/>
          <p:cNvSpPr>
            <a:spLocks noGrp="1"/>
          </p:cNvSpPr>
          <p:nvPr>
            <p:ph sz="quarter" idx="1"/>
          </p:nvPr>
        </p:nvSpPr>
        <p:spPr>
          <a:xfrm>
            <a:off x="755576" y="1124744"/>
            <a:ext cx="7772400" cy="5184576"/>
          </a:xfrm>
        </p:spPr>
        <p:txBody>
          <a:bodyPr>
            <a:normAutofit fontScale="85000" lnSpcReduction="20000"/>
          </a:bodyPr>
          <a:lstStyle/>
          <a:p>
            <a:pPr>
              <a:lnSpc>
                <a:spcPct val="90000"/>
              </a:lnSpc>
            </a:pPr>
            <a:r>
              <a:rPr lang="fr-CA" sz="2800" dirty="0"/>
              <a:t>3- Le modèle professionnel (ou modèle de la négociation)</a:t>
            </a:r>
          </a:p>
          <a:p>
            <a:pPr lvl="2">
              <a:lnSpc>
                <a:spcPct val="90000"/>
              </a:lnSpc>
            </a:pPr>
            <a:r>
              <a:rPr lang="fr-CA" sz="1800" dirty="0"/>
              <a:t>Acteur occupant un poste dans l’organisation du travail qui lui permet de disposer de ressources pertinentes l’amenant à se risquer dans les jeux de pouvoir + capacité d’adaptation aux changements et à différents contextes</a:t>
            </a:r>
          </a:p>
          <a:p>
            <a:pPr lvl="2">
              <a:lnSpc>
                <a:spcPct val="90000"/>
              </a:lnSpc>
            </a:pPr>
            <a:r>
              <a:rPr lang="fr-CA" sz="1800" dirty="0"/>
              <a:t>Ouvriers ou cadres ayant un poste à forte compétence (expertise)</a:t>
            </a:r>
          </a:p>
          <a:p>
            <a:pPr lvl="2">
              <a:lnSpc>
                <a:spcPct val="90000"/>
              </a:lnSpc>
            </a:pPr>
            <a:r>
              <a:rPr lang="fr-CA" sz="1800" dirty="0"/>
              <a:t>Négocie avec les autres et accepte les différences</a:t>
            </a:r>
          </a:p>
          <a:p>
            <a:pPr lvl="2">
              <a:lnSpc>
                <a:spcPct val="90000"/>
              </a:lnSpc>
            </a:pPr>
            <a:r>
              <a:rPr lang="fr-CA" sz="1800" dirty="0"/>
              <a:t>Intérêt pour l’activité exercée, lié à la découverte permanente de nouvelles facettes du métier</a:t>
            </a:r>
          </a:p>
          <a:p>
            <a:pPr lvl="2">
              <a:lnSpc>
                <a:spcPct val="90000"/>
              </a:lnSpc>
            </a:pPr>
            <a:r>
              <a:rPr lang="fr-CA" sz="1800" dirty="0"/>
              <a:t>Déclinaison : modèle professionnel de service public (identification à une mission)</a:t>
            </a:r>
          </a:p>
          <a:p>
            <a:pPr lvl="3">
              <a:lnSpc>
                <a:spcPct val="90000"/>
              </a:lnSpc>
            </a:pPr>
            <a:endParaRPr lang="fr-CA" sz="1800" dirty="0"/>
          </a:p>
          <a:p>
            <a:r>
              <a:rPr lang="fr-CA" dirty="0"/>
              <a:t>4- Modèle de la mobilité (professionnelle)</a:t>
            </a:r>
          </a:p>
          <a:p>
            <a:pPr lvl="3"/>
            <a:r>
              <a:rPr lang="fr-CA" sz="1800" dirty="0"/>
              <a:t>Autodidacte avec mobilité sociale : l’acteur cherche une promotion sociale</a:t>
            </a:r>
          </a:p>
          <a:p>
            <a:pPr lvl="3"/>
            <a:r>
              <a:rPr lang="fr-CA" sz="1800" dirty="0"/>
              <a:t>Souvent des cadres et des dirigeants</a:t>
            </a:r>
          </a:p>
          <a:p>
            <a:pPr lvl="3"/>
            <a:r>
              <a:rPr lang="fr-CA" sz="1800" dirty="0"/>
              <a:t>Relations sur le mode des affinités électives (servent à construire sa trajectoire professionnelle) </a:t>
            </a:r>
          </a:p>
          <a:p>
            <a:pPr lvl="3"/>
            <a:r>
              <a:rPr lang="fr-CA" sz="1800" dirty="0"/>
              <a:t>Ressources nouvelles &lt;= formation professionnelle</a:t>
            </a:r>
          </a:p>
          <a:p>
            <a:pPr lvl="3"/>
            <a:r>
              <a:rPr lang="fr-CA" sz="1800" dirty="0"/>
              <a:t>Perte de référence par rapport au groupe</a:t>
            </a:r>
          </a:p>
          <a:p>
            <a:endParaRPr lang="fr-CA" sz="1800" dirty="0"/>
          </a:p>
          <a:p>
            <a:r>
              <a:rPr lang="fr-CA" dirty="0"/>
              <a:t>5- Modèle entrepreneurial</a:t>
            </a:r>
          </a:p>
          <a:p>
            <a:pPr lvl="3"/>
            <a:r>
              <a:rPr lang="fr-CA" sz="1800" dirty="0"/>
              <a:t>Mobilisation envers l’entreprise</a:t>
            </a:r>
          </a:p>
          <a:p>
            <a:pPr lvl="3"/>
            <a:r>
              <a:rPr lang="fr-CA" sz="1800" dirty="0"/>
              <a:t>Fortement investi dans le travail</a:t>
            </a:r>
          </a:p>
          <a:p>
            <a:pPr lvl="3"/>
            <a:r>
              <a:rPr lang="fr-CA" sz="1800" dirty="0"/>
              <a:t>Engagement intense dans les relations de travail</a:t>
            </a:r>
          </a:p>
        </p:txBody>
      </p:sp>
    </p:spTree>
    <p:extLst>
      <p:ext uri="{BB962C8B-B14F-4D97-AF65-F5344CB8AC3E}">
        <p14:creationId xmlns:p14="http://schemas.microsoft.com/office/powerpoint/2010/main" val="317214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332656"/>
            <a:ext cx="7772400" cy="706090"/>
          </a:xfrm>
        </p:spPr>
        <p:txBody>
          <a:bodyPr>
            <a:noAutofit/>
          </a:bodyPr>
          <a:lstStyle/>
          <a:p>
            <a:pPr lvl="1" algn="ctr"/>
            <a:r>
              <a:rPr lang="fr-FR" sz="2400" b="1" dirty="0">
                <a:solidFill>
                  <a:schemeClr val="bg1">
                    <a:lumMod val="65000"/>
                  </a:schemeClr>
                </a:solidFill>
              </a:rPr>
              <a:t>3.1. Auteurs et mise en perspective de l’analyse stratégique et systémique</a:t>
            </a:r>
            <a:endParaRPr lang="fr-FR" sz="2400" b="1" dirty="0">
              <a:solidFill>
                <a:schemeClr val="tx1">
                  <a:lumMod val="50000"/>
                  <a:lumOff val="50000"/>
                </a:schemeClr>
              </a:solidFill>
            </a:endParaRPr>
          </a:p>
        </p:txBody>
      </p:sp>
      <p:sp>
        <p:nvSpPr>
          <p:cNvPr id="3" name="Espace réservé du contenu 2"/>
          <p:cNvSpPr>
            <a:spLocks noGrp="1"/>
          </p:cNvSpPr>
          <p:nvPr>
            <p:ph sz="quarter" idx="1"/>
          </p:nvPr>
        </p:nvSpPr>
        <p:spPr>
          <a:xfrm>
            <a:off x="914400" y="1268760"/>
            <a:ext cx="7772400" cy="5184576"/>
          </a:xfrm>
        </p:spPr>
        <p:txBody>
          <a:bodyPr>
            <a:normAutofit/>
          </a:bodyPr>
          <a:lstStyle/>
          <a:p>
            <a:pPr marL="320040" lvl="1" indent="0">
              <a:buNone/>
            </a:pPr>
            <a:endParaRPr lang="fr-FR" dirty="0"/>
          </a:p>
          <a:p>
            <a:pPr marL="0" indent="0" algn="ctr">
              <a:buNone/>
            </a:pPr>
            <a:r>
              <a:rPr lang="fr-FR" dirty="0">
                <a:solidFill>
                  <a:schemeClr val="accent2"/>
                </a:solidFill>
              </a:rPr>
              <a:t>ACTEURS</a:t>
            </a:r>
          </a:p>
          <a:p>
            <a:pPr marL="0" indent="0" algn="ctr">
              <a:buNone/>
            </a:pPr>
            <a:r>
              <a:rPr lang="fr-FR" dirty="0"/>
              <a:t>(contraints et « libérés » par l’organisation et ses règles)</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endParaRPr lang="fr-FR" dirty="0"/>
          </a:p>
          <a:p>
            <a:pPr marL="0" indent="0" algn="ctr">
              <a:buNone/>
            </a:pPr>
            <a:r>
              <a:rPr lang="fr-FR" dirty="0">
                <a:solidFill>
                  <a:schemeClr val="accent2"/>
                </a:solidFill>
              </a:rPr>
              <a:t>ORGANISATION</a:t>
            </a:r>
            <a:r>
              <a:rPr lang="fr-FR" dirty="0"/>
              <a:t> </a:t>
            </a:r>
          </a:p>
          <a:p>
            <a:pPr marL="0" indent="0" algn="ctr">
              <a:buNone/>
            </a:pPr>
            <a:r>
              <a:rPr lang="fr-FR" dirty="0"/>
              <a:t>(résultante des actions des individus) </a:t>
            </a:r>
          </a:p>
        </p:txBody>
      </p:sp>
      <p:cxnSp>
        <p:nvCxnSpPr>
          <p:cNvPr id="5" name="Connecteur droit avec flèche 4"/>
          <p:cNvCxnSpPr/>
          <p:nvPr/>
        </p:nvCxnSpPr>
        <p:spPr>
          <a:xfrm>
            <a:off x="4716016" y="2797941"/>
            <a:ext cx="0" cy="187220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6" name="ZoneTexte 5"/>
          <p:cNvSpPr txBox="1"/>
          <p:nvPr/>
        </p:nvSpPr>
        <p:spPr>
          <a:xfrm>
            <a:off x="4806768" y="3272379"/>
            <a:ext cx="1872208" cy="646331"/>
          </a:xfrm>
          <a:prstGeom prst="rect">
            <a:avLst/>
          </a:prstGeom>
          <a:noFill/>
        </p:spPr>
        <p:txBody>
          <a:bodyPr wrap="square" rtlCol="0">
            <a:spAutoFit/>
          </a:bodyPr>
          <a:lstStyle/>
          <a:p>
            <a:r>
              <a:rPr lang="fr-FR" dirty="0"/>
              <a:t>Individualisme méthodologique</a:t>
            </a:r>
          </a:p>
        </p:txBody>
      </p:sp>
      <p:cxnSp>
        <p:nvCxnSpPr>
          <p:cNvPr id="8" name="Connecteur droit avec flèche 7"/>
          <p:cNvCxnSpPr/>
          <p:nvPr/>
        </p:nvCxnSpPr>
        <p:spPr>
          <a:xfrm flipV="1">
            <a:off x="4427984" y="2797941"/>
            <a:ext cx="0" cy="187220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2411760" y="3272379"/>
            <a:ext cx="1872208" cy="923330"/>
          </a:xfrm>
          <a:prstGeom prst="rect">
            <a:avLst/>
          </a:prstGeom>
          <a:noFill/>
        </p:spPr>
        <p:txBody>
          <a:bodyPr wrap="square" rtlCol="0">
            <a:spAutoFit/>
          </a:bodyPr>
          <a:lstStyle/>
          <a:p>
            <a:pPr algn="ctr"/>
            <a:r>
              <a:rPr lang="fr-FR" dirty="0"/>
              <a:t>Contraintes et limites =&gt; espace de jeu</a:t>
            </a:r>
          </a:p>
        </p:txBody>
      </p:sp>
    </p:spTree>
    <p:extLst>
      <p:ext uri="{BB962C8B-B14F-4D97-AF65-F5344CB8AC3E}">
        <p14:creationId xmlns:p14="http://schemas.microsoft.com/office/powerpoint/2010/main" val="3632378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Autofit/>
          </a:bodyPr>
          <a:lstStyle/>
          <a:p>
            <a:pPr algn="ctr"/>
            <a:r>
              <a:rPr lang="fr-FR" sz="2800" b="1" dirty="0">
                <a:solidFill>
                  <a:schemeClr val="tx1">
                    <a:lumMod val="50000"/>
                    <a:lumOff val="50000"/>
                  </a:schemeClr>
                </a:solidFill>
              </a:rPr>
              <a:t>3.2. L’enquête de Crozier à la Seita </a:t>
            </a:r>
            <a:endParaRPr lang="fr-FR" sz="2800" b="1" dirty="0"/>
          </a:p>
        </p:txBody>
      </p:sp>
      <p:sp>
        <p:nvSpPr>
          <p:cNvPr id="3" name="Espace réservé du contenu 2"/>
          <p:cNvSpPr>
            <a:spLocks noGrp="1"/>
          </p:cNvSpPr>
          <p:nvPr>
            <p:ph sz="quarter" idx="1"/>
          </p:nvPr>
        </p:nvSpPr>
        <p:spPr>
          <a:xfrm>
            <a:off x="914400" y="1268760"/>
            <a:ext cx="7772400" cy="5184576"/>
          </a:xfrm>
        </p:spPr>
        <p:txBody>
          <a:bodyPr>
            <a:normAutofit fontScale="85000" lnSpcReduction="10000"/>
          </a:bodyPr>
          <a:lstStyle/>
          <a:p>
            <a:pPr lvl="1"/>
            <a:r>
              <a:rPr lang="fr-FR" dirty="0"/>
              <a:t>Enquête à l’origine du modèle de l’analyse stratégique et systémique</a:t>
            </a:r>
          </a:p>
          <a:p>
            <a:pPr lvl="2">
              <a:buFont typeface="Symbol"/>
              <a:buChar char="Þ"/>
            </a:pPr>
            <a:r>
              <a:rPr lang="fr-FR" dirty="0"/>
              <a:t>Renouvellement de la pensée sur les organisations</a:t>
            </a:r>
          </a:p>
          <a:p>
            <a:pPr lvl="2">
              <a:buFont typeface="Symbol"/>
              <a:buChar char="Þ"/>
            </a:pPr>
            <a:endParaRPr lang="fr-FR" dirty="0"/>
          </a:p>
          <a:p>
            <a:pPr lvl="1"/>
            <a:r>
              <a:rPr lang="fr-FR" dirty="0"/>
              <a:t>Enquête dans les années 1950, présentée dans </a:t>
            </a:r>
            <a:r>
              <a:rPr lang="fr-FR" i="1" dirty="0"/>
              <a:t>Le Phénomène Bureaucratique </a:t>
            </a:r>
            <a:r>
              <a:rPr lang="fr-FR" dirty="0"/>
              <a:t>(1963), reprise dans </a:t>
            </a:r>
            <a:r>
              <a:rPr lang="fr-FR" i="1" dirty="0"/>
              <a:t>L’acteur et le système.</a:t>
            </a:r>
          </a:p>
          <a:p>
            <a:pPr lvl="2"/>
            <a:r>
              <a:rPr lang="fr-FR" dirty="0"/>
              <a:t>Plusieurs établissements de la Seita</a:t>
            </a:r>
          </a:p>
          <a:p>
            <a:pPr lvl="3"/>
            <a:r>
              <a:rPr lang="fr-FR" dirty="0"/>
              <a:t>Un même organigramme (</a:t>
            </a:r>
            <a:r>
              <a:rPr lang="fr-FR" dirty="0" err="1"/>
              <a:t>cf</a:t>
            </a:r>
            <a:r>
              <a:rPr lang="fr-FR" dirty="0"/>
              <a:t> schéma 1) et une même réglementation existaient dans chacun des établissements</a:t>
            </a:r>
          </a:p>
          <a:p>
            <a:pPr lvl="3"/>
            <a:r>
              <a:rPr lang="fr-FR" dirty="0"/>
              <a:t>Entretiens et questionnaires auprès des trois catégories d’acteurs (base schéma 2) : chefs d’atelier, ouvrières de production et ouvriers d’entretien</a:t>
            </a:r>
          </a:p>
          <a:p>
            <a:pPr lvl="1"/>
            <a:endParaRPr lang="fr-FR" dirty="0"/>
          </a:p>
          <a:p>
            <a:pPr lvl="1"/>
            <a:r>
              <a:rPr lang="fr-FR" dirty="0"/>
              <a:t>Présentation synthétique de l’enquête =&gt; introduction des concepts détaillés dans le point 3.3.</a:t>
            </a:r>
          </a:p>
          <a:p>
            <a:pPr lvl="1"/>
            <a:r>
              <a:rPr lang="fr-FR" dirty="0"/>
              <a:t>Présentation de l’enquête en trois schémas (cf. chapitre 5 M. </a:t>
            </a:r>
            <a:r>
              <a:rPr lang="fr-FR" dirty="0" err="1"/>
              <a:t>Foudriat</a:t>
            </a:r>
            <a:r>
              <a:rPr lang="fr-FR" dirty="0"/>
              <a:t>)</a:t>
            </a:r>
          </a:p>
          <a:p>
            <a:pPr lvl="2"/>
            <a:r>
              <a:rPr lang="fr-FR" dirty="0"/>
              <a:t>Le fonctionnement formel des ateliers de production</a:t>
            </a:r>
          </a:p>
          <a:p>
            <a:pPr lvl="2"/>
            <a:r>
              <a:rPr lang="fr-FR" dirty="0"/>
              <a:t>Le fonctionnement informel </a:t>
            </a:r>
          </a:p>
          <a:p>
            <a:pPr lvl="2"/>
            <a:r>
              <a:rPr lang="fr-FR" dirty="0"/>
              <a:t>Interprétation des relations entre acteurs (rapports de pouvoirs et jeux stratégiques)</a:t>
            </a:r>
          </a:p>
          <a:p>
            <a:pPr marL="320040" lvl="1" indent="0">
              <a:buNone/>
            </a:pPr>
            <a:endParaRPr lang="fr-FR" dirty="0"/>
          </a:p>
          <a:p>
            <a:pPr lvl="1"/>
            <a:endParaRPr lang="fr-FR" dirty="0"/>
          </a:p>
          <a:p>
            <a:endParaRPr lang="fr-FR" dirty="0"/>
          </a:p>
          <a:p>
            <a:pPr marL="320040" lvl="1" indent="0">
              <a:buNone/>
            </a:pPr>
            <a:endParaRPr lang="fr-FR" dirty="0"/>
          </a:p>
          <a:p>
            <a:pPr marL="0" indent="0">
              <a:buNone/>
            </a:pPr>
            <a:endParaRPr lang="fr-FR" dirty="0"/>
          </a:p>
        </p:txBody>
      </p:sp>
    </p:spTree>
    <p:extLst>
      <p:ext uri="{BB962C8B-B14F-4D97-AF65-F5344CB8AC3E}">
        <p14:creationId xmlns:p14="http://schemas.microsoft.com/office/powerpoint/2010/main" val="4263488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116632"/>
            <a:ext cx="7772400" cy="706090"/>
          </a:xfrm>
        </p:spPr>
        <p:txBody>
          <a:bodyPr>
            <a:noAutofit/>
          </a:bodyPr>
          <a:lstStyle/>
          <a:p>
            <a:pPr lvl="1" algn="ctr"/>
            <a:r>
              <a:rPr lang="fr-FR" sz="2400" b="1" dirty="0">
                <a:solidFill>
                  <a:schemeClr val="tx1">
                    <a:lumMod val="50000"/>
                    <a:lumOff val="50000"/>
                  </a:schemeClr>
                </a:solidFill>
              </a:rPr>
              <a:t>Le fonctionnement formel</a:t>
            </a:r>
          </a:p>
        </p:txBody>
      </p:sp>
      <p:sp>
        <p:nvSpPr>
          <p:cNvPr id="4" name="Espace réservé du contenu 3"/>
          <p:cNvSpPr>
            <a:spLocks noGrp="1"/>
          </p:cNvSpPr>
          <p:nvPr>
            <p:ph sz="quarter" idx="1"/>
          </p:nvPr>
        </p:nvSpPr>
        <p:spPr/>
        <p:txBody>
          <a:bodyPr/>
          <a:lstStyle/>
          <a:p>
            <a:endParaRPr lang="fr-F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692696"/>
            <a:ext cx="7454265" cy="57392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75006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72200" y="1484784"/>
            <a:ext cx="2617023" cy="1543223"/>
          </a:xfrm>
        </p:spPr>
        <p:txBody>
          <a:bodyPr>
            <a:noAutofit/>
          </a:bodyPr>
          <a:lstStyle/>
          <a:p>
            <a:pPr lvl="1" algn="ctr"/>
            <a:r>
              <a:rPr lang="fr-FR" sz="2400" b="1" dirty="0">
                <a:solidFill>
                  <a:schemeClr val="tx1">
                    <a:lumMod val="50000"/>
                    <a:lumOff val="50000"/>
                  </a:schemeClr>
                </a:solidFill>
              </a:rPr>
              <a:t>Le fonctionnement informel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801" y="108642"/>
            <a:ext cx="6275451" cy="6632067"/>
          </a:xfrm>
          <a:prstGeom prst="rect">
            <a:avLst/>
          </a:prstGeom>
          <a:noFill/>
          <a:ln>
            <a:noFill/>
          </a:ln>
          <a:scene3d>
            <a:camera prst="orthographicFront">
              <a:rot lat="0" lon="0" rev="120000"/>
            </a:camera>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75696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1268760"/>
            <a:ext cx="7772400" cy="5184576"/>
          </a:xfrm>
        </p:spPr>
        <p:txBody>
          <a:bodyPr>
            <a:normAutofit/>
          </a:bodyPr>
          <a:lstStyle/>
          <a:p>
            <a:pPr lvl="1"/>
            <a:endParaRPr lang="fr-FR" dirty="0"/>
          </a:p>
          <a:p>
            <a:pPr lvl="1"/>
            <a:endParaRPr lang="fr-FR" dirty="0"/>
          </a:p>
          <a:p>
            <a:pPr marL="320040" lvl="1" indent="0">
              <a:buNone/>
            </a:pPr>
            <a:endParaRPr lang="fr-FR" dirty="0"/>
          </a:p>
          <a:p>
            <a:pPr marL="0" indent="0">
              <a:buNone/>
            </a:pPr>
            <a:endParaRPr lang="fr-FR" dirty="0"/>
          </a:p>
        </p:txBody>
      </p:sp>
      <p:sp>
        <p:nvSpPr>
          <p:cNvPr id="5" name="Titre 1"/>
          <p:cNvSpPr>
            <a:spLocks noGrp="1"/>
          </p:cNvSpPr>
          <p:nvPr>
            <p:ph type="title"/>
          </p:nvPr>
        </p:nvSpPr>
        <p:spPr>
          <a:xfrm>
            <a:off x="827584" y="116632"/>
            <a:ext cx="7772400" cy="706090"/>
          </a:xfrm>
        </p:spPr>
        <p:txBody>
          <a:bodyPr>
            <a:noAutofit/>
          </a:bodyPr>
          <a:lstStyle/>
          <a:p>
            <a:pPr lvl="1" algn="ctr"/>
            <a:r>
              <a:rPr lang="fr-FR" sz="2400" b="1" dirty="0">
                <a:solidFill>
                  <a:schemeClr val="tx1">
                    <a:lumMod val="50000"/>
                    <a:lumOff val="50000"/>
                  </a:schemeClr>
                </a:solidFill>
              </a:rPr>
              <a:t>Interprétation des relations</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041839"/>
            <a:ext cx="8627364" cy="5122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28719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2724</TotalTime>
  <Words>3523</Words>
  <Application>Microsoft Macintosh PowerPoint</Application>
  <PresentationFormat>Affichage à l'écran (4:3)</PresentationFormat>
  <Paragraphs>417</Paragraphs>
  <Slides>40</Slides>
  <Notes>2</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40</vt:i4>
      </vt:variant>
    </vt:vector>
  </HeadingPairs>
  <TitlesOfParts>
    <vt:vector size="49" baseType="lpstr">
      <vt:lpstr>Arial</vt:lpstr>
      <vt:lpstr>Calibri</vt:lpstr>
      <vt:lpstr>Franklin Gothic Book</vt:lpstr>
      <vt:lpstr>Perpetua</vt:lpstr>
      <vt:lpstr>Symbol</vt:lpstr>
      <vt:lpstr>Times New Roman</vt:lpstr>
      <vt:lpstr>Wingdings</vt:lpstr>
      <vt:lpstr>Wingdings 2</vt:lpstr>
      <vt:lpstr>Capitaux</vt:lpstr>
      <vt:lpstr>Fondements des organisations</vt:lpstr>
      <vt:lpstr>Plan du Chapitre</vt:lpstr>
      <vt:lpstr>3.1. Auteurs et mise en perspective de l’analyse stratégique et systémique</vt:lpstr>
      <vt:lpstr>3.1. Auteurs et mise en perspective de l’analyse stratégique et systémique</vt:lpstr>
      <vt:lpstr>3.1. Auteurs et mise en perspective de l’analyse stratégique et systémique</vt:lpstr>
      <vt:lpstr>3.2. L’enquête de Crozier à la Seita </vt:lpstr>
      <vt:lpstr>Le fonctionnement formel</vt:lpstr>
      <vt:lpstr>Le fonctionnement informel </vt:lpstr>
      <vt:lpstr>Interprétation des relations</vt:lpstr>
      <vt:lpstr>Synthèse</vt:lpstr>
      <vt:lpstr>3.3. Les concepts fondamentaux du schéma analytique</vt:lpstr>
      <vt:lpstr>3.3. Les concepts fondamentaux du schéma analytique</vt:lpstr>
      <vt:lpstr>A. La notion de rationalité limitée</vt:lpstr>
      <vt:lpstr>A. La notion de rationalité limitée</vt:lpstr>
      <vt:lpstr>A. La notion de rationalité limitée</vt:lpstr>
      <vt:lpstr>A. La notion de rationalité limitée</vt:lpstr>
      <vt:lpstr>B. Pouvoir et sources du pouvoir</vt:lpstr>
      <vt:lpstr>B. Pouvoir et sources du pouvoir</vt:lpstr>
      <vt:lpstr>B. Pouvoir et sources du pouvoir</vt:lpstr>
      <vt:lpstr>B. Pouvoir et sources du pouvoir</vt:lpstr>
      <vt:lpstr>C. Les stratégies</vt:lpstr>
      <vt:lpstr>C. Les stratégies</vt:lpstr>
      <vt:lpstr>C. Les stratégies</vt:lpstr>
      <vt:lpstr>C. Les stratégies</vt:lpstr>
      <vt:lpstr>D. Les zones d’incertitude</vt:lpstr>
      <vt:lpstr>D. Les zones d’incertitude</vt:lpstr>
      <vt:lpstr>E. Le système d’action concret</vt:lpstr>
      <vt:lpstr>E. Le système d’action concret</vt:lpstr>
      <vt:lpstr>3.4. Repères méthodologiques : l’analyse d’une organisation selon la perspective stratégique et systémique</vt:lpstr>
      <vt:lpstr>A. Raisonnement systémique et raisonnement stratégique : deux logiques complémentaires</vt:lpstr>
      <vt:lpstr>B. La démarche d’analyse </vt:lpstr>
      <vt:lpstr>B. La démarche d’analyse : la grille d’analyse </vt:lpstr>
      <vt:lpstr>C. Le recueil des données </vt:lpstr>
      <vt:lpstr>D. Les limites de l’analyse</vt:lpstr>
      <vt:lpstr>3.5. Le prolongement de Sainsaulieu :  les modèles de construction identitaire par le travail et par les relations de pouvoir</vt:lpstr>
      <vt:lpstr>3.5. Le prolongement de Sainsaulieu :  les modèles de construction identitaire par le travail et par les relations de pouvoir</vt:lpstr>
      <vt:lpstr>3.5. Le prolongement de Sainsaulieu :  les modèles de construction identitaire par le travail et par les relations de pouvoir</vt:lpstr>
      <vt:lpstr>3.5. Le prolongement de Sainsaulieu :  les modèles de construction identitaire par le travail et par les relations de pouvoir</vt:lpstr>
      <vt:lpstr>3.5. Le prolongement de Sainsaulieu :  les modèles de construction identitaire par le travail et par les relations de pouvoir</vt:lpstr>
      <vt:lpstr>3.5. Le prolongement de Sainsaulieu :  les modèles de construction identitaire par le travail et par les relations de pouvoir</vt:lpstr>
    </vt:vector>
  </TitlesOfParts>
  <Company>Université Bordeaux 4</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Fondements des organisations</dc:title>
  <dc:creator>Marie Coris</dc:creator>
  <cp:lastModifiedBy>Microsoft Office User</cp:lastModifiedBy>
  <cp:revision>123</cp:revision>
  <cp:lastPrinted>2013-04-03T14:09:17Z</cp:lastPrinted>
  <dcterms:created xsi:type="dcterms:W3CDTF">2013-01-10T11:56:46Z</dcterms:created>
  <dcterms:modified xsi:type="dcterms:W3CDTF">2022-10-24T05:20:42Z</dcterms:modified>
</cp:coreProperties>
</file>