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67" r:id="rId3"/>
    <p:sldId id="269" r:id="rId4"/>
    <p:sldId id="261" r:id="rId5"/>
    <p:sldId id="257" r:id="rId6"/>
    <p:sldId id="258" r:id="rId7"/>
    <p:sldId id="268" r:id="rId8"/>
    <p:sldId id="262" r:id="rId9"/>
    <p:sldId id="266" r:id="rId10"/>
    <p:sldId id="259" r:id="rId11"/>
    <p:sldId id="271" r:id="rId12"/>
    <p:sldId id="272" r:id="rId13"/>
    <p:sldId id="273" r:id="rId14"/>
    <p:sldId id="277" r:id="rId15"/>
    <p:sldId id="260" r:id="rId16"/>
    <p:sldId id="263" r:id="rId17"/>
    <p:sldId id="264" r:id="rId18"/>
    <p:sldId id="270" r:id="rId19"/>
    <p:sldId id="279" r:id="rId20"/>
    <p:sldId id="278"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405" autoAdjust="0"/>
  </p:normalViewPr>
  <p:slideViewPr>
    <p:cSldViewPr snapToGrid="0" snapToObjects="1">
      <p:cViewPr varScale="1">
        <p:scale>
          <a:sx n="77" d="100"/>
          <a:sy n="77" d="100"/>
        </p:scale>
        <p:origin x="1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704159-C899-E243-BD06-8FEA4B577EE1}" type="doc">
      <dgm:prSet loTypeId="urn:microsoft.com/office/officeart/2005/8/layout/radial4" loCatId="" qsTypeId="urn:microsoft.com/office/officeart/2005/8/quickstyle/simple4" qsCatId="simple" csTypeId="urn:microsoft.com/office/officeart/2005/8/colors/accent2_2" csCatId="accent2" phldr="1"/>
      <dgm:spPr/>
      <dgm:t>
        <a:bodyPr/>
        <a:lstStyle/>
        <a:p>
          <a:endParaRPr lang="fr-FR"/>
        </a:p>
      </dgm:t>
    </dgm:pt>
    <dgm:pt modelId="{7509A944-E26E-4E4D-B788-FFEEE74C3A5E}">
      <dgm:prSet phldrT="[Texte]"/>
      <dgm:spPr/>
      <dgm:t>
        <a:bodyPr/>
        <a:lstStyle/>
        <a:p>
          <a:r>
            <a:rPr lang="fr-FR" dirty="0" smtClean="0">
              <a:solidFill>
                <a:schemeClr val="accent5"/>
              </a:solidFill>
            </a:rPr>
            <a:t>Minima sociaux</a:t>
          </a:r>
          <a:endParaRPr lang="fr-FR" dirty="0">
            <a:solidFill>
              <a:schemeClr val="accent5"/>
            </a:solidFill>
          </a:endParaRPr>
        </a:p>
      </dgm:t>
    </dgm:pt>
    <dgm:pt modelId="{F1512CED-7BEF-9848-90C2-A4C71EC39E7A}" type="parTrans" cxnId="{E68ECF6B-C6EA-8344-B37A-758E2B21ED16}">
      <dgm:prSet/>
      <dgm:spPr/>
      <dgm:t>
        <a:bodyPr/>
        <a:lstStyle/>
        <a:p>
          <a:endParaRPr lang="fr-FR"/>
        </a:p>
      </dgm:t>
    </dgm:pt>
    <dgm:pt modelId="{91FAA607-42D8-8341-81E7-0FB2CCC4C5FF}" type="sibTrans" cxnId="{E68ECF6B-C6EA-8344-B37A-758E2B21ED16}">
      <dgm:prSet/>
      <dgm:spPr/>
      <dgm:t>
        <a:bodyPr/>
        <a:lstStyle/>
        <a:p>
          <a:endParaRPr lang="fr-FR"/>
        </a:p>
      </dgm:t>
    </dgm:pt>
    <dgm:pt modelId="{82595780-51CC-0340-A33D-E1DD0DD32FCC}">
      <dgm:prSet phldrT="[Texte]"/>
      <dgm:spPr/>
      <dgm:t>
        <a:bodyPr/>
        <a:lstStyle/>
        <a:p>
          <a:r>
            <a:rPr lang="fr-FR" dirty="0" smtClean="0">
              <a:solidFill>
                <a:srgbClr val="FF0000"/>
              </a:solidFill>
            </a:rPr>
            <a:t>ASS</a:t>
          </a:r>
          <a:endParaRPr lang="fr-FR" dirty="0">
            <a:solidFill>
              <a:srgbClr val="FF0000"/>
            </a:solidFill>
          </a:endParaRPr>
        </a:p>
      </dgm:t>
    </dgm:pt>
    <dgm:pt modelId="{C7CC5E3E-DDAB-1640-AEA6-8233660FD108}" type="parTrans" cxnId="{A2C2F872-EBA0-BF43-93FF-1D9EEF8BC1FD}">
      <dgm:prSet/>
      <dgm:spPr/>
      <dgm:t>
        <a:bodyPr/>
        <a:lstStyle/>
        <a:p>
          <a:endParaRPr lang="fr-FR"/>
        </a:p>
      </dgm:t>
    </dgm:pt>
    <dgm:pt modelId="{2A679321-F0BA-6647-B8EC-EF97BA7FC260}" type="sibTrans" cxnId="{A2C2F872-EBA0-BF43-93FF-1D9EEF8BC1FD}">
      <dgm:prSet/>
      <dgm:spPr/>
      <dgm:t>
        <a:bodyPr/>
        <a:lstStyle/>
        <a:p>
          <a:endParaRPr lang="fr-FR"/>
        </a:p>
      </dgm:t>
    </dgm:pt>
    <dgm:pt modelId="{83703E16-B03B-0846-BEED-FC1B3278A6AA}">
      <dgm:prSet phldrT="[Texte]"/>
      <dgm:spPr/>
      <dgm:t>
        <a:bodyPr/>
        <a:lstStyle/>
        <a:p>
          <a:r>
            <a:rPr lang="fr-FR" dirty="0" smtClean="0">
              <a:solidFill>
                <a:srgbClr val="FF6600"/>
              </a:solidFill>
            </a:rPr>
            <a:t>RSA</a:t>
          </a:r>
          <a:endParaRPr lang="fr-FR" dirty="0">
            <a:solidFill>
              <a:srgbClr val="FF6600"/>
            </a:solidFill>
          </a:endParaRPr>
        </a:p>
      </dgm:t>
    </dgm:pt>
    <dgm:pt modelId="{B14E933B-37F2-7F48-9800-A21AD479C2F5}" type="parTrans" cxnId="{C5107A73-7E37-944A-A04F-8C6C38DA5C6A}">
      <dgm:prSet/>
      <dgm:spPr/>
      <dgm:t>
        <a:bodyPr/>
        <a:lstStyle/>
        <a:p>
          <a:endParaRPr lang="fr-FR"/>
        </a:p>
      </dgm:t>
    </dgm:pt>
    <dgm:pt modelId="{D29298F6-F4BE-E848-A502-444BF3B6F12B}" type="sibTrans" cxnId="{C5107A73-7E37-944A-A04F-8C6C38DA5C6A}">
      <dgm:prSet/>
      <dgm:spPr/>
      <dgm:t>
        <a:bodyPr/>
        <a:lstStyle/>
        <a:p>
          <a:endParaRPr lang="fr-FR"/>
        </a:p>
      </dgm:t>
    </dgm:pt>
    <dgm:pt modelId="{99A85CB9-0DF1-4441-BB8F-1738DBB84415}">
      <dgm:prSet phldrT="[Texte]"/>
      <dgm:spPr/>
      <dgm:t>
        <a:bodyPr/>
        <a:lstStyle/>
        <a:p>
          <a:endParaRPr lang="fr-FR" dirty="0"/>
        </a:p>
      </dgm:t>
    </dgm:pt>
    <dgm:pt modelId="{7301D693-6415-8640-87D5-BA545BDEB6EC}" type="parTrans" cxnId="{D1FBA561-6A04-BA4E-84FE-149CD2F2C0A0}">
      <dgm:prSet/>
      <dgm:spPr/>
      <dgm:t>
        <a:bodyPr/>
        <a:lstStyle/>
        <a:p>
          <a:endParaRPr lang="fr-FR"/>
        </a:p>
      </dgm:t>
    </dgm:pt>
    <dgm:pt modelId="{DAE1AABE-8FB2-F044-B59A-8DD312DD250F}" type="sibTrans" cxnId="{D1FBA561-6A04-BA4E-84FE-149CD2F2C0A0}">
      <dgm:prSet/>
      <dgm:spPr/>
      <dgm:t>
        <a:bodyPr/>
        <a:lstStyle/>
        <a:p>
          <a:endParaRPr lang="fr-FR"/>
        </a:p>
      </dgm:t>
    </dgm:pt>
    <dgm:pt modelId="{EBA9943C-5A19-BD47-A0CB-3F6AA0174F3A}">
      <dgm:prSet phldrT="[Texte]"/>
      <dgm:spPr/>
      <dgm:t>
        <a:bodyPr/>
        <a:lstStyle/>
        <a:p>
          <a:r>
            <a:rPr lang="fr-FR" dirty="0" smtClean="0">
              <a:solidFill>
                <a:srgbClr val="3366FF"/>
              </a:solidFill>
            </a:rPr>
            <a:t>ATA</a:t>
          </a:r>
          <a:endParaRPr lang="fr-FR" dirty="0">
            <a:solidFill>
              <a:srgbClr val="3366FF"/>
            </a:solidFill>
          </a:endParaRPr>
        </a:p>
      </dgm:t>
    </dgm:pt>
    <dgm:pt modelId="{A13DD2AF-BB5D-2B48-8D5E-48DCBCCC390A}" type="parTrans" cxnId="{623EF9E8-3C68-ED42-B95F-C0F61E9870D5}">
      <dgm:prSet/>
      <dgm:spPr/>
      <dgm:t>
        <a:bodyPr/>
        <a:lstStyle/>
        <a:p>
          <a:endParaRPr lang="fr-FR"/>
        </a:p>
      </dgm:t>
    </dgm:pt>
    <dgm:pt modelId="{D80D6ABF-020D-C14A-85DD-62B29E013691}" type="sibTrans" cxnId="{623EF9E8-3C68-ED42-B95F-C0F61E9870D5}">
      <dgm:prSet/>
      <dgm:spPr/>
      <dgm:t>
        <a:bodyPr/>
        <a:lstStyle/>
        <a:p>
          <a:endParaRPr lang="fr-FR"/>
        </a:p>
      </dgm:t>
    </dgm:pt>
    <dgm:pt modelId="{87C54DAA-2EDB-FA43-B893-045594066FFA}">
      <dgm:prSet phldrT="[Texte]"/>
      <dgm:spPr/>
      <dgm:t>
        <a:bodyPr/>
        <a:lstStyle/>
        <a:p>
          <a:r>
            <a:rPr lang="fr-FR" dirty="0" smtClean="0">
              <a:solidFill>
                <a:srgbClr val="3366FF"/>
              </a:solidFill>
            </a:rPr>
            <a:t>ADA</a:t>
          </a:r>
          <a:endParaRPr lang="fr-FR" dirty="0">
            <a:solidFill>
              <a:srgbClr val="3366FF"/>
            </a:solidFill>
          </a:endParaRPr>
        </a:p>
      </dgm:t>
    </dgm:pt>
    <dgm:pt modelId="{2D854C2A-60C6-A04E-BE6E-A60F360C6C4B}" type="parTrans" cxnId="{58713494-9D0E-C543-A630-EA3B2483A567}">
      <dgm:prSet/>
      <dgm:spPr/>
      <dgm:t>
        <a:bodyPr/>
        <a:lstStyle/>
        <a:p>
          <a:endParaRPr lang="fr-FR"/>
        </a:p>
      </dgm:t>
    </dgm:pt>
    <dgm:pt modelId="{B6EE4DAF-7963-1948-847A-147122F11450}" type="sibTrans" cxnId="{58713494-9D0E-C543-A630-EA3B2483A567}">
      <dgm:prSet/>
      <dgm:spPr/>
      <dgm:t>
        <a:bodyPr/>
        <a:lstStyle/>
        <a:p>
          <a:endParaRPr lang="fr-FR"/>
        </a:p>
      </dgm:t>
    </dgm:pt>
    <dgm:pt modelId="{90464B2F-A131-484D-ABAB-0D41D51233F5}">
      <dgm:prSet phldrT="[Texte]"/>
      <dgm:spPr/>
      <dgm:t>
        <a:bodyPr/>
        <a:lstStyle/>
        <a:p>
          <a:r>
            <a:rPr lang="fr-FR" dirty="0" smtClean="0">
              <a:solidFill>
                <a:srgbClr val="008000"/>
              </a:solidFill>
            </a:rPr>
            <a:t>ASI</a:t>
          </a:r>
          <a:endParaRPr lang="fr-FR" dirty="0">
            <a:solidFill>
              <a:srgbClr val="008000"/>
            </a:solidFill>
          </a:endParaRPr>
        </a:p>
      </dgm:t>
    </dgm:pt>
    <dgm:pt modelId="{D8FAB1B8-8515-3540-B461-DEA8AEEF93AE}" type="parTrans" cxnId="{660842BD-C92E-AC45-B527-B45BB52E4F69}">
      <dgm:prSet/>
      <dgm:spPr/>
      <dgm:t>
        <a:bodyPr/>
        <a:lstStyle/>
        <a:p>
          <a:endParaRPr lang="fr-FR"/>
        </a:p>
      </dgm:t>
    </dgm:pt>
    <dgm:pt modelId="{DAA079C2-F6EE-384D-B185-B5CBE8051692}" type="sibTrans" cxnId="{660842BD-C92E-AC45-B527-B45BB52E4F69}">
      <dgm:prSet/>
      <dgm:spPr/>
      <dgm:t>
        <a:bodyPr/>
        <a:lstStyle/>
        <a:p>
          <a:endParaRPr lang="fr-FR"/>
        </a:p>
      </dgm:t>
    </dgm:pt>
    <dgm:pt modelId="{9ED42CDD-3635-ED42-A4CB-A126B08D8749}">
      <dgm:prSet phldrT="[Texte]"/>
      <dgm:spPr/>
      <dgm:t>
        <a:bodyPr/>
        <a:lstStyle/>
        <a:p>
          <a:r>
            <a:rPr lang="fr-FR" dirty="0" smtClean="0">
              <a:solidFill>
                <a:srgbClr val="008000"/>
              </a:solidFill>
            </a:rPr>
            <a:t>AAH</a:t>
          </a:r>
          <a:endParaRPr lang="fr-FR" dirty="0">
            <a:solidFill>
              <a:srgbClr val="008000"/>
            </a:solidFill>
          </a:endParaRPr>
        </a:p>
      </dgm:t>
    </dgm:pt>
    <dgm:pt modelId="{9CC2D3CF-F26A-D142-B3F7-9C9DE1F11BCA}" type="parTrans" cxnId="{3CF69AAC-21C7-9341-BC6B-8AB19114F646}">
      <dgm:prSet/>
      <dgm:spPr/>
      <dgm:t>
        <a:bodyPr/>
        <a:lstStyle/>
        <a:p>
          <a:endParaRPr lang="fr-FR"/>
        </a:p>
      </dgm:t>
    </dgm:pt>
    <dgm:pt modelId="{526D6867-0098-5B40-A243-9943096730EE}" type="sibTrans" cxnId="{3CF69AAC-21C7-9341-BC6B-8AB19114F646}">
      <dgm:prSet/>
      <dgm:spPr/>
      <dgm:t>
        <a:bodyPr/>
        <a:lstStyle/>
        <a:p>
          <a:endParaRPr lang="fr-FR"/>
        </a:p>
      </dgm:t>
    </dgm:pt>
    <dgm:pt modelId="{7AE09049-F5E0-E44E-8F0A-668875352656}">
      <dgm:prSet phldrT="[Texte]"/>
      <dgm:spPr/>
      <dgm:t>
        <a:bodyPr/>
        <a:lstStyle/>
        <a:p>
          <a:r>
            <a:rPr lang="fr-FR" dirty="0" smtClean="0">
              <a:solidFill>
                <a:srgbClr val="660066"/>
              </a:solidFill>
            </a:rPr>
            <a:t>AV</a:t>
          </a:r>
          <a:endParaRPr lang="fr-FR" dirty="0">
            <a:solidFill>
              <a:srgbClr val="660066"/>
            </a:solidFill>
          </a:endParaRPr>
        </a:p>
      </dgm:t>
    </dgm:pt>
    <dgm:pt modelId="{909EA18E-A326-4E4D-812C-F0B8C6850995}" type="parTrans" cxnId="{40402477-7424-ED48-8840-E7E60DB240BF}">
      <dgm:prSet/>
      <dgm:spPr/>
      <dgm:t>
        <a:bodyPr/>
        <a:lstStyle/>
        <a:p>
          <a:endParaRPr lang="fr-FR"/>
        </a:p>
      </dgm:t>
    </dgm:pt>
    <dgm:pt modelId="{2FD2EBFD-118C-EC42-9BE6-7F0BA8EB829C}" type="sibTrans" cxnId="{40402477-7424-ED48-8840-E7E60DB240BF}">
      <dgm:prSet/>
      <dgm:spPr/>
      <dgm:t>
        <a:bodyPr/>
        <a:lstStyle/>
        <a:p>
          <a:endParaRPr lang="fr-FR"/>
        </a:p>
      </dgm:t>
    </dgm:pt>
    <dgm:pt modelId="{D062CE8A-BB04-2F44-B6F4-1B3D595A791C}">
      <dgm:prSet phldrT="[Texte]"/>
      <dgm:spPr/>
      <dgm:t>
        <a:bodyPr/>
        <a:lstStyle/>
        <a:p>
          <a:r>
            <a:rPr lang="fr-FR" dirty="0" smtClean="0">
              <a:solidFill>
                <a:srgbClr val="000090"/>
              </a:solidFill>
            </a:rPr>
            <a:t>PTS</a:t>
          </a:r>
          <a:endParaRPr lang="fr-FR" dirty="0">
            <a:solidFill>
              <a:srgbClr val="000090"/>
            </a:solidFill>
          </a:endParaRPr>
        </a:p>
      </dgm:t>
    </dgm:pt>
    <dgm:pt modelId="{AF25FAED-7A33-E44C-8124-A149571BB554}" type="parTrans" cxnId="{BFB02D6D-DE84-5E4F-A649-CB040F8D2340}">
      <dgm:prSet/>
      <dgm:spPr/>
      <dgm:t>
        <a:bodyPr/>
        <a:lstStyle/>
        <a:p>
          <a:endParaRPr lang="fr-FR"/>
        </a:p>
      </dgm:t>
    </dgm:pt>
    <dgm:pt modelId="{D28BC158-99E8-FA43-A678-68CE97A30B23}" type="sibTrans" cxnId="{BFB02D6D-DE84-5E4F-A649-CB040F8D2340}">
      <dgm:prSet/>
      <dgm:spPr/>
      <dgm:t>
        <a:bodyPr/>
        <a:lstStyle/>
        <a:p>
          <a:endParaRPr lang="fr-FR"/>
        </a:p>
      </dgm:t>
    </dgm:pt>
    <dgm:pt modelId="{5A1C7902-6A80-4C4B-8DA8-5D0876FC7B97}">
      <dgm:prSet phldrT="[Texte]"/>
      <dgm:spPr/>
      <dgm:t>
        <a:bodyPr/>
        <a:lstStyle/>
        <a:p>
          <a:r>
            <a:rPr lang="fr-FR" dirty="0" smtClean="0">
              <a:solidFill>
                <a:srgbClr val="000090"/>
              </a:solidFill>
            </a:rPr>
            <a:t>RSO</a:t>
          </a:r>
          <a:endParaRPr lang="fr-FR" dirty="0">
            <a:solidFill>
              <a:srgbClr val="000090"/>
            </a:solidFill>
          </a:endParaRPr>
        </a:p>
      </dgm:t>
    </dgm:pt>
    <dgm:pt modelId="{9125F4ED-DF82-634E-9CEC-241CD05237C7}" type="parTrans" cxnId="{4D302384-87C4-4B4A-AD1F-E9352EA24735}">
      <dgm:prSet/>
      <dgm:spPr/>
      <dgm:t>
        <a:bodyPr/>
        <a:lstStyle/>
        <a:p>
          <a:endParaRPr lang="fr-FR"/>
        </a:p>
      </dgm:t>
    </dgm:pt>
    <dgm:pt modelId="{083244E6-B359-5848-93BC-6682F0056BAB}" type="sibTrans" cxnId="{4D302384-87C4-4B4A-AD1F-E9352EA24735}">
      <dgm:prSet/>
      <dgm:spPr/>
      <dgm:t>
        <a:bodyPr/>
        <a:lstStyle/>
        <a:p>
          <a:endParaRPr lang="fr-FR"/>
        </a:p>
      </dgm:t>
    </dgm:pt>
    <dgm:pt modelId="{B12A23DF-C227-BC4B-8D7B-2BB59ED270A2}">
      <dgm:prSet phldrT="[Texte]"/>
      <dgm:spPr/>
      <dgm:t>
        <a:bodyPr/>
        <a:lstStyle/>
        <a:p>
          <a:r>
            <a:rPr lang="fr-FR" dirty="0" smtClean="0">
              <a:solidFill>
                <a:srgbClr val="000090"/>
              </a:solidFill>
            </a:rPr>
            <a:t>ASPA</a:t>
          </a:r>
          <a:endParaRPr lang="fr-FR" dirty="0">
            <a:solidFill>
              <a:srgbClr val="000090"/>
            </a:solidFill>
          </a:endParaRPr>
        </a:p>
      </dgm:t>
    </dgm:pt>
    <dgm:pt modelId="{E2F1F2A7-FEC0-7145-A90C-388FB8E35111}" type="parTrans" cxnId="{2A84BE65-8E1E-3B4E-B24B-4F4322F4A23B}">
      <dgm:prSet/>
      <dgm:spPr/>
      <dgm:t>
        <a:bodyPr/>
        <a:lstStyle/>
        <a:p>
          <a:endParaRPr lang="fr-FR"/>
        </a:p>
      </dgm:t>
    </dgm:pt>
    <dgm:pt modelId="{6C937188-8271-464F-90C3-17B7E2250432}" type="sibTrans" cxnId="{2A84BE65-8E1E-3B4E-B24B-4F4322F4A23B}">
      <dgm:prSet/>
      <dgm:spPr/>
      <dgm:t>
        <a:bodyPr/>
        <a:lstStyle/>
        <a:p>
          <a:endParaRPr lang="fr-FR"/>
        </a:p>
      </dgm:t>
    </dgm:pt>
    <dgm:pt modelId="{E70368A2-2653-9642-B835-623FC04F7CE4}" type="pres">
      <dgm:prSet presAssocID="{44704159-C899-E243-BD06-8FEA4B577EE1}" presName="cycle" presStyleCnt="0">
        <dgm:presLayoutVars>
          <dgm:chMax val="1"/>
          <dgm:dir/>
          <dgm:animLvl val="ctr"/>
          <dgm:resizeHandles val="exact"/>
        </dgm:presLayoutVars>
      </dgm:prSet>
      <dgm:spPr/>
      <dgm:t>
        <a:bodyPr/>
        <a:lstStyle/>
        <a:p>
          <a:endParaRPr lang="fr-FR"/>
        </a:p>
      </dgm:t>
    </dgm:pt>
    <dgm:pt modelId="{2BF4B890-6227-B247-8CE9-B52FFB79A6F3}" type="pres">
      <dgm:prSet presAssocID="{7509A944-E26E-4E4D-B788-FFEEE74C3A5E}" presName="centerShape" presStyleLbl="node0" presStyleIdx="0" presStyleCnt="1"/>
      <dgm:spPr/>
      <dgm:t>
        <a:bodyPr/>
        <a:lstStyle/>
        <a:p>
          <a:endParaRPr lang="fr-FR"/>
        </a:p>
      </dgm:t>
    </dgm:pt>
    <dgm:pt modelId="{9AD05647-F569-E949-AF26-5E8A0BA8300D}" type="pres">
      <dgm:prSet presAssocID="{C7CC5E3E-DDAB-1640-AEA6-8233660FD108}" presName="parTrans" presStyleLbl="bgSibTrans2D1" presStyleIdx="0" presStyleCnt="10"/>
      <dgm:spPr/>
      <dgm:t>
        <a:bodyPr/>
        <a:lstStyle/>
        <a:p>
          <a:endParaRPr lang="fr-FR"/>
        </a:p>
      </dgm:t>
    </dgm:pt>
    <dgm:pt modelId="{23DD80B6-85E5-9B46-A7F6-C22AFBA5604E}" type="pres">
      <dgm:prSet presAssocID="{82595780-51CC-0340-A33D-E1DD0DD32FCC}" presName="node" presStyleLbl="node1" presStyleIdx="0" presStyleCnt="10">
        <dgm:presLayoutVars>
          <dgm:bulletEnabled val="1"/>
        </dgm:presLayoutVars>
      </dgm:prSet>
      <dgm:spPr/>
      <dgm:t>
        <a:bodyPr/>
        <a:lstStyle/>
        <a:p>
          <a:endParaRPr lang="fr-FR"/>
        </a:p>
      </dgm:t>
    </dgm:pt>
    <dgm:pt modelId="{E9D17ADC-849A-E349-A352-40F33974C36F}" type="pres">
      <dgm:prSet presAssocID="{B14E933B-37F2-7F48-9800-A21AD479C2F5}" presName="parTrans" presStyleLbl="bgSibTrans2D1" presStyleIdx="1" presStyleCnt="10"/>
      <dgm:spPr/>
      <dgm:t>
        <a:bodyPr/>
        <a:lstStyle/>
        <a:p>
          <a:endParaRPr lang="fr-FR"/>
        </a:p>
      </dgm:t>
    </dgm:pt>
    <dgm:pt modelId="{AEA65770-5039-4648-9E54-909DF80AFAE3}" type="pres">
      <dgm:prSet presAssocID="{83703E16-B03B-0846-BEED-FC1B3278A6AA}" presName="node" presStyleLbl="node1" presStyleIdx="1" presStyleCnt="10">
        <dgm:presLayoutVars>
          <dgm:bulletEnabled val="1"/>
        </dgm:presLayoutVars>
      </dgm:prSet>
      <dgm:spPr/>
      <dgm:t>
        <a:bodyPr/>
        <a:lstStyle/>
        <a:p>
          <a:endParaRPr lang="fr-FR"/>
        </a:p>
      </dgm:t>
    </dgm:pt>
    <dgm:pt modelId="{AEE38D1B-F49C-BC47-B39D-96F9A9AA9DE7}" type="pres">
      <dgm:prSet presAssocID="{A13DD2AF-BB5D-2B48-8D5E-48DCBCCC390A}" presName="parTrans" presStyleLbl="bgSibTrans2D1" presStyleIdx="2" presStyleCnt="10"/>
      <dgm:spPr/>
      <dgm:t>
        <a:bodyPr/>
        <a:lstStyle/>
        <a:p>
          <a:endParaRPr lang="fr-FR"/>
        </a:p>
      </dgm:t>
    </dgm:pt>
    <dgm:pt modelId="{C3D77DA5-852F-FB46-9497-61200D9E6790}" type="pres">
      <dgm:prSet presAssocID="{EBA9943C-5A19-BD47-A0CB-3F6AA0174F3A}" presName="node" presStyleLbl="node1" presStyleIdx="2" presStyleCnt="10">
        <dgm:presLayoutVars>
          <dgm:bulletEnabled val="1"/>
        </dgm:presLayoutVars>
      </dgm:prSet>
      <dgm:spPr/>
      <dgm:t>
        <a:bodyPr/>
        <a:lstStyle/>
        <a:p>
          <a:endParaRPr lang="fr-FR"/>
        </a:p>
      </dgm:t>
    </dgm:pt>
    <dgm:pt modelId="{010B0F00-D06D-D946-9DD4-06AFBD4D684E}" type="pres">
      <dgm:prSet presAssocID="{2D854C2A-60C6-A04E-BE6E-A60F360C6C4B}" presName="parTrans" presStyleLbl="bgSibTrans2D1" presStyleIdx="3" presStyleCnt="10"/>
      <dgm:spPr/>
      <dgm:t>
        <a:bodyPr/>
        <a:lstStyle/>
        <a:p>
          <a:endParaRPr lang="fr-FR"/>
        </a:p>
      </dgm:t>
    </dgm:pt>
    <dgm:pt modelId="{958D0936-CC3E-DC4B-BD8C-9CF39FA2E547}" type="pres">
      <dgm:prSet presAssocID="{87C54DAA-2EDB-FA43-B893-045594066FFA}" presName="node" presStyleLbl="node1" presStyleIdx="3" presStyleCnt="10">
        <dgm:presLayoutVars>
          <dgm:bulletEnabled val="1"/>
        </dgm:presLayoutVars>
      </dgm:prSet>
      <dgm:spPr/>
      <dgm:t>
        <a:bodyPr/>
        <a:lstStyle/>
        <a:p>
          <a:endParaRPr lang="fr-FR"/>
        </a:p>
      </dgm:t>
    </dgm:pt>
    <dgm:pt modelId="{CFF69629-DD51-8243-854C-6A6C34C98211}" type="pres">
      <dgm:prSet presAssocID="{D8FAB1B8-8515-3540-B461-DEA8AEEF93AE}" presName="parTrans" presStyleLbl="bgSibTrans2D1" presStyleIdx="4" presStyleCnt="10"/>
      <dgm:spPr/>
      <dgm:t>
        <a:bodyPr/>
        <a:lstStyle/>
        <a:p>
          <a:endParaRPr lang="fr-FR"/>
        </a:p>
      </dgm:t>
    </dgm:pt>
    <dgm:pt modelId="{421FBE36-AC13-7245-9EB7-C16DD125F423}" type="pres">
      <dgm:prSet presAssocID="{90464B2F-A131-484D-ABAB-0D41D51233F5}" presName="node" presStyleLbl="node1" presStyleIdx="4" presStyleCnt="10">
        <dgm:presLayoutVars>
          <dgm:bulletEnabled val="1"/>
        </dgm:presLayoutVars>
      </dgm:prSet>
      <dgm:spPr/>
      <dgm:t>
        <a:bodyPr/>
        <a:lstStyle/>
        <a:p>
          <a:endParaRPr lang="fr-FR"/>
        </a:p>
      </dgm:t>
    </dgm:pt>
    <dgm:pt modelId="{B5FEF062-B661-E340-A0BA-AD3F2487FC27}" type="pres">
      <dgm:prSet presAssocID="{9CC2D3CF-F26A-D142-B3F7-9C9DE1F11BCA}" presName="parTrans" presStyleLbl="bgSibTrans2D1" presStyleIdx="5" presStyleCnt="10"/>
      <dgm:spPr/>
      <dgm:t>
        <a:bodyPr/>
        <a:lstStyle/>
        <a:p>
          <a:endParaRPr lang="fr-FR"/>
        </a:p>
      </dgm:t>
    </dgm:pt>
    <dgm:pt modelId="{30FE0D7A-2DA9-E640-82B0-6B5E353BC008}" type="pres">
      <dgm:prSet presAssocID="{9ED42CDD-3635-ED42-A4CB-A126B08D8749}" presName="node" presStyleLbl="node1" presStyleIdx="5" presStyleCnt="10">
        <dgm:presLayoutVars>
          <dgm:bulletEnabled val="1"/>
        </dgm:presLayoutVars>
      </dgm:prSet>
      <dgm:spPr/>
      <dgm:t>
        <a:bodyPr/>
        <a:lstStyle/>
        <a:p>
          <a:endParaRPr lang="fr-FR"/>
        </a:p>
      </dgm:t>
    </dgm:pt>
    <dgm:pt modelId="{2F2B404A-4DBC-E24F-A730-C08FDEA8F512}" type="pres">
      <dgm:prSet presAssocID="{909EA18E-A326-4E4D-812C-F0B8C6850995}" presName="parTrans" presStyleLbl="bgSibTrans2D1" presStyleIdx="6" presStyleCnt="10"/>
      <dgm:spPr/>
      <dgm:t>
        <a:bodyPr/>
        <a:lstStyle/>
        <a:p>
          <a:endParaRPr lang="fr-FR"/>
        </a:p>
      </dgm:t>
    </dgm:pt>
    <dgm:pt modelId="{BDDD3E8B-B4F2-6B40-B114-4F58077B6D73}" type="pres">
      <dgm:prSet presAssocID="{7AE09049-F5E0-E44E-8F0A-668875352656}" presName="node" presStyleLbl="node1" presStyleIdx="6" presStyleCnt="10">
        <dgm:presLayoutVars>
          <dgm:bulletEnabled val="1"/>
        </dgm:presLayoutVars>
      </dgm:prSet>
      <dgm:spPr/>
      <dgm:t>
        <a:bodyPr/>
        <a:lstStyle/>
        <a:p>
          <a:endParaRPr lang="fr-FR"/>
        </a:p>
      </dgm:t>
    </dgm:pt>
    <dgm:pt modelId="{5BBB5043-B9D6-904C-A3B4-2566306B9D8C}" type="pres">
      <dgm:prSet presAssocID="{AF25FAED-7A33-E44C-8124-A149571BB554}" presName="parTrans" presStyleLbl="bgSibTrans2D1" presStyleIdx="7" presStyleCnt="10"/>
      <dgm:spPr/>
      <dgm:t>
        <a:bodyPr/>
        <a:lstStyle/>
        <a:p>
          <a:endParaRPr lang="fr-FR"/>
        </a:p>
      </dgm:t>
    </dgm:pt>
    <dgm:pt modelId="{2FFD7701-71A3-AA40-BFB1-0757D55E6482}" type="pres">
      <dgm:prSet presAssocID="{D062CE8A-BB04-2F44-B6F4-1B3D595A791C}" presName="node" presStyleLbl="node1" presStyleIdx="7" presStyleCnt="10">
        <dgm:presLayoutVars>
          <dgm:bulletEnabled val="1"/>
        </dgm:presLayoutVars>
      </dgm:prSet>
      <dgm:spPr/>
      <dgm:t>
        <a:bodyPr/>
        <a:lstStyle/>
        <a:p>
          <a:endParaRPr lang="fr-FR"/>
        </a:p>
      </dgm:t>
    </dgm:pt>
    <dgm:pt modelId="{58D827C0-E92B-4A47-A145-3EFCAF8852B8}" type="pres">
      <dgm:prSet presAssocID="{9125F4ED-DF82-634E-9CEC-241CD05237C7}" presName="parTrans" presStyleLbl="bgSibTrans2D1" presStyleIdx="8" presStyleCnt="10"/>
      <dgm:spPr/>
      <dgm:t>
        <a:bodyPr/>
        <a:lstStyle/>
        <a:p>
          <a:endParaRPr lang="fr-FR"/>
        </a:p>
      </dgm:t>
    </dgm:pt>
    <dgm:pt modelId="{9FD16EDD-E63C-8547-BF66-57796F2D98E6}" type="pres">
      <dgm:prSet presAssocID="{5A1C7902-6A80-4C4B-8DA8-5D0876FC7B97}" presName="node" presStyleLbl="node1" presStyleIdx="8" presStyleCnt="10">
        <dgm:presLayoutVars>
          <dgm:bulletEnabled val="1"/>
        </dgm:presLayoutVars>
      </dgm:prSet>
      <dgm:spPr/>
      <dgm:t>
        <a:bodyPr/>
        <a:lstStyle/>
        <a:p>
          <a:endParaRPr lang="fr-FR"/>
        </a:p>
      </dgm:t>
    </dgm:pt>
    <dgm:pt modelId="{C84E5F57-887D-884C-9574-B4F6B362FE75}" type="pres">
      <dgm:prSet presAssocID="{E2F1F2A7-FEC0-7145-A90C-388FB8E35111}" presName="parTrans" presStyleLbl="bgSibTrans2D1" presStyleIdx="9" presStyleCnt="10"/>
      <dgm:spPr/>
      <dgm:t>
        <a:bodyPr/>
        <a:lstStyle/>
        <a:p>
          <a:endParaRPr lang="fr-FR"/>
        </a:p>
      </dgm:t>
    </dgm:pt>
    <dgm:pt modelId="{92AFC6BA-7285-2E49-973B-A3EC8A9077B4}" type="pres">
      <dgm:prSet presAssocID="{B12A23DF-C227-BC4B-8D7B-2BB59ED270A2}" presName="node" presStyleLbl="node1" presStyleIdx="9" presStyleCnt="10">
        <dgm:presLayoutVars>
          <dgm:bulletEnabled val="1"/>
        </dgm:presLayoutVars>
      </dgm:prSet>
      <dgm:spPr/>
      <dgm:t>
        <a:bodyPr/>
        <a:lstStyle/>
        <a:p>
          <a:endParaRPr lang="fr-FR"/>
        </a:p>
      </dgm:t>
    </dgm:pt>
  </dgm:ptLst>
  <dgm:cxnLst>
    <dgm:cxn modelId="{C5107A73-7E37-944A-A04F-8C6C38DA5C6A}" srcId="{7509A944-E26E-4E4D-B788-FFEEE74C3A5E}" destId="{83703E16-B03B-0846-BEED-FC1B3278A6AA}" srcOrd="1" destOrd="0" parTransId="{B14E933B-37F2-7F48-9800-A21AD479C2F5}" sibTransId="{D29298F6-F4BE-E848-A502-444BF3B6F12B}"/>
    <dgm:cxn modelId="{CA72AF42-0B28-3347-B0F0-88E78867DB2B}" type="presOf" srcId="{909EA18E-A326-4E4D-812C-F0B8C6850995}" destId="{2F2B404A-4DBC-E24F-A730-C08FDEA8F512}" srcOrd="0" destOrd="0" presId="urn:microsoft.com/office/officeart/2005/8/layout/radial4"/>
    <dgm:cxn modelId="{0B0D2805-C509-7C45-A15E-0F77177F8AEB}" type="presOf" srcId="{5A1C7902-6A80-4C4B-8DA8-5D0876FC7B97}" destId="{9FD16EDD-E63C-8547-BF66-57796F2D98E6}" srcOrd="0" destOrd="0" presId="urn:microsoft.com/office/officeart/2005/8/layout/radial4"/>
    <dgm:cxn modelId="{58713494-9D0E-C543-A630-EA3B2483A567}" srcId="{7509A944-E26E-4E4D-B788-FFEEE74C3A5E}" destId="{87C54DAA-2EDB-FA43-B893-045594066FFA}" srcOrd="3" destOrd="0" parTransId="{2D854C2A-60C6-A04E-BE6E-A60F360C6C4B}" sibTransId="{B6EE4DAF-7963-1948-847A-147122F11450}"/>
    <dgm:cxn modelId="{05198FC2-320C-3F40-9E0B-20BAF01336DF}" type="presOf" srcId="{AF25FAED-7A33-E44C-8124-A149571BB554}" destId="{5BBB5043-B9D6-904C-A3B4-2566306B9D8C}" srcOrd="0" destOrd="0" presId="urn:microsoft.com/office/officeart/2005/8/layout/radial4"/>
    <dgm:cxn modelId="{E68ECF6B-C6EA-8344-B37A-758E2B21ED16}" srcId="{44704159-C899-E243-BD06-8FEA4B577EE1}" destId="{7509A944-E26E-4E4D-B788-FFEEE74C3A5E}" srcOrd="0" destOrd="0" parTransId="{F1512CED-7BEF-9848-90C2-A4C71EC39E7A}" sibTransId="{91FAA607-42D8-8341-81E7-0FB2CCC4C5FF}"/>
    <dgm:cxn modelId="{40402477-7424-ED48-8840-E7E60DB240BF}" srcId="{7509A944-E26E-4E4D-B788-FFEEE74C3A5E}" destId="{7AE09049-F5E0-E44E-8F0A-668875352656}" srcOrd="6" destOrd="0" parTransId="{909EA18E-A326-4E4D-812C-F0B8C6850995}" sibTransId="{2FD2EBFD-118C-EC42-9BE6-7F0BA8EB829C}"/>
    <dgm:cxn modelId="{C0814790-E028-1745-A3DF-7DE2668F3054}" type="presOf" srcId="{83703E16-B03B-0846-BEED-FC1B3278A6AA}" destId="{AEA65770-5039-4648-9E54-909DF80AFAE3}" srcOrd="0" destOrd="0" presId="urn:microsoft.com/office/officeart/2005/8/layout/radial4"/>
    <dgm:cxn modelId="{6CFD7B94-3A94-6E47-BDCD-F616569E9922}" type="presOf" srcId="{A13DD2AF-BB5D-2B48-8D5E-48DCBCCC390A}" destId="{AEE38D1B-F49C-BC47-B39D-96F9A9AA9DE7}" srcOrd="0" destOrd="0" presId="urn:microsoft.com/office/officeart/2005/8/layout/radial4"/>
    <dgm:cxn modelId="{6B1E49DA-52FE-3444-BE5B-35F529691CD7}" type="presOf" srcId="{44704159-C899-E243-BD06-8FEA4B577EE1}" destId="{E70368A2-2653-9642-B835-623FC04F7CE4}" srcOrd="0" destOrd="0" presId="urn:microsoft.com/office/officeart/2005/8/layout/radial4"/>
    <dgm:cxn modelId="{8491CF74-8146-E847-A036-8418317A3FE2}" type="presOf" srcId="{B12A23DF-C227-BC4B-8D7B-2BB59ED270A2}" destId="{92AFC6BA-7285-2E49-973B-A3EC8A9077B4}" srcOrd="0" destOrd="0" presId="urn:microsoft.com/office/officeart/2005/8/layout/radial4"/>
    <dgm:cxn modelId="{317A8800-535B-C746-A851-D0968AAD62F9}" type="presOf" srcId="{B14E933B-37F2-7F48-9800-A21AD479C2F5}" destId="{E9D17ADC-849A-E349-A352-40F33974C36F}" srcOrd="0" destOrd="0" presId="urn:microsoft.com/office/officeart/2005/8/layout/radial4"/>
    <dgm:cxn modelId="{0CEDCB93-F726-9647-9048-87EA7AC50218}" type="presOf" srcId="{7509A944-E26E-4E4D-B788-FFEEE74C3A5E}" destId="{2BF4B890-6227-B247-8CE9-B52FFB79A6F3}" srcOrd="0" destOrd="0" presId="urn:microsoft.com/office/officeart/2005/8/layout/radial4"/>
    <dgm:cxn modelId="{BFB02D6D-DE84-5E4F-A649-CB040F8D2340}" srcId="{7509A944-E26E-4E4D-B788-FFEEE74C3A5E}" destId="{D062CE8A-BB04-2F44-B6F4-1B3D595A791C}" srcOrd="7" destOrd="0" parTransId="{AF25FAED-7A33-E44C-8124-A149571BB554}" sibTransId="{D28BC158-99E8-FA43-A678-68CE97A30B23}"/>
    <dgm:cxn modelId="{DC24D230-6925-E240-823E-BAA8F583C44C}" type="presOf" srcId="{9125F4ED-DF82-634E-9CEC-241CD05237C7}" destId="{58D827C0-E92B-4A47-A145-3EFCAF8852B8}" srcOrd="0" destOrd="0" presId="urn:microsoft.com/office/officeart/2005/8/layout/radial4"/>
    <dgm:cxn modelId="{3CF69AAC-21C7-9341-BC6B-8AB19114F646}" srcId="{7509A944-E26E-4E4D-B788-FFEEE74C3A5E}" destId="{9ED42CDD-3635-ED42-A4CB-A126B08D8749}" srcOrd="5" destOrd="0" parTransId="{9CC2D3CF-F26A-D142-B3F7-9C9DE1F11BCA}" sibTransId="{526D6867-0098-5B40-A243-9943096730EE}"/>
    <dgm:cxn modelId="{2A84BE65-8E1E-3B4E-B24B-4F4322F4A23B}" srcId="{7509A944-E26E-4E4D-B788-FFEEE74C3A5E}" destId="{B12A23DF-C227-BC4B-8D7B-2BB59ED270A2}" srcOrd="9" destOrd="0" parTransId="{E2F1F2A7-FEC0-7145-A90C-388FB8E35111}" sibTransId="{6C937188-8271-464F-90C3-17B7E2250432}"/>
    <dgm:cxn modelId="{660842BD-C92E-AC45-B527-B45BB52E4F69}" srcId="{7509A944-E26E-4E4D-B788-FFEEE74C3A5E}" destId="{90464B2F-A131-484D-ABAB-0D41D51233F5}" srcOrd="4" destOrd="0" parTransId="{D8FAB1B8-8515-3540-B461-DEA8AEEF93AE}" sibTransId="{DAA079C2-F6EE-384D-B185-B5CBE8051692}"/>
    <dgm:cxn modelId="{623EF9E8-3C68-ED42-B95F-C0F61E9870D5}" srcId="{7509A944-E26E-4E4D-B788-FFEEE74C3A5E}" destId="{EBA9943C-5A19-BD47-A0CB-3F6AA0174F3A}" srcOrd="2" destOrd="0" parTransId="{A13DD2AF-BB5D-2B48-8D5E-48DCBCCC390A}" sibTransId="{D80D6ABF-020D-C14A-85DD-62B29E013691}"/>
    <dgm:cxn modelId="{2FF56564-E9FE-A647-9563-073EC1AA7DB7}" type="presOf" srcId="{87C54DAA-2EDB-FA43-B893-045594066FFA}" destId="{958D0936-CC3E-DC4B-BD8C-9CF39FA2E547}" srcOrd="0" destOrd="0" presId="urn:microsoft.com/office/officeart/2005/8/layout/radial4"/>
    <dgm:cxn modelId="{4D302384-87C4-4B4A-AD1F-E9352EA24735}" srcId="{7509A944-E26E-4E4D-B788-FFEEE74C3A5E}" destId="{5A1C7902-6A80-4C4B-8DA8-5D0876FC7B97}" srcOrd="8" destOrd="0" parTransId="{9125F4ED-DF82-634E-9CEC-241CD05237C7}" sibTransId="{083244E6-B359-5848-93BC-6682F0056BAB}"/>
    <dgm:cxn modelId="{3B150066-7B73-0C4F-AB03-9F88EA5DF199}" type="presOf" srcId="{D8FAB1B8-8515-3540-B461-DEA8AEEF93AE}" destId="{CFF69629-DD51-8243-854C-6A6C34C98211}" srcOrd="0" destOrd="0" presId="urn:microsoft.com/office/officeart/2005/8/layout/radial4"/>
    <dgm:cxn modelId="{D3BFD55D-852E-9D49-A101-86278C85A895}" type="presOf" srcId="{D062CE8A-BB04-2F44-B6F4-1B3D595A791C}" destId="{2FFD7701-71A3-AA40-BFB1-0757D55E6482}" srcOrd="0" destOrd="0" presId="urn:microsoft.com/office/officeart/2005/8/layout/radial4"/>
    <dgm:cxn modelId="{A80AD3A9-1A93-E440-85D8-0C47F45995C0}" type="presOf" srcId="{EBA9943C-5A19-BD47-A0CB-3F6AA0174F3A}" destId="{C3D77DA5-852F-FB46-9497-61200D9E6790}" srcOrd="0" destOrd="0" presId="urn:microsoft.com/office/officeart/2005/8/layout/radial4"/>
    <dgm:cxn modelId="{3C246180-1FE6-2E4C-9E73-C27250447949}" type="presOf" srcId="{7AE09049-F5E0-E44E-8F0A-668875352656}" destId="{BDDD3E8B-B4F2-6B40-B114-4F58077B6D73}" srcOrd="0" destOrd="0" presId="urn:microsoft.com/office/officeart/2005/8/layout/radial4"/>
    <dgm:cxn modelId="{D1FBA561-6A04-BA4E-84FE-149CD2F2C0A0}" srcId="{44704159-C899-E243-BD06-8FEA4B577EE1}" destId="{99A85CB9-0DF1-4441-BB8F-1738DBB84415}" srcOrd="1" destOrd="0" parTransId="{7301D693-6415-8640-87D5-BA545BDEB6EC}" sibTransId="{DAE1AABE-8FB2-F044-B59A-8DD312DD250F}"/>
    <dgm:cxn modelId="{1C18A2AD-FB7B-EE4C-9916-F754B50A37A1}" type="presOf" srcId="{9ED42CDD-3635-ED42-A4CB-A126B08D8749}" destId="{30FE0D7A-2DA9-E640-82B0-6B5E353BC008}" srcOrd="0" destOrd="0" presId="urn:microsoft.com/office/officeart/2005/8/layout/radial4"/>
    <dgm:cxn modelId="{2316C871-2115-CB47-AACA-B971D4CA4624}" type="presOf" srcId="{90464B2F-A131-484D-ABAB-0D41D51233F5}" destId="{421FBE36-AC13-7245-9EB7-C16DD125F423}" srcOrd="0" destOrd="0" presId="urn:microsoft.com/office/officeart/2005/8/layout/radial4"/>
    <dgm:cxn modelId="{176FBA9D-D776-F14A-A82C-72475FA31B3F}" type="presOf" srcId="{82595780-51CC-0340-A33D-E1DD0DD32FCC}" destId="{23DD80B6-85E5-9B46-A7F6-C22AFBA5604E}" srcOrd="0" destOrd="0" presId="urn:microsoft.com/office/officeart/2005/8/layout/radial4"/>
    <dgm:cxn modelId="{A2C2F872-EBA0-BF43-93FF-1D9EEF8BC1FD}" srcId="{7509A944-E26E-4E4D-B788-FFEEE74C3A5E}" destId="{82595780-51CC-0340-A33D-E1DD0DD32FCC}" srcOrd="0" destOrd="0" parTransId="{C7CC5E3E-DDAB-1640-AEA6-8233660FD108}" sibTransId="{2A679321-F0BA-6647-B8EC-EF97BA7FC260}"/>
    <dgm:cxn modelId="{5E1D68EF-FC48-A548-B744-30065E72F549}" type="presOf" srcId="{9CC2D3CF-F26A-D142-B3F7-9C9DE1F11BCA}" destId="{B5FEF062-B661-E340-A0BA-AD3F2487FC27}" srcOrd="0" destOrd="0" presId="urn:microsoft.com/office/officeart/2005/8/layout/radial4"/>
    <dgm:cxn modelId="{987E740F-D2D8-C049-BA4C-DEDE88AF539E}" type="presOf" srcId="{E2F1F2A7-FEC0-7145-A90C-388FB8E35111}" destId="{C84E5F57-887D-884C-9574-B4F6B362FE75}" srcOrd="0" destOrd="0" presId="urn:microsoft.com/office/officeart/2005/8/layout/radial4"/>
    <dgm:cxn modelId="{61FCBC6E-470A-914D-AC25-1FC18B1F60F4}" type="presOf" srcId="{2D854C2A-60C6-A04E-BE6E-A60F360C6C4B}" destId="{010B0F00-D06D-D946-9DD4-06AFBD4D684E}" srcOrd="0" destOrd="0" presId="urn:microsoft.com/office/officeart/2005/8/layout/radial4"/>
    <dgm:cxn modelId="{72C5868A-D2EA-1C43-8A1C-D2CDA42397E8}" type="presOf" srcId="{C7CC5E3E-DDAB-1640-AEA6-8233660FD108}" destId="{9AD05647-F569-E949-AF26-5E8A0BA8300D}" srcOrd="0" destOrd="0" presId="urn:microsoft.com/office/officeart/2005/8/layout/radial4"/>
    <dgm:cxn modelId="{10861980-AEC6-7443-B0CD-9EBCA897992B}" type="presParOf" srcId="{E70368A2-2653-9642-B835-623FC04F7CE4}" destId="{2BF4B890-6227-B247-8CE9-B52FFB79A6F3}" srcOrd="0" destOrd="0" presId="urn:microsoft.com/office/officeart/2005/8/layout/radial4"/>
    <dgm:cxn modelId="{EDCEF46B-8680-4B41-8CF4-1B3E86408E72}" type="presParOf" srcId="{E70368A2-2653-9642-B835-623FC04F7CE4}" destId="{9AD05647-F569-E949-AF26-5E8A0BA8300D}" srcOrd="1" destOrd="0" presId="urn:microsoft.com/office/officeart/2005/8/layout/radial4"/>
    <dgm:cxn modelId="{D21B6D97-5E33-8D49-961E-C38FF223EB14}" type="presParOf" srcId="{E70368A2-2653-9642-B835-623FC04F7CE4}" destId="{23DD80B6-85E5-9B46-A7F6-C22AFBA5604E}" srcOrd="2" destOrd="0" presId="urn:microsoft.com/office/officeart/2005/8/layout/radial4"/>
    <dgm:cxn modelId="{68A47B16-4C06-9943-8A33-4F5786C56EBF}" type="presParOf" srcId="{E70368A2-2653-9642-B835-623FC04F7CE4}" destId="{E9D17ADC-849A-E349-A352-40F33974C36F}" srcOrd="3" destOrd="0" presId="urn:microsoft.com/office/officeart/2005/8/layout/radial4"/>
    <dgm:cxn modelId="{5EAB814E-1303-414C-94BE-0A2D3C19BBF5}" type="presParOf" srcId="{E70368A2-2653-9642-B835-623FC04F7CE4}" destId="{AEA65770-5039-4648-9E54-909DF80AFAE3}" srcOrd="4" destOrd="0" presId="urn:microsoft.com/office/officeart/2005/8/layout/radial4"/>
    <dgm:cxn modelId="{15F4F96C-7D95-684E-A581-89522B5ACF97}" type="presParOf" srcId="{E70368A2-2653-9642-B835-623FC04F7CE4}" destId="{AEE38D1B-F49C-BC47-B39D-96F9A9AA9DE7}" srcOrd="5" destOrd="0" presId="urn:microsoft.com/office/officeart/2005/8/layout/radial4"/>
    <dgm:cxn modelId="{299F998F-7F3B-3945-BBF7-8A9D05EF5359}" type="presParOf" srcId="{E70368A2-2653-9642-B835-623FC04F7CE4}" destId="{C3D77DA5-852F-FB46-9497-61200D9E6790}" srcOrd="6" destOrd="0" presId="urn:microsoft.com/office/officeart/2005/8/layout/radial4"/>
    <dgm:cxn modelId="{A102E8D7-9339-F942-80EB-37C797AC289D}" type="presParOf" srcId="{E70368A2-2653-9642-B835-623FC04F7CE4}" destId="{010B0F00-D06D-D946-9DD4-06AFBD4D684E}" srcOrd="7" destOrd="0" presId="urn:microsoft.com/office/officeart/2005/8/layout/radial4"/>
    <dgm:cxn modelId="{BBBE5C14-2B71-B14E-993B-241711BE139F}" type="presParOf" srcId="{E70368A2-2653-9642-B835-623FC04F7CE4}" destId="{958D0936-CC3E-DC4B-BD8C-9CF39FA2E547}" srcOrd="8" destOrd="0" presId="urn:microsoft.com/office/officeart/2005/8/layout/radial4"/>
    <dgm:cxn modelId="{127E7258-DEE1-0B44-B0BD-2A240099EF8B}" type="presParOf" srcId="{E70368A2-2653-9642-B835-623FC04F7CE4}" destId="{CFF69629-DD51-8243-854C-6A6C34C98211}" srcOrd="9" destOrd="0" presId="urn:microsoft.com/office/officeart/2005/8/layout/radial4"/>
    <dgm:cxn modelId="{18501AD8-4683-474B-87C3-73066D0756E2}" type="presParOf" srcId="{E70368A2-2653-9642-B835-623FC04F7CE4}" destId="{421FBE36-AC13-7245-9EB7-C16DD125F423}" srcOrd="10" destOrd="0" presId="urn:microsoft.com/office/officeart/2005/8/layout/radial4"/>
    <dgm:cxn modelId="{F3570086-4757-1045-89E2-29094C0BD216}" type="presParOf" srcId="{E70368A2-2653-9642-B835-623FC04F7CE4}" destId="{B5FEF062-B661-E340-A0BA-AD3F2487FC27}" srcOrd="11" destOrd="0" presId="urn:microsoft.com/office/officeart/2005/8/layout/radial4"/>
    <dgm:cxn modelId="{B719DB04-F8CA-2E43-A299-682C74AAC2A4}" type="presParOf" srcId="{E70368A2-2653-9642-B835-623FC04F7CE4}" destId="{30FE0D7A-2DA9-E640-82B0-6B5E353BC008}" srcOrd="12" destOrd="0" presId="urn:microsoft.com/office/officeart/2005/8/layout/radial4"/>
    <dgm:cxn modelId="{60BEC4DA-7A50-3D42-936A-94492045ECD6}" type="presParOf" srcId="{E70368A2-2653-9642-B835-623FC04F7CE4}" destId="{2F2B404A-4DBC-E24F-A730-C08FDEA8F512}" srcOrd="13" destOrd="0" presId="urn:microsoft.com/office/officeart/2005/8/layout/radial4"/>
    <dgm:cxn modelId="{34A2D173-2C20-2140-AF72-89EFC86C1321}" type="presParOf" srcId="{E70368A2-2653-9642-B835-623FC04F7CE4}" destId="{BDDD3E8B-B4F2-6B40-B114-4F58077B6D73}" srcOrd="14" destOrd="0" presId="urn:microsoft.com/office/officeart/2005/8/layout/radial4"/>
    <dgm:cxn modelId="{49B76856-4FB0-E848-86BF-14588571D30E}" type="presParOf" srcId="{E70368A2-2653-9642-B835-623FC04F7CE4}" destId="{5BBB5043-B9D6-904C-A3B4-2566306B9D8C}" srcOrd="15" destOrd="0" presId="urn:microsoft.com/office/officeart/2005/8/layout/radial4"/>
    <dgm:cxn modelId="{464E0356-C25C-DA44-8B86-7EBBAE061A62}" type="presParOf" srcId="{E70368A2-2653-9642-B835-623FC04F7CE4}" destId="{2FFD7701-71A3-AA40-BFB1-0757D55E6482}" srcOrd="16" destOrd="0" presId="urn:microsoft.com/office/officeart/2005/8/layout/radial4"/>
    <dgm:cxn modelId="{73F03E02-4508-D049-8E2F-E06AEFC07FE8}" type="presParOf" srcId="{E70368A2-2653-9642-B835-623FC04F7CE4}" destId="{58D827C0-E92B-4A47-A145-3EFCAF8852B8}" srcOrd="17" destOrd="0" presId="urn:microsoft.com/office/officeart/2005/8/layout/radial4"/>
    <dgm:cxn modelId="{F1E91E96-5884-4042-AA9E-C5C4F5E8F3BB}" type="presParOf" srcId="{E70368A2-2653-9642-B835-623FC04F7CE4}" destId="{9FD16EDD-E63C-8547-BF66-57796F2D98E6}" srcOrd="18" destOrd="0" presId="urn:microsoft.com/office/officeart/2005/8/layout/radial4"/>
    <dgm:cxn modelId="{865D0300-62F8-4C40-AE21-EF8EB6252AD3}" type="presParOf" srcId="{E70368A2-2653-9642-B835-623FC04F7CE4}" destId="{C84E5F57-887D-884C-9574-B4F6B362FE75}" srcOrd="19" destOrd="0" presId="urn:microsoft.com/office/officeart/2005/8/layout/radial4"/>
    <dgm:cxn modelId="{E9DE6E45-6633-BC49-9F0B-DE44DF963A7E}" type="presParOf" srcId="{E70368A2-2653-9642-B835-623FC04F7CE4}" destId="{92AFC6BA-7285-2E49-973B-A3EC8A9077B4}" srcOrd="2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AFD19E6-4023-AD48-9CD5-81DF34D31A9E}" type="doc">
      <dgm:prSet loTypeId="urn:microsoft.com/office/officeart/2005/8/layout/equation1" loCatId="" qsTypeId="urn:microsoft.com/office/officeart/2005/8/quickstyle/simple4" qsCatId="simple" csTypeId="urn:microsoft.com/office/officeart/2005/8/colors/colorful2" csCatId="colorful" phldr="1"/>
      <dgm:spPr/>
    </dgm:pt>
    <dgm:pt modelId="{8649DDCB-59A4-5946-9BAE-5DD22EFDF731}">
      <dgm:prSet phldrT="[Texte]"/>
      <dgm:spPr/>
      <dgm:t>
        <a:bodyPr/>
        <a:lstStyle/>
        <a:p>
          <a:r>
            <a:rPr lang="fr-FR" dirty="0" smtClean="0"/>
            <a:t>ATA</a:t>
          </a:r>
          <a:endParaRPr lang="fr-FR" dirty="0"/>
        </a:p>
      </dgm:t>
    </dgm:pt>
    <dgm:pt modelId="{6B5038B3-1C4F-924F-A35B-EAEC690FFE10}" type="parTrans" cxnId="{5A063CF5-F21E-6D47-8C88-6480F964A357}">
      <dgm:prSet/>
      <dgm:spPr/>
      <dgm:t>
        <a:bodyPr/>
        <a:lstStyle/>
        <a:p>
          <a:endParaRPr lang="fr-FR"/>
        </a:p>
      </dgm:t>
    </dgm:pt>
    <dgm:pt modelId="{AC14BDB8-E74F-A64B-90B2-11DD076AF1A0}" type="sibTrans" cxnId="{5A063CF5-F21E-6D47-8C88-6480F964A357}">
      <dgm:prSet/>
      <dgm:spPr/>
      <dgm:t>
        <a:bodyPr/>
        <a:lstStyle/>
        <a:p>
          <a:endParaRPr lang="fr-FR"/>
        </a:p>
      </dgm:t>
    </dgm:pt>
    <dgm:pt modelId="{121271F6-5F7D-0848-9265-59C2B16E1907}">
      <dgm:prSet phldrT="[Texte]"/>
      <dgm:spPr/>
      <dgm:t>
        <a:bodyPr/>
        <a:lstStyle/>
        <a:p>
          <a:r>
            <a:rPr lang="fr-FR" dirty="0" smtClean="0"/>
            <a:t>AV</a:t>
          </a:r>
          <a:endParaRPr lang="fr-FR" dirty="0"/>
        </a:p>
      </dgm:t>
    </dgm:pt>
    <dgm:pt modelId="{172652DC-C2B8-434B-8B67-EDD9980CBCFA}" type="parTrans" cxnId="{3A6EF1F9-DFD9-014A-8C61-412BE26AD102}">
      <dgm:prSet/>
      <dgm:spPr/>
      <dgm:t>
        <a:bodyPr/>
        <a:lstStyle/>
        <a:p>
          <a:endParaRPr lang="fr-FR"/>
        </a:p>
      </dgm:t>
    </dgm:pt>
    <dgm:pt modelId="{F9346353-E661-F547-9D2A-53F48AE88CF5}" type="sibTrans" cxnId="{3A6EF1F9-DFD9-014A-8C61-412BE26AD102}">
      <dgm:prSet/>
      <dgm:spPr/>
      <dgm:t>
        <a:bodyPr/>
        <a:lstStyle/>
        <a:p>
          <a:endParaRPr lang="fr-FR"/>
        </a:p>
      </dgm:t>
    </dgm:pt>
    <dgm:pt modelId="{1952DF10-49BA-EE49-A432-C074054AD7B8}">
      <dgm:prSet phldrT="[Texte]"/>
      <dgm:spPr/>
      <dgm:t>
        <a:bodyPr/>
        <a:lstStyle/>
        <a:p>
          <a:r>
            <a:rPr lang="fr-FR" dirty="0" smtClean="0"/>
            <a:t>RSA</a:t>
          </a:r>
          <a:endParaRPr lang="fr-FR" dirty="0"/>
        </a:p>
      </dgm:t>
    </dgm:pt>
    <dgm:pt modelId="{81341E2B-BBF3-B34B-B050-DFD8BF6BFF93}" type="parTrans" cxnId="{089426CE-2390-C249-90E3-A691A75E8F24}">
      <dgm:prSet/>
      <dgm:spPr/>
      <dgm:t>
        <a:bodyPr/>
        <a:lstStyle/>
        <a:p>
          <a:endParaRPr lang="fr-FR"/>
        </a:p>
      </dgm:t>
    </dgm:pt>
    <dgm:pt modelId="{97C1A8A9-C3F3-764B-A531-96A89ED76C95}" type="sibTrans" cxnId="{089426CE-2390-C249-90E3-A691A75E8F24}">
      <dgm:prSet/>
      <dgm:spPr/>
      <dgm:t>
        <a:bodyPr/>
        <a:lstStyle/>
        <a:p>
          <a:endParaRPr lang="fr-FR"/>
        </a:p>
      </dgm:t>
    </dgm:pt>
    <dgm:pt modelId="{8B0C1AE5-BDC1-E145-B491-5F6AA7FDF758}">
      <dgm:prSet/>
      <dgm:spPr/>
      <dgm:t>
        <a:bodyPr/>
        <a:lstStyle/>
        <a:p>
          <a:r>
            <a:rPr lang="fr-FR" dirty="0" smtClean="0"/>
            <a:t>RSO</a:t>
          </a:r>
          <a:endParaRPr lang="fr-FR" dirty="0"/>
        </a:p>
      </dgm:t>
    </dgm:pt>
    <dgm:pt modelId="{3E541BBB-0777-F14B-B45E-2B322477957E}" type="parTrans" cxnId="{40BB564E-548F-EA47-AE17-D758AFB60D6A}">
      <dgm:prSet/>
      <dgm:spPr/>
      <dgm:t>
        <a:bodyPr/>
        <a:lstStyle/>
        <a:p>
          <a:endParaRPr lang="fr-FR"/>
        </a:p>
      </dgm:t>
    </dgm:pt>
    <dgm:pt modelId="{D8F530EE-149A-C247-9463-97BF0375AE6A}" type="sibTrans" cxnId="{40BB564E-548F-EA47-AE17-D758AFB60D6A}">
      <dgm:prSet/>
      <dgm:spPr/>
      <dgm:t>
        <a:bodyPr/>
        <a:lstStyle/>
        <a:p>
          <a:endParaRPr lang="fr-FR"/>
        </a:p>
      </dgm:t>
    </dgm:pt>
    <dgm:pt modelId="{31E54692-74F7-6348-961D-A8D3B23D38EE}">
      <dgm:prSet/>
      <dgm:spPr/>
      <dgm:t>
        <a:bodyPr/>
        <a:lstStyle/>
        <a:p>
          <a:r>
            <a:rPr lang="fr-FR" dirty="0" smtClean="0"/>
            <a:t>RSA</a:t>
          </a:r>
          <a:endParaRPr lang="fr-FR" dirty="0"/>
        </a:p>
      </dgm:t>
    </dgm:pt>
    <dgm:pt modelId="{310C3DC1-FE88-DE4F-B2C4-38B4800DAB36}" type="parTrans" cxnId="{4F9B4DEA-035E-DE4B-A521-4D3A3FEA900F}">
      <dgm:prSet/>
      <dgm:spPr/>
      <dgm:t>
        <a:bodyPr/>
        <a:lstStyle/>
        <a:p>
          <a:endParaRPr lang="fr-FR"/>
        </a:p>
      </dgm:t>
    </dgm:pt>
    <dgm:pt modelId="{E0E4DBF0-4F06-A64C-B0C0-E1018FEA6B5E}" type="sibTrans" cxnId="{4F9B4DEA-035E-DE4B-A521-4D3A3FEA900F}">
      <dgm:prSet/>
      <dgm:spPr/>
      <dgm:t>
        <a:bodyPr/>
        <a:lstStyle/>
        <a:p>
          <a:endParaRPr lang="fr-FR"/>
        </a:p>
      </dgm:t>
    </dgm:pt>
    <dgm:pt modelId="{92B654CA-8412-8745-BB28-CAEFC721CE89}" type="pres">
      <dgm:prSet presAssocID="{5AFD19E6-4023-AD48-9CD5-81DF34D31A9E}" presName="linearFlow" presStyleCnt="0">
        <dgm:presLayoutVars>
          <dgm:dir/>
          <dgm:resizeHandles val="exact"/>
        </dgm:presLayoutVars>
      </dgm:prSet>
      <dgm:spPr/>
    </dgm:pt>
    <dgm:pt modelId="{421B99E0-CF9B-5B47-816F-08EBA7BD4FCD}" type="pres">
      <dgm:prSet presAssocID="{8649DDCB-59A4-5946-9BAE-5DD22EFDF731}" presName="node" presStyleLbl="node1" presStyleIdx="0" presStyleCnt="5">
        <dgm:presLayoutVars>
          <dgm:bulletEnabled val="1"/>
        </dgm:presLayoutVars>
      </dgm:prSet>
      <dgm:spPr/>
      <dgm:t>
        <a:bodyPr/>
        <a:lstStyle/>
        <a:p>
          <a:endParaRPr lang="fr-FR"/>
        </a:p>
      </dgm:t>
    </dgm:pt>
    <dgm:pt modelId="{1B7A0939-DD1D-9F47-A95C-A7D5F61A3F8A}" type="pres">
      <dgm:prSet presAssocID="{AC14BDB8-E74F-A64B-90B2-11DD076AF1A0}" presName="spacerL" presStyleCnt="0"/>
      <dgm:spPr/>
    </dgm:pt>
    <dgm:pt modelId="{0BE1ADCE-6444-A94E-B049-51D1D3497655}" type="pres">
      <dgm:prSet presAssocID="{AC14BDB8-E74F-A64B-90B2-11DD076AF1A0}" presName="sibTrans" presStyleLbl="sibTrans2D1" presStyleIdx="0" presStyleCnt="4"/>
      <dgm:spPr/>
      <dgm:t>
        <a:bodyPr/>
        <a:lstStyle/>
        <a:p>
          <a:endParaRPr lang="fr-FR"/>
        </a:p>
      </dgm:t>
    </dgm:pt>
    <dgm:pt modelId="{5D5B2A0E-F47E-804D-A190-C5BF17A8EE88}" type="pres">
      <dgm:prSet presAssocID="{AC14BDB8-E74F-A64B-90B2-11DD076AF1A0}" presName="spacerR" presStyleCnt="0"/>
      <dgm:spPr/>
    </dgm:pt>
    <dgm:pt modelId="{4F721A99-5EFD-4647-BD73-DAB91AFC1C04}" type="pres">
      <dgm:prSet presAssocID="{121271F6-5F7D-0848-9265-59C2B16E1907}" presName="node" presStyleLbl="node1" presStyleIdx="1" presStyleCnt="5">
        <dgm:presLayoutVars>
          <dgm:bulletEnabled val="1"/>
        </dgm:presLayoutVars>
      </dgm:prSet>
      <dgm:spPr/>
      <dgm:t>
        <a:bodyPr/>
        <a:lstStyle/>
        <a:p>
          <a:endParaRPr lang="fr-FR"/>
        </a:p>
      </dgm:t>
    </dgm:pt>
    <dgm:pt modelId="{645846E6-8C8C-7B4A-B942-8ABB8CFCCC66}" type="pres">
      <dgm:prSet presAssocID="{F9346353-E661-F547-9D2A-53F48AE88CF5}" presName="spacerL" presStyleCnt="0"/>
      <dgm:spPr/>
    </dgm:pt>
    <dgm:pt modelId="{DF801A26-6499-5A4F-9578-B6095A9591C3}" type="pres">
      <dgm:prSet presAssocID="{F9346353-E661-F547-9D2A-53F48AE88CF5}" presName="sibTrans" presStyleLbl="sibTrans2D1" presStyleIdx="1" presStyleCnt="4"/>
      <dgm:spPr/>
      <dgm:t>
        <a:bodyPr/>
        <a:lstStyle/>
        <a:p>
          <a:endParaRPr lang="fr-FR"/>
        </a:p>
      </dgm:t>
    </dgm:pt>
    <dgm:pt modelId="{BF372FC1-F9B8-B04A-B8EA-7D8F92F0972B}" type="pres">
      <dgm:prSet presAssocID="{F9346353-E661-F547-9D2A-53F48AE88CF5}" presName="spacerR" presStyleCnt="0"/>
      <dgm:spPr/>
    </dgm:pt>
    <dgm:pt modelId="{7B625E73-6CF5-9545-A7C2-CE27DA0711B1}" type="pres">
      <dgm:prSet presAssocID="{1952DF10-49BA-EE49-A432-C074054AD7B8}" presName="node" presStyleLbl="node1" presStyleIdx="2" presStyleCnt="5">
        <dgm:presLayoutVars>
          <dgm:bulletEnabled val="1"/>
        </dgm:presLayoutVars>
      </dgm:prSet>
      <dgm:spPr/>
      <dgm:t>
        <a:bodyPr/>
        <a:lstStyle/>
        <a:p>
          <a:endParaRPr lang="fr-FR"/>
        </a:p>
      </dgm:t>
    </dgm:pt>
    <dgm:pt modelId="{05A784CC-7D5B-C146-BF6B-13946ADE7808}" type="pres">
      <dgm:prSet presAssocID="{97C1A8A9-C3F3-764B-A531-96A89ED76C95}" presName="spacerL" presStyleCnt="0"/>
      <dgm:spPr/>
    </dgm:pt>
    <dgm:pt modelId="{F38A83CD-4D9A-8842-895A-C44CEADD419B}" type="pres">
      <dgm:prSet presAssocID="{97C1A8A9-C3F3-764B-A531-96A89ED76C95}" presName="sibTrans" presStyleLbl="sibTrans2D1" presStyleIdx="2" presStyleCnt="4"/>
      <dgm:spPr/>
      <dgm:t>
        <a:bodyPr/>
        <a:lstStyle/>
        <a:p>
          <a:endParaRPr lang="fr-FR"/>
        </a:p>
      </dgm:t>
    </dgm:pt>
    <dgm:pt modelId="{965B7418-C2F4-884E-8062-31FFB4091802}" type="pres">
      <dgm:prSet presAssocID="{97C1A8A9-C3F3-764B-A531-96A89ED76C95}" presName="spacerR" presStyleCnt="0"/>
      <dgm:spPr/>
    </dgm:pt>
    <dgm:pt modelId="{560F6E96-3535-DC42-82BB-79C436F14A52}" type="pres">
      <dgm:prSet presAssocID="{8B0C1AE5-BDC1-E145-B491-5F6AA7FDF758}" presName="node" presStyleLbl="node1" presStyleIdx="3" presStyleCnt="5">
        <dgm:presLayoutVars>
          <dgm:bulletEnabled val="1"/>
        </dgm:presLayoutVars>
      </dgm:prSet>
      <dgm:spPr/>
      <dgm:t>
        <a:bodyPr/>
        <a:lstStyle/>
        <a:p>
          <a:endParaRPr lang="fr-FR"/>
        </a:p>
      </dgm:t>
    </dgm:pt>
    <dgm:pt modelId="{0B7929B6-47DB-3D40-9A06-B7DAA7497EA2}" type="pres">
      <dgm:prSet presAssocID="{D8F530EE-149A-C247-9463-97BF0375AE6A}" presName="spacerL" presStyleCnt="0"/>
      <dgm:spPr/>
    </dgm:pt>
    <dgm:pt modelId="{A6179BDA-0757-6142-850C-5117186ADC73}" type="pres">
      <dgm:prSet presAssocID="{D8F530EE-149A-C247-9463-97BF0375AE6A}" presName="sibTrans" presStyleLbl="sibTrans2D1" presStyleIdx="3" presStyleCnt="4"/>
      <dgm:spPr/>
      <dgm:t>
        <a:bodyPr/>
        <a:lstStyle/>
        <a:p>
          <a:endParaRPr lang="fr-FR"/>
        </a:p>
      </dgm:t>
    </dgm:pt>
    <dgm:pt modelId="{0235079E-35BC-FB45-AF24-21279600E9A4}" type="pres">
      <dgm:prSet presAssocID="{D8F530EE-149A-C247-9463-97BF0375AE6A}" presName="spacerR" presStyleCnt="0"/>
      <dgm:spPr/>
    </dgm:pt>
    <dgm:pt modelId="{0743D9A2-09E9-394D-88C0-B95270873F9E}" type="pres">
      <dgm:prSet presAssocID="{31E54692-74F7-6348-961D-A8D3B23D38EE}" presName="node" presStyleLbl="node1" presStyleIdx="4" presStyleCnt="5">
        <dgm:presLayoutVars>
          <dgm:bulletEnabled val="1"/>
        </dgm:presLayoutVars>
      </dgm:prSet>
      <dgm:spPr/>
      <dgm:t>
        <a:bodyPr/>
        <a:lstStyle/>
        <a:p>
          <a:endParaRPr lang="fr-FR"/>
        </a:p>
      </dgm:t>
    </dgm:pt>
  </dgm:ptLst>
  <dgm:cxnLst>
    <dgm:cxn modelId="{1B50E102-9542-5148-BCF7-56C8EDEEDE2E}" type="presOf" srcId="{121271F6-5F7D-0848-9265-59C2B16E1907}" destId="{4F721A99-5EFD-4647-BD73-DAB91AFC1C04}" srcOrd="0" destOrd="0" presId="urn:microsoft.com/office/officeart/2005/8/layout/equation1"/>
    <dgm:cxn modelId="{3F5DEBD8-4828-5347-BA74-F8F3277A7544}" type="presOf" srcId="{F9346353-E661-F547-9D2A-53F48AE88CF5}" destId="{DF801A26-6499-5A4F-9578-B6095A9591C3}" srcOrd="0" destOrd="0" presId="urn:microsoft.com/office/officeart/2005/8/layout/equation1"/>
    <dgm:cxn modelId="{3A6EF1F9-DFD9-014A-8C61-412BE26AD102}" srcId="{5AFD19E6-4023-AD48-9CD5-81DF34D31A9E}" destId="{121271F6-5F7D-0848-9265-59C2B16E1907}" srcOrd="1" destOrd="0" parTransId="{172652DC-C2B8-434B-8B67-EDD9980CBCFA}" sibTransId="{F9346353-E661-F547-9D2A-53F48AE88CF5}"/>
    <dgm:cxn modelId="{8A4FDA1A-2F62-1C46-8742-32777D32B787}" type="presOf" srcId="{8B0C1AE5-BDC1-E145-B491-5F6AA7FDF758}" destId="{560F6E96-3535-DC42-82BB-79C436F14A52}" srcOrd="0" destOrd="0" presId="urn:microsoft.com/office/officeart/2005/8/layout/equation1"/>
    <dgm:cxn modelId="{9933216A-0574-6A40-BAE4-9E4DC69783D2}" type="presOf" srcId="{AC14BDB8-E74F-A64B-90B2-11DD076AF1A0}" destId="{0BE1ADCE-6444-A94E-B049-51D1D3497655}" srcOrd="0" destOrd="0" presId="urn:microsoft.com/office/officeart/2005/8/layout/equation1"/>
    <dgm:cxn modelId="{E2F164EF-58AA-C14B-B323-95DF421FEA6D}" type="presOf" srcId="{5AFD19E6-4023-AD48-9CD5-81DF34D31A9E}" destId="{92B654CA-8412-8745-BB28-CAEFC721CE89}" srcOrd="0" destOrd="0" presId="urn:microsoft.com/office/officeart/2005/8/layout/equation1"/>
    <dgm:cxn modelId="{40BB564E-548F-EA47-AE17-D758AFB60D6A}" srcId="{5AFD19E6-4023-AD48-9CD5-81DF34D31A9E}" destId="{8B0C1AE5-BDC1-E145-B491-5F6AA7FDF758}" srcOrd="3" destOrd="0" parTransId="{3E541BBB-0777-F14B-B45E-2B322477957E}" sibTransId="{D8F530EE-149A-C247-9463-97BF0375AE6A}"/>
    <dgm:cxn modelId="{089426CE-2390-C249-90E3-A691A75E8F24}" srcId="{5AFD19E6-4023-AD48-9CD5-81DF34D31A9E}" destId="{1952DF10-49BA-EE49-A432-C074054AD7B8}" srcOrd="2" destOrd="0" parTransId="{81341E2B-BBF3-B34B-B050-DFD8BF6BFF93}" sibTransId="{97C1A8A9-C3F3-764B-A531-96A89ED76C95}"/>
    <dgm:cxn modelId="{66FD6E7C-D0D3-4C4D-A8CD-7B82651025C8}" type="presOf" srcId="{8649DDCB-59A4-5946-9BAE-5DD22EFDF731}" destId="{421B99E0-CF9B-5B47-816F-08EBA7BD4FCD}" srcOrd="0" destOrd="0" presId="urn:microsoft.com/office/officeart/2005/8/layout/equation1"/>
    <dgm:cxn modelId="{207C8656-1523-BB44-B1EE-899047C56ABB}" type="presOf" srcId="{31E54692-74F7-6348-961D-A8D3B23D38EE}" destId="{0743D9A2-09E9-394D-88C0-B95270873F9E}" srcOrd="0" destOrd="0" presId="urn:microsoft.com/office/officeart/2005/8/layout/equation1"/>
    <dgm:cxn modelId="{2600B656-E9FE-BE48-9D14-F5C2AFF5D506}" type="presOf" srcId="{1952DF10-49BA-EE49-A432-C074054AD7B8}" destId="{7B625E73-6CF5-9545-A7C2-CE27DA0711B1}" srcOrd="0" destOrd="0" presId="urn:microsoft.com/office/officeart/2005/8/layout/equation1"/>
    <dgm:cxn modelId="{4F9B4DEA-035E-DE4B-A521-4D3A3FEA900F}" srcId="{5AFD19E6-4023-AD48-9CD5-81DF34D31A9E}" destId="{31E54692-74F7-6348-961D-A8D3B23D38EE}" srcOrd="4" destOrd="0" parTransId="{310C3DC1-FE88-DE4F-B2C4-38B4800DAB36}" sibTransId="{E0E4DBF0-4F06-A64C-B0C0-E1018FEA6B5E}"/>
    <dgm:cxn modelId="{5A063CF5-F21E-6D47-8C88-6480F964A357}" srcId="{5AFD19E6-4023-AD48-9CD5-81DF34D31A9E}" destId="{8649DDCB-59A4-5946-9BAE-5DD22EFDF731}" srcOrd="0" destOrd="0" parTransId="{6B5038B3-1C4F-924F-A35B-EAEC690FFE10}" sibTransId="{AC14BDB8-E74F-A64B-90B2-11DD076AF1A0}"/>
    <dgm:cxn modelId="{33303590-8112-9F44-9870-3CA10576C1BC}" type="presOf" srcId="{D8F530EE-149A-C247-9463-97BF0375AE6A}" destId="{A6179BDA-0757-6142-850C-5117186ADC73}" srcOrd="0" destOrd="0" presId="urn:microsoft.com/office/officeart/2005/8/layout/equation1"/>
    <dgm:cxn modelId="{57F87BA2-5119-2B4E-B7BB-72ECA439EA30}" type="presOf" srcId="{97C1A8A9-C3F3-764B-A531-96A89ED76C95}" destId="{F38A83CD-4D9A-8842-895A-C44CEADD419B}" srcOrd="0" destOrd="0" presId="urn:microsoft.com/office/officeart/2005/8/layout/equation1"/>
    <dgm:cxn modelId="{06788137-E55E-8E42-90C5-091AD9EC3106}" type="presParOf" srcId="{92B654CA-8412-8745-BB28-CAEFC721CE89}" destId="{421B99E0-CF9B-5B47-816F-08EBA7BD4FCD}" srcOrd="0" destOrd="0" presId="urn:microsoft.com/office/officeart/2005/8/layout/equation1"/>
    <dgm:cxn modelId="{B3F4C645-BF43-0845-9E4C-B607C5751870}" type="presParOf" srcId="{92B654CA-8412-8745-BB28-CAEFC721CE89}" destId="{1B7A0939-DD1D-9F47-A95C-A7D5F61A3F8A}" srcOrd="1" destOrd="0" presId="urn:microsoft.com/office/officeart/2005/8/layout/equation1"/>
    <dgm:cxn modelId="{12EFC152-0607-8E46-8D5B-76E617C48062}" type="presParOf" srcId="{92B654CA-8412-8745-BB28-CAEFC721CE89}" destId="{0BE1ADCE-6444-A94E-B049-51D1D3497655}" srcOrd="2" destOrd="0" presId="urn:microsoft.com/office/officeart/2005/8/layout/equation1"/>
    <dgm:cxn modelId="{791A3500-06F3-4749-9E5B-4ECF8F633353}" type="presParOf" srcId="{92B654CA-8412-8745-BB28-CAEFC721CE89}" destId="{5D5B2A0E-F47E-804D-A190-C5BF17A8EE88}" srcOrd="3" destOrd="0" presId="urn:microsoft.com/office/officeart/2005/8/layout/equation1"/>
    <dgm:cxn modelId="{FFA11003-338B-0647-922F-7159C7518DCD}" type="presParOf" srcId="{92B654CA-8412-8745-BB28-CAEFC721CE89}" destId="{4F721A99-5EFD-4647-BD73-DAB91AFC1C04}" srcOrd="4" destOrd="0" presId="urn:microsoft.com/office/officeart/2005/8/layout/equation1"/>
    <dgm:cxn modelId="{16588950-53B6-1540-8F76-A4BF6693F95F}" type="presParOf" srcId="{92B654CA-8412-8745-BB28-CAEFC721CE89}" destId="{645846E6-8C8C-7B4A-B942-8ABB8CFCCC66}" srcOrd="5" destOrd="0" presId="urn:microsoft.com/office/officeart/2005/8/layout/equation1"/>
    <dgm:cxn modelId="{CF2BA33C-B1D8-9444-8C0F-C83E60056AAD}" type="presParOf" srcId="{92B654CA-8412-8745-BB28-CAEFC721CE89}" destId="{DF801A26-6499-5A4F-9578-B6095A9591C3}" srcOrd="6" destOrd="0" presId="urn:microsoft.com/office/officeart/2005/8/layout/equation1"/>
    <dgm:cxn modelId="{2D21DC14-388C-954D-A95C-713F6BF88B24}" type="presParOf" srcId="{92B654CA-8412-8745-BB28-CAEFC721CE89}" destId="{BF372FC1-F9B8-B04A-B8EA-7D8F92F0972B}" srcOrd="7" destOrd="0" presId="urn:microsoft.com/office/officeart/2005/8/layout/equation1"/>
    <dgm:cxn modelId="{567FFCD0-B1A0-404B-8F0B-734AE07BC900}" type="presParOf" srcId="{92B654CA-8412-8745-BB28-CAEFC721CE89}" destId="{7B625E73-6CF5-9545-A7C2-CE27DA0711B1}" srcOrd="8" destOrd="0" presId="urn:microsoft.com/office/officeart/2005/8/layout/equation1"/>
    <dgm:cxn modelId="{76039394-FBB1-CD44-BF00-B4296AFEFCC5}" type="presParOf" srcId="{92B654CA-8412-8745-BB28-CAEFC721CE89}" destId="{05A784CC-7D5B-C146-BF6B-13946ADE7808}" srcOrd="9" destOrd="0" presId="urn:microsoft.com/office/officeart/2005/8/layout/equation1"/>
    <dgm:cxn modelId="{460CDD6E-0202-094C-BC44-CDD575E1579C}" type="presParOf" srcId="{92B654CA-8412-8745-BB28-CAEFC721CE89}" destId="{F38A83CD-4D9A-8842-895A-C44CEADD419B}" srcOrd="10" destOrd="0" presId="urn:microsoft.com/office/officeart/2005/8/layout/equation1"/>
    <dgm:cxn modelId="{A3B9B2BA-FEAB-FF4D-B72E-448EE14F4367}" type="presParOf" srcId="{92B654CA-8412-8745-BB28-CAEFC721CE89}" destId="{965B7418-C2F4-884E-8062-31FFB4091802}" srcOrd="11" destOrd="0" presId="urn:microsoft.com/office/officeart/2005/8/layout/equation1"/>
    <dgm:cxn modelId="{182B7028-15D2-6D4C-8746-18E631903D33}" type="presParOf" srcId="{92B654CA-8412-8745-BB28-CAEFC721CE89}" destId="{560F6E96-3535-DC42-82BB-79C436F14A52}" srcOrd="12" destOrd="0" presId="urn:microsoft.com/office/officeart/2005/8/layout/equation1"/>
    <dgm:cxn modelId="{A5F3E64D-2585-A144-B7B9-33CB758FBD0D}" type="presParOf" srcId="{92B654CA-8412-8745-BB28-CAEFC721CE89}" destId="{0B7929B6-47DB-3D40-9A06-B7DAA7497EA2}" srcOrd="13" destOrd="0" presId="urn:microsoft.com/office/officeart/2005/8/layout/equation1"/>
    <dgm:cxn modelId="{C800D3A1-F5F3-3346-93EC-02DA70FD1647}" type="presParOf" srcId="{92B654CA-8412-8745-BB28-CAEFC721CE89}" destId="{A6179BDA-0757-6142-850C-5117186ADC73}" srcOrd="14" destOrd="0" presId="urn:microsoft.com/office/officeart/2005/8/layout/equation1"/>
    <dgm:cxn modelId="{4DA85625-F5EE-7E4A-926A-218CDC47553D}" type="presParOf" srcId="{92B654CA-8412-8745-BB28-CAEFC721CE89}" destId="{0235079E-35BC-FB45-AF24-21279600E9A4}" srcOrd="15" destOrd="0" presId="urn:microsoft.com/office/officeart/2005/8/layout/equation1"/>
    <dgm:cxn modelId="{BAB01B43-27E0-C44F-95E8-38DCB3AF2DF4}" type="presParOf" srcId="{92B654CA-8412-8745-BB28-CAEFC721CE89}" destId="{0743D9A2-09E9-394D-88C0-B95270873F9E}"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E3BED9-7874-2B4E-866E-E0CB8FBFAD6D}" type="doc">
      <dgm:prSet loTypeId="urn:microsoft.com/office/officeart/2005/8/layout/equation1" loCatId="" qsTypeId="urn:microsoft.com/office/officeart/2005/8/quickstyle/simple4" qsCatId="simple" csTypeId="urn:microsoft.com/office/officeart/2005/8/colors/colorful1" csCatId="colorful" phldr="1"/>
      <dgm:spPr/>
    </dgm:pt>
    <dgm:pt modelId="{822A7D5A-D7A5-2A47-9329-71CA47C3B987}">
      <dgm:prSet phldrT="[Texte]"/>
      <dgm:spPr/>
      <dgm:t>
        <a:bodyPr/>
        <a:lstStyle/>
        <a:p>
          <a:r>
            <a:rPr lang="fr-FR" dirty="0" smtClean="0"/>
            <a:t>ADA</a:t>
          </a:r>
          <a:endParaRPr lang="fr-FR" dirty="0"/>
        </a:p>
      </dgm:t>
    </dgm:pt>
    <dgm:pt modelId="{B5FD5143-8EC8-2E49-B42D-E39B54CAE1BD}" type="parTrans" cxnId="{5BD9A158-95EA-0840-81D9-9277D92152EB}">
      <dgm:prSet/>
      <dgm:spPr/>
      <dgm:t>
        <a:bodyPr/>
        <a:lstStyle/>
        <a:p>
          <a:endParaRPr lang="fr-FR"/>
        </a:p>
      </dgm:t>
    </dgm:pt>
    <dgm:pt modelId="{46D85F91-8D98-2C4C-8AEB-711586AC7398}" type="sibTrans" cxnId="{5BD9A158-95EA-0840-81D9-9277D92152EB}">
      <dgm:prSet/>
      <dgm:spPr/>
      <dgm:t>
        <a:bodyPr/>
        <a:lstStyle/>
        <a:p>
          <a:endParaRPr lang="fr-FR"/>
        </a:p>
      </dgm:t>
    </dgm:pt>
    <dgm:pt modelId="{8E6B6998-9C3F-0E4D-A825-78D7E52BD72F}">
      <dgm:prSet phldrT="[Texte]"/>
      <dgm:spPr/>
      <dgm:t>
        <a:bodyPr/>
        <a:lstStyle/>
        <a:p>
          <a:r>
            <a:rPr lang="fr-FR" dirty="0" smtClean="0"/>
            <a:t>ADA</a:t>
          </a:r>
          <a:endParaRPr lang="fr-FR" dirty="0"/>
        </a:p>
      </dgm:t>
    </dgm:pt>
    <dgm:pt modelId="{142D312B-4FEA-424C-A3E6-35ECC7416801}" type="parTrans" cxnId="{B30CC8B0-6AF4-1947-AA5E-EAAF1B144B83}">
      <dgm:prSet/>
      <dgm:spPr/>
      <dgm:t>
        <a:bodyPr/>
        <a:lstStyle/>
        <a:p>
          <a:endParaRPr lang="fr-FR"/>
        </a:p>
      </dgm:t>
    </dgm:pt>
    <dgm:pt modelId="{D20A8B6B-388E-A54A-B50B-A280B33DFC6B}" type="sibTrans" cxnId="{B30CC8B0-6AF4-1947-AA5E-EAAF1B144B83}">
      <dgm:prSet/>
      <dgm:spPr/>
      <dgm:t>
        <a:bodyPr/>
        <a:lstStyle/>
        <a:p>
          <a:endParaRPr lang="fr-FR"/>
        </a:p>
      </dgm:t>
    </dgm:pt>
    <dgm:pt modelId="{0531F002-03E1-D248-978E-3D8F9D1BC8E4}" type="pres">
      <dgm:prSet presAssocID="{23E3BED9-7874-2B4E-866E-E0CB8FBFAD6D}" presName="linearFlow" presStyleCnt="0">
        <dgm:presLayoutVars>
          <dgm:dir/>
          <dgm:resizeHandles val="exact"/>
        </dgm:presLayoutVars>
      </dgm:prSet>
      <dgm:spPr/>
    </dgm:pt>
    <dgm:pt modelId="{89E5C32A-2FB9-964D-8077-7DADD7A2E810}" type="pres">
      <dgm:prSet presAssocID="{822A7D5A-D7A5-2A47-9329-71CA47C3B987}" presName="node" presStyleLbl="node1" presStyleIdx="0" presStyleCnt="2">
        <dgm:presLayoutVars>
          <dgm:bulletEnabled val="1"/>
        </dgm:presLayoutVars>
      </dgm:prSet>
      <dgm:spPr/>
      <dgm:t>
        <a:bodyPr/>
        <a:lstStyle/>
        <a:p>
          <a:endParaRPr lang="fr-FR"/>
        </a:p>
      </dgm:t>
    </dgm:pt>
    <dgm:pt modelId="{00800A12-A181-9F42-BD18-F5A9859AD105}" type="pres">
      <dgm:prSet presAssocID="{46D85F91-8D98-2C4C-8AEB-711586AC7398}" presName="spacerL" presStyleCnt="0"/>
      <dgm:spPr/>
    </dgm:pt>
    <dgm:pt modelId="{40788D0F-2488-2D43-A4DE-54CA8E4385B2}" type="pres">
      <dgm:prSet presAssocID="{46D85F91-8D98-2C4C-8AEB-711586AC7398}" presName="sibTrans" presStyleLbl="sibTrans2D1" presStyleIdx="0" presStyleCnt="1"/>
      <dgm:spPr/>
      <dgm:t>
        <a:bodyPr/>
        <a:lstStyle/>
        <a:p>
          <a:endParaRPr lang="fr-FR"/>
        </a:p>
      </dgm:t>
    </dgm:pt>
    <dgm:pt modelId="{12478F5C-DE1E-A840-8C43-DC3099FC6461}" type="pres">
      <dgm:prSet presAssocID="{46D85F91-8D98-2C4C-8AEB-711586AC7398}" presName="spacerR" presStyleCnt="0"/>
      <dgm:spPr/>
    </dgm:pt>
    <dgm:pt modelId="{BCF14C1B-6A48-5E4A-9A96-8DBC7F80A518}" type="pres">
      <dgm:prSet presAssocID="{8E6B6998-9C3F-0E4D-A825-78D7E52BD72F}" presName="node" presStyleLbl="node1" presStyleIdx="1" presStyleCnt="2">
        <dgm:presLayoutVars>
          <dgm:bulletEnabled val="1"/>
        </dgm:presLayoutVars>
      </dgm:prSet>
      <dgm:spPr/>
      <dgm:t>
        <a:bodyPr/>
        <a:lstStyle/>
        <a:p>
          <a:endParaRPr lang="fr-FR"/>
        </a:p>
      </dgm:t>
    </dgm:pt>
  </dgm:ptLst>
  <dgm:cxnLst>
    <dgm:cxn modelId="{31B49242-1E21-894C-A2FE-61F5F9A3BF09}" type="presOf" srcId="{46D85F91-8D98-2C4C-8AEB-711586AC7398}" destId="{40788D0F-2488-2D43-A4DE-54CA8E4385B2}" srcOrd="0" destOrd="0" presId="urn:microsoft.com/office/officeart/2005/8/layout/equation1"/>
    <dgm:cxn modelId="{5BD9A158-95EA-0840-81D9-9277D92152EB}" srcId="{23E3BED9-7874-2B4E-866E-E0CB8FBFAD6D}" destId="{822A7D5A-D7A5-2A47-9329-71CA47C3B987}" srcOrd="0" destOrd="0" parTransId="{B5FD5143-8EC8-2E49-B42D-E39B54CAE1BD}" sibTransId="{46D85F91-8D98-2C4C-8AEB-711586AC7398}"/>
    <dgm:cxn modelId="{DF1A0D27-2731-304E-9850-55345D6285DB}" type="presOf" srcId="{23E3BED9-7874-2B4E-866E-E0CB8FBFAD6D}" destId="{0531F002-03E1-D248-978E-3D8F9D1BC8E4}" srcOrd="0" destOrd="0" presId="urn:microsoft.com/office/officeart/2005/8/layout/equation1"/>
    <dgm:cxn modelId="{B30CC8B0-6AF4-1947-AA5E-EAAF1B144B83}" srcId="{23E3BED9-7874-2B4E-866E-E0CB8FBFAD6D}" destId="{8E6B6998-9C3F-0E4D-A825-78D7E52BD72F}" srcOrd="1" destOrd="0" parTransId="{142D312B-4FEA-424C-A3E6-35ECC7416801}" sibTransId="{D20A8B6B-388E-A54A-B50B-A280B33DFC6B}"/>
    <dgm:cxn modelId="{D704C4AC-18E2-B141-AA1D-A1F5BE54E039}" type="presOf" srcId="{8E6B6998-9C3F-0E4D-A825-78D7E52BD72F}" destId="{BCF14C1B-6A48-5E4A-9A96-8DBC7F80A518}" srcOrd="0" destOrd="0" presId="urn:microsoft.com/office/officeart/2005/8/layout/equation1"/>
    <dgm:cxn modelId="{C9D43E7B-356E-7E44-B450-B94270AC37B1}" type="presOf" srcId="{822A7D5A-D7A5-2A47-9329-71CA47C3B987}" destId="{89E5C32A-2FB9-964D-8077-7DADD7A2E810}" srcOrd="0" destOrd="0" presId="urn:microsoft.com/office/officeart/2005/8/layout/equation1"/>
    <dgm:cxn modelId="{B7F76C78-16DA-FE45-A927-F153B59062B6}" type="presParOf" srcId="{0531F002-03E1-D248-978E-3D8F9D1BC8E4}" destId="{89E5C32A-2FB9-964D-8077-7DADD7A2E810}" srcOrd="0" destOrd="0" presId="urn:microsoft.com/office/officeart/2005/8/layout/equation1"/>
    <dgm:cxn modelId="{3602D167-AFDC-FD4A-8FFB-1FF081EDE9F3}" type="presParOf" srcId="{0531F002-03E1-D248-978E-3D8F9D1BC8E4}" destId="{00800A12-A181-9F42-BD18-F5A9859AD105}" srcOrd="1" destOrd="0" presId="urn:microsoft.com/office/officeart/2005/8/layout/equation1"/>
    <dgm:cxn modelId="{390EB73B-AF37-3C4A-988C-970E0EE382AB}" type="presParOf" srcId="{0531F002-03E1-D248-978E-3D8F9D1BC8E4}" destId="{40788D0F-2488-2D43-A4DE-54CA8E4385B2}" srcOrd="2" destOrd="0" presId="urn:microsoft.com/office/officeart/2005/8/layout/equation1"/>
    <dgm:cxn modelId="{67B3021D-4DEF-A542-AEF1-853EB5646D91}" type="presParOf" srcId="{0531F002-03E1-D248-978E-3D8F9D1BC8E4}" destId="{12478F5C-DE1E-A840-8C43-DC3099FC6461}" srcOrd="3" destOrd="0" presId="urn:microsoft.com/office/officeart/2005/8/layout/equation1"/>
    <dgm:cxn modelId="{4851F56A-48B1-0144-B35E-7B14B17A0392}" type="presParOf" srcId="{0531F002-03E1-D248-978E-3D8F9D1BC8E4}" destId="{BCF14C1B-6A48-5E4A-9A96-8DBC7F80A518}" srcOrd="4"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6EF42A3D-C1EB-AC4F-AC9A-889B891D11D1}" type="doc">
      <dgm:prSet loTypeId="urn:microsoft.com/office/officeart/2005/8/layout/equation1" loCatId="" qsTypeId="urn:microsoft.com/office/officeart/2005/8/quickstyle/simple4" qsCatId="simple" csTypeId="urn:microsoft.com/office/officeart/2005/8/colors/colorful2" csCatId="colorful" phldr="1"/>
      <dgm:spPr/>
    </dgm:pt>
    <dgm:pt modelId="{07E911EB-3AAF-B045-9374-D5AB2093E1CF}">
      <dgm:prSet phldrT="[Texte]"/>
      <dgm:spPr/>
      <dgm:t>
        <a:bodyPr/>
        <a:lstStyle/>
        <a:p>
          <a:r>
            <a:rPr lang="fr-FR" dirty="0" smtClean="0"/>
            <a:t>ASPA</a:t>
          </a:r>
          <a:endParaRPr lang="fr-FR" dirty="0"/>
        </a:p>
      </dgm:t>
    </dgm:pt>
    <dgm:pt modelId="{52EBAAF4-D1A7-7E41-AF21-06576346F502}" type="parTrans" cxnId="{57F72AAF-D973-D34F-AD72-F8A4CC5FAF2F}">
      <dgm:prSet/>
      <dgm:spPr/>
      <dgm:t>
        <a:bodyPr/>
        <a:lstStyle/>
        <a:p>
          <a:endParaRPr lang="fr-FR"/>
        </a:p>
      </dgm:t>
    </dgm:pt>
    <dgm:pt modelId="{B98B2027-97A7-D04D-BFE0-B80DDC678DC5}" type="sibTrans" cxnId="{57F72AAF-D973-D34F-AD72-F8A4CC5FAF2F}">
      <dgm:prSet/>
      <dgm:spPr/>
      <dgm:t>
        <a:bodyPr/>
        <a:lstStyle/>
        <a:p>
          <a:endParaRPr lang="fr-FR"/>
        </a:p>
      </dgm:t>
    </dgm:pt>
    <dgm:pt modelId="{FFE13D28-6C76-EA46-A722-6573F8E9C4BE}">
      <dgm:prSet phldrT="[Texte]"/>
      <dgm:spPr/>
      <dgm:t>
        <a:bodyPr/>
        <a:lstStyle/>
        <a:p>
          <a:r>
            <a:rPr lang="fr-FR" dirty="0" smtClean="0"/>
            <a:t>PTS</a:t>
          </a:r>
          <a:endParaRPr lang="fr-FR" dirty="0"/>
        </a:p>
      </dgm:t>
    </dgm:pt>
    <dgm:pt modelId="{5ABD61E9-ABCD-7B43-87E5-C9605ACF3576}" type="parTrans" cxnId="{DAD46C89-6991-C347-ADDC-79EE862E83FD}">
      <dgm:prSet/>
      <dgm:spPr/>
      <dgm:t>
        <a:bodyPr/>
        <a:lstStyle/>
        <a:p>
          <a:endParaRPr lang="fr-FR"/>
        </a:p>
      </dgm:t>
    </dgm:pt>
    <dgm:pt modelId="{A5BD2A46-581D-3343-997C-CE04C35205EC}" type="sibTrans" cxnId="{DAD46C89-6991-C347-ADDC-79EE862E83FD}">
      <dgm:prSet/>
      <dgm:spPr/>
      <dgm:t>
        <a:bodyPr/>
        <a:lstStyle/>
        <a:p>
          <a:endParaRPr lang="fr-FR"/>
        </a:p>
      </dgm:t>
    </dgm:pt>
    <dgm:pt modelId="{E2EFCD75-CFEC-8546-B7BC-B8EF0AC80D11}">
      <dgm:prSet phldrT="[Texte]"/>
      <dgm:spPr/>
      <dgm:t>
        <a:bodyPr/>
        <a:lstStyle/>
        <a:p>
          <a:r>
            <a:rPr lang="fr-FR" dirty="0" smtClean="0"/>
            <a:t>ASPA</a:t>
          </a:r>
          <a:endParaRPr lang="fr-FR" dirty="0"/>
        </a:p>
      </dgm:t>
    </dgm:pt>
    <dgm:pt modelId="{51761CCD-9E35-D74A-A2C7-420267A67BCD}" type="parTrans" cxnId="{44879B08-E3E3-CB43-BDC8-E0FA49DB6F2E}">
      <dgm:prSet/>
      <dgm:spPr/>
      <dgm:t>
        <a:bodyPr/>
        <a:lstStyle/>
        <a:p>
          <a:endParaRPr lang="fr-FR"/>
        </a:p>
      </dgm:t>
    </dgm:pt>
    <dgm:pt modelId="{EEE2224B-89FA-9147-9367-87B7790F7115}" type="sibTrans" cxnId="{44879B08-E3E3-CB43-BDC8-E0FA49DB6F2E}">
      <dgm:prSet/>
      <dgm:spPr/>
      <dgm:t>
        <a:bodyPr/>
        <a:lstStyle/>
        <a:p>
          <a:endParaRPr lang="fr-FR"/>
        </a:p>
      </dgm:t>
    </dgm:pt>
    <dgm:pt modelId="{F0DE88EC-7BD4-314B-9562-185485731680}" type="pres">
      <dgm:prSet presAssocID="{6EF42A3D-C1EB-AC4F-AC9A-889B891D11D1}" presName="linearFlow" presStyleCnt="0">
        <dgm:presLayoutVars>
          <dgm:dir/>
          <dgm:resizeHandles val="exact"/>
        </dgm:presLayoutVars>
      </dgm:prSet>
      <dgm:spPr/>
    </dgm:pt>
    <dgm:pt modelId="{90601B94-35D5-E542-9D97-41365F86BCD8}" type="pres">
      <dgm:prSet presAssocID="{07E911EB-3AAF-B045-9374-D5AB2093E1CF}" presName="node" presStyleLbl="node1" presStyleIdx="0" presStyleCnt="3">
        <dgm:presLayoutVars>
          <dgm:bulletEnabled val="1"/>
        </dgm:presLayoutVars>
      </dgm:prSet>
      <dgm:spPr/>
      <dgm:t>
        <a:bodyPr/>
        <a:lstStyle/>
        <a:p>
          <a:endParaRPr lang="fr-FR"/>
        </a:p>
      </dgm:t>
    </dgm:pt>
    <dgm:pt modelId="{D38EB05E-013C-7549-BA4B-0D577E0FBD07}" type="pres">
      <dgm:prSet presAssocID="{B98B2027-97A7-D04D-BFE0-B80DDC678DC5}" presName="spacerL" presStyleCnt="0"/>
      <dgm:spPr/>
    </dgm:pt>
    <dgm:pt modelId="{18F222A5-1EF3-1F4E-BC36-6FF769CAE872}" type="pres">
      <dgm:prSet presAssocID="{B98B2027-97A7-D04D-BFE0-B80DDC678DC5}" presName="sibTrans" presStyleLbl="sibTrans2D1" presStyleIdx="0" presStyleCnt="2"/>
      <dgm:spPr/>
      <dgm:t>
        <a:bodyPr/>
        <a:lstStyle/>
        <a:p>
          <a:endParaRPr lang="fr-FR"/>
        </a:p>
      </dgm:t>
    </dgm:pt>
    <dgm:pt modelId="{EF6A4B38-E8AA-4649-9905-EB8636C523E9}" type="pres">
      <dgm:prSet presAssocID="{B98B2027-97A7-D04D-BFE0-B80DDC678DC5}" presName="spacerR" presStyleCnt="0"/>
      <dgm:spPr/>
    </dgm:pt>
    <dgm:pt modelId="{E050AA6B-678F-BE42-9BEB-DE5754E29CB2}" type="pres">
      <dgm:prSet presAssocID="{FFE13D28-6C76-EA46-A722-6573F8E9C4BE}" presName="node" presStyleLbl="node1" presStyleIdx="1" presStyleCnt="3">
        <dgm:presLayoutVars>
          <dgm:bulletEnabled val="1"/>
        </dgm:presLayoutVars>
      </dgm:prSet>
      <dgm:spPr/>
      <dgm:t>
        <a:bodyPr/>
        <a:lstStyle/>
        <a:p>
          <a:endParaRPr lang="fr-FR"/>
        </a:p>
      </dgm:t>
    </dgm:pt>
    <dgm:pt modelId="{53BB3BA0-D66F-714D-BB19-836B630904EE}" type="pres">
      <dgm:prSet presAssocID="{A5BD2A46-581D-3343-997C-CE04C35205EC}" presName="spacerL" presStyleCnt="0"/>
      <dgm:spPr/>
    </dgm:pt>
    <dgm:pt modelId="{48EFF067-9A28-BD4D-8520-8348239F545B}" type="pres">
      <dgm:prSet presAssocID="{A5BD2A46-581D-3343-997C-CE04C35205EC}" presName="sibTrans" presStyleLbl="sibTrans2D1" presStyleIdx="1" presStyleCnt="2"/>
      <dgm:spPr/>
      <dgm:t>
        <a:bodyPr/>
        <a:lstStyle/>
        <a:p>
          <a:endParaRPr lang="fr-FR"/>
        </a:p>
      </dgm:t>
    </dgm:pt>
    <dgm:pt modelId="{7836F4EA-EE40-494C-AC20-CD04807EA7BB}" type="pres">
      <dgm:prSet presAssocID="{A5BD2A46-581D-3343-997C-CE04C35205EC}" presName="spacerR" presStyleCnt="0"/>
      <dgm:spPr/>
    </dgm:pt>
    <dgm:pt modelId="{656090DE-732C-EA44-AF4F-C72095BC8C00}" type="pres">
      <dgm:prSet presAssocID="{E2EFCD75-CFEC-8546-B7BC-B8EF0AC80D11}" presName="node" presStyleLbl="node1" presStyleIdx="2" presStyleCnt="3">
        <dgm:presLayoutVars>
          <dgm:bulletEnabled val="1"/>
        </dgm:presLayoutVars>
      </dgm:prSet>
      <dgm:spPr/>
      <dgm:t>
        <a:bodyPr/>
        <a:lstStyle/>
        <a:p>
          <a:endParaRPr lang="fr-FR"/>
        </a:p>
      </dgm:t>
    </dgm:pt>
  </dgm:ptLst>
  <dgm:cxnLst>
    <dgm:cxn modelId="{17AFBA4D-051A-9746-B0EB-CD81593D80C2}" type="presOf" srcId="{E2EFCD75-CFEC-8546-B7BC-B8EF0AC80D11}" destId="{656090DE-732C-EA44-AF4F-C72095BC8C00}" srcOrd="0" destOrd="0" presId="urn:microsoft.com/office/officeart/2005/8/layout/equation1"/>
    <dgm:cxn modelId="{37E3CEFC-29A0-8045-9BE5-7490E90C462F}" type="presOf" srcId="{FFE13D28-6C76-EA46-A722-6573F8E9C4BE}" destId="{E050AA6B-678F-BE42-9BEB-DE5754E29CB2}" srcOrd="0" destOrd="0" presId="urn:microsoft.com/office/officeart/2005/8/layout/equation1"/>
    <dgm:cxn modelId="{DAD46C89-6991-C347-ADDC-79EE862E83FD}" srcId="{6EF42A3D-C1EB-AC4F-AC9A-889B891D11D1}" destId="{FFE13D28-6C76-EA46-A722-6573F8E9C4BE}" srcOrd="1" destOrd="0" parTransId="{5ABD61E9-ABCD-7B43-87E5-C9605ACF3576}" sibTransId="{A5BD2A46-581D-3343-997C-CE04C35205EC}"/>
    <dgm:cxn modelId="{0CA316EB-660A-554F-90F8-2F753C8AB091}" type="presOf" srcId="{6EF42A3D-C1EB-AC4F-AC9A-889B891D11D1}" destId="{F0DE88EC-7BD4-314B-9562-185485731680}" srcOrd="0" destOrd="0" presId="urn:microsoft.com/office/officeart/2005/8/layout/equation1"/>
    <dgm:cxn modelId="{3D7D219F-0B1D-C14D-BC7A-C766539E5D5C}" type="presOf" srcId="{B98B2027-97A7-D04D-BFE0-B80DDC678DC5}" destId="{18F222A5-1EF3-1F4E-BC36-6FF769CAE872}" srcOrd="0" destOrd="0" presId="urn:microsoft.com/office/officeart/2005/8/layout/equation1"/>
    <dgm:cxn modelId="{8DD33922-A4BC-5640-8C5E-DB4A170818A4}" type="presOf" srcId="{A5BD2A46-581D-3343-997C-CE04C35205EC}" destId="{48EFF067-9A28-BD4D-8520-8348239F545B}" srcOrd="0" destOrd="0" presId="urn:microsoft.com/office/officeart/2005/8/layout/equation1"/>
    <dgm:cxn modelId="{CF302841-FF49-C644-B129-FDF3363E7D83}" type="presOf" srcId="{07E911EB-3AAF-B045-9374-D5AB2093E1CF}" destId="{90601B94-35D5-E542-9D97-41365F86BCD8}" srcOrd="0" destOrd="0" presId="urn:microsoft.com/office/officeart/2005/8/layout/equation1"/>
    <dgm:cxn modelId="{44879B08-E3E3-CB43-BDC8-E0FA49DB6F2E}" srcId="{6EF42A3D-C1EB-AC4F-AC9A-889B891D11D1}" destId="{E2EFCD75-CFEC-8546-B7BC-B8EF0AC80D11}" srcOrd="2" destOrd="0" parTransId="{51761CCD-9E35-D74A-A2C7-420267A67BCD}" sibTransId="{EEE2224B-89FA-9147-9367-87B7790F7115}"/>
    <dgm:cxn modelId="{57F72AAF-D973-D34F-AD72-F8A4CC5FAF2F}" srcId="{6EF42A3D-C1EB-AC4F-AC9A-889B891D11D1}" destId="{07E911EB-3AAF-B045-9374-D5AB2093E1CF}" srcOrd="0" destOrd="0" parTransId="{52EBAAF4-D1A7-7E41-AF21-06576346F502}" sibTransId="{B98B2027-97A7-D04D-BFE0-B80DDC678DC5}"/>
    <dgm:cxn modelId="{FAC22C80-E924-A34D-9FD5-1F321C74D655}" type="presParOf" srcId="{F0DE88EC-7BD4-314B-9562-185485731680}" destId="{90601B94-35D5-E542-9D97-41365F86BCD8}" srcOrd="0" destOrd="0" presId="urn:microsoft.com/office/officeart/2005/8/layout/equation1"/>
    <dgm:cxn modelId="{0469993C-496C-4D46-92D9-14F07A6265DB}" type="presParOf" srcId="{F0DE88EC-7BD4-314B-9562-185485731680}" destId="{D38EB05E-013C-7549-BA4B-0D577E0FBD07}" srcOrd="1" destOrd="0" presId="urn:microsoft.com/office/officeart/2005/8/layout/equation1"/>
    <dgm:cxn modelId="{0B42E9ED-4C33-D242-91E1-BA71B5CA2C37}" type="presParOf" srcId="{F0DE88EC-7BD4-314B-9562-185485731680}" destId="{18F222A5-1EF3-1F4E-BC36-6FF769CAE872}" srcOrd="2" destOrd="0" presId="urn:microsoft.com/office/officeart/2005/8/layout/equation1"/>
    <dgm:cxn modelId="{52A698C0-BA65-5F45-832D-FFEDD619D7DE}" type="presParOf" srcId="{F0DE88EC-7BD4-314B-9562-185485731680}" destId="{EF6A4B38-E8AA-4649-9905-EB8636C523E9}" srcOrd="3" destOrd="0" presId="urn:microsoft.com/office/officeart/2005/8/layout/equation1"/>
    <dgm:cxn modelId="{36AC616E-61AE-8D43-9CA0-E64F710F8B29}" type="presParOf" srcId="{F0DE88EC-7BD4-314B-9562-185485731680}" destId="{E050AA6B-678F-BE42-9BEB-DE5754E29CB2}" srcOrd="4" destOrd="0" presId="urn:microsoft.com/office/officeart/2005/8/layout/equation1"/>
    <dgm:cxn modelId="{A11BDD1C-1EED-854A-AF9C-0C530910EC9A}" type="presParOf" srcId="{F0DE88EC-7BD4-314B-9562-185485731680}" destId="{53BB3BA0-D66F-714D-BB19-836B630904EE}" srcOrd="5" destOrd="0" presId="urn:microsoft.com/office/officeart/2005/8/layout/equation1"/>
    <dgm:cxn modelId="{8F3D9A80-B511-3D46-8FED-79EBFA10CAC0}" type="presParOf" srcId="{F0DE88EC-7BD4-314B-9562-185485731680}" destId="{48EFF067-9A28-BD4D-8520-8348239F545B}" srcOrd="6" destOrd="0" presId="urn:microsoft.com/office/officeart/2005/8/layout/equation1"/>
    <dgm:cxn modelId="{7BE69D3A-58B5-444C-80E2-BB29A63A6DBE}" type="presParOf" srcId="{F0DE88EC-7BD4-314B-9562-185485731680}" destId="{7836F4EA-EE40-494C-AC20-CD04807EA7BB}" srcOrd="7" destOrd="0" presId="urn:microsoft.com/office/officeart/2005/8/layout/equation1"/>
    <dgm:cxn modelId="{666980F9-F6AF-694F-97BA-4B87C4DB193F}" type="presParOf" srcId="{F0DE88EC-7BD4-314B-9562-185485731680}" destId="{656090DE-732C-EA44-AF4F-C72095BC8C00}" srcOrd="8" destOrd="0" presId="urn:microsoft.com/office/officeart/2005/8/layout/equati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2F5B00-58A5-1345-846A-D111B74C7D20}" type="doc">
      <dgm:prSet loTypeId="urn:microsoft.com/office/officeart/2005/8/layout/equation1" loCatId="" qsTypeId="urn:microsoft.com/office/officeart/2005/8/quickstyle/simple4" qsCatId="simple" csTypeId="urn:microsoft.com/office/officeart/2005/8/colors/colorful1" csCatId="colorful" phldr="1"/>
      <dgm:spPr/>
    </dgm:pt>
    <dgm:pt modelId="{4C52A29A-55A0-1D42-9F8C-BB8C16A005C4}">
      <dgm:prSet phldrT="[Texte]"/>
      <dgm:spPr/>
      <dgm:t>
        <a:bodyPr/>
        <a:lstStyle/>
        <a:p>
          <a:r>
            <a:rPr lang="fr-FR" dirty="0" smtClean="0"/>
            <a:t>ASS</a:t>
          </a:r>
          <a:endParaRPr lang="fr-FR" dirty="0"/>
        </a:p>
      </dgm:t>
    </dgm:pt>
    <dgm:pt modelId="{419CBB94-B4C4-6D46-A843-A5DF7D24573F}" type="parTrans" cxnId="{B31E4E98-F3C6-1645-B022-7AFCACC7CB22}">
      <dgm:prSet/>
      <dgm:spPr/>
      <dgm:t>
        <a:bodyPr/>
        <a:lstStyle/>
        <a:p>
          <a:endParaRPr lang="fr-FR"/>
        </a:p>
      </dgm:t>
    </dgm:pt>
    <dgm:pt modelId="{B1184726-3247-294B-BBAB-F1288C7CDAA2}" type="sibTrans" cxnId="{B31E4E98-F3C6-1645-B022-7AFCACC7CB22}">
      <dgm:prSet/>
      <dgm:spPr/>
      <dgm:t>
        <a:bodyPr/>
        <a:lstStyle/>
        <a:p>
          <a:endParaRPr lang="fr-FR"/>
        </a:p>
      </dgm:t>
    </dgm:pt>
    <dgm:pt modelId="{E508B081-CCF5-AD4B-9DAD-EE48F5D6B3DE}">
      <dgm:prSet phldrT="[Texte]"/>
      <dgm:spPr/>
      <dgm:t>
        <a:bodyPr/>
        <a:lstStyle/>
        <a:p>
          <a:r>
            <a:rPr lang="fr-FR" dirty="0" smtClean="0"/>
            <a:t>ASS</a:t>
          </a:r>
          <a:endParaRPr lang="fr-FR" dirty="0"/>
        </a:p>
      </dgm:t>
    </dgm:pt>
    <dgm:pt modelId="{229A066E-8715-324E-ADCA-170DD18CE8D4}" type="parTrans" cxnId="{AE94710E-6EA9-3642-96F7-0B102F685365}">
      <dgm:prSet/>
      <dgm:spPr/>
      <dgm:t>
        <a:bodyPr/>
        <a:lstStyle/>
        <a:p>
          <a:endParaRPr lang="fr-FR"/>
        </a:p>
      </dgm:t>
    </dgm:pt>
    <dgm:pt modelId="{6A99F67E-68E2-6E4A-998E-34BE5B63974C}" type="sibTrans" cxnId="{AE94710E-6EA9-3642-96F7-0B102F685365}">
      <dgm:prSet/>
      <dgm:spPr/>
      <dgm:t>
        <a:bodyPr/>
        <a:lstStyle/>
        <a:p>
          <a:endParaRPr lang="fr-FR"/>
        </a:p>
      </dgm:t>
    </dgm:pt>
    <dgm:pt modelId="{420A6177-A9F0-BF4F-B84F-F10015201CCB}" type="pres">
      <dgm:prSet presAssocID="{C62F5B00-58A5-1345-846A-D111B74C7D20}" presName="linearFlow" presStyleCnt="0">
        <dgm:presLayoutVars>
          <dgm:dir/>
          <dgm:resizeHandles val="exact"/>
        </dgm:presLayoutVars>
      </dgm:prSet>
      <dgm:spPr/>
    </dgm:pt>
    <dgm:pt modelId="{7AB08285-6568-F943-BFC1-CED4A3471950}" type="pres">
      <dgm:prSet presAssocID="{4C52A29A-55A0-1D42-9F8C-BB8C16A005C4}" presName="node" presStyleLbl="node1" presStyleIdx="0" presStyleCnt="2">
        <dgm:presLayoutVars>
          <dgm:bulletEnabled val="1"/>
        </dgm:presLayoutVars>
      </dgm:prSet>
      <dgm:spPr/>
      <dgm:t>
        <a:bodyPr/>
        <a:lstStyle/>
        <a:p>
          <a:endParaRPr lang="fr-FR"/>
        </a:p>
      </dgm:t>
    </dgm:pt>
    <dgm:pt modelId="{960E9137-C627-E84A-B6DE-4848A8CAEB6C}" type="pres">
      <dgm:prSet presAssocID="{B1184726-3247-294B-BBAB-F1288C7CDAA2}" presName="spacerL" presStyleCnt="0"/>
      <dgm:spPr/>
    </dgm:pt>
    <dgm:pt modelId="{7967362D-1D10-5742-9B01-016EF1C3ADBC}" type="pres">
      <dgm:prSet presAssocID="{B1184726-3247-294B-BBAB-F1288C7CDAA2}" presName="sibTrans" presStyleLbl="sibTrans2D1" presStyleIdx="0" presStyleCnt="1"/>
      <dgm:spPr/>
      <dgm:t>
        <a:bodyPr/>
        <a:lstStyle/>
        <a:p>
          <a:endParaRPr lang="fr-FR"/>
        </a:p>
      </dgm:t>
    </dgm:pt>
    <dgm:pt modelId="{B0850E28-F531-7148-99B5-FB8C7BB263AE}" type="pres">
      <dgm:prSet presAssocID="{B1184726-3247-294B-BBAB-F1288C7CDAA2}" presName="spacerR" presStyleCnt="0"/>
      <dgm:spPr/>
    </dgm:pt>
    <dgm:pt modelId="{8AD3AD79-BD0A-AD4E-93C0-975F178E338E}" type="pres">
      <dgm:prSet presAssocID="{E508B081-CCF5-AD4B-9DAD-EE48F5D6B3DE}" presName="node" presStyleLbl="node1" presStyleIdx="1" presStyleCnt="2">
        <dgm:presLayoutVars>
          <dgm:bulletEnabled val="1"/>
        </dgm:presLayoutVars>
      </dgm:prSet>
      <dgm:spPr/>
      <dgm:t>
        <a:bodyPr/>
        <a:lstStyle/>
        <a:p>
          <a:endParaRPr lang="fr-FR"/>
        </a:p>
      </dgm:t>
    </dgm:pt>
  </dgm:ptLst>
  <dgm:cxnLst>
    <dgm:cxn modelId="{9DF218D2-65A3-C249-A7B2-A1007636272B}" type="presOf" srcId="{E508B081-CCF5-AD4B-9DAD-EE48F5D6B3DE}" destId="{8AD3AD79-BD0A-AD4E-93C0-975F178E338E}" srcOrd="0" destOrd="0" presId="urn:microsoft.com/office/officeart/2005/8/layout/equation1"/>
    <dgm:cxn modelId="{B31E4E98-F3C6-1645-B022-7AFCACC7CB22}" srcId="{C62F5B00-58A5-1345-846A-D111B74C7D20}" destId="{4C52A29A-55A0-1D42-9F8C-BB8C16A005C4}" srcOrd="0" destOrd="0" parTransId="{419CBB94-B4C4-6D46-A843-A5DF7D24573F}" sibTransId="{B1184726-3247-294B-BBAB-F1288C7CDAA2}"/>
    <dgm:cxn modelId="{61AD5260-DA42-4C4A-A3ED-4179437D5067}" type="presOf" srcId="{4C52A29A-55A0-1D42-9F8C-BB8C16A005C4}" destId="{7AB08285-6568-F943-BFC1-CED4A3471950}" srcOrd="0" destOrd="0" presId="urn:microsoft.com/office/officeart/2005/8/layout/equation1"/>
    <dgm:cxn modelId="{8E0C73E2-21D6-6D4E-87D5-BCA36489601B}" type="presOf" srcId="{B1184726-3247-294B-BBAB-F1288C7CDAA2}" destId="{7967362D-1D10-5742-9B01-016EF1C3ADBC}" srcOrd="0" destOrd="0" presId="urn:microsoft.com/office/officeart/2005/8/layout/equation1"/>
    <dgm:cxn modelId="{AE94710E-6EA9-3642-96F7-0B102F685365}" srcId="{C62F5B00-58A5-1345-846A-D111B74C7D20}" destId="{E508B081-CCF5-AD4B-9DAD-EE48F5D6B3DE}" srcOrd="1" destOrd="0" parTransId="{229A066E-8715-324E-ADCA-170DD18CE8D4}" sibTransId="{6A99F67E-68E2-6E4A-998E-34BE5B63974C}"/>
    <dgm:cxn modelId="{9B0AB6F7-FF1D-DF4F-BE6D-0DE4520BE8AB}" type="presOf" srcId="{C62F5B00-58A5-1345-846A-D111B74C7D20}" destId="{420A6177-A9F0-BF4F-B84F-F10015201CCB}" srcOrd="0" destOrd="0" presId="urn:microsoft.com/office/officeart/2005/8/layout/equation1"/>
    <dgm:cxn modelId="{6F2CEB1D-C711-0D46-8E64-1EB89EDFC732}" type="presParOf" srcId="{420A6177-A9F0-BF4F-B84F-F10015201CCB}" destId="{7AB08285-6568-F943-BFC1-CED4A3471950}" srcOrd="0" destOrd="0" presId="urn:microsoft.com/office/officeart/2005/8/layout/equation1"/>
    <dgm:cxn modelId="{66BDD0B8-EEFD-6647-99F4-3AA2224226F7}" type="presParOf" srcId="{420A6177-A9F0-BF4F-B84F-F10015201CCB}" destId="{960E9137-C627-E84A-B6DE-4848A8CAEB6C}" srcOrd="1" destOrd="0" presId="urn:microsoft.com/office/officeart/2005/8/layout/equation1"/>
    <dgm:cxn modelId="{281C46FD-6246-9945-80B8-3FC469C468B1}" type="presParOf" srcId="{420A6177-A9F0-BF4F-B84F-F10015201CCB}" destId="{7967362D-1D10-5742-9B01-016EF1C3ADBC}" srcOrd="2" destOrd="0" presId="urn:microsoft.com/office/officeart/2005/8/layout/equation1"/>
    <dgm:cxn modelId="{0BE5B4BE-04D1-0846-9BFC-2CDE12EA9807}" type="presParOf" srcId="{420A6177-A9F0-BF4F-B84F-F10015201CCB}" destId="{B0850E28-F531-7148-99B5-FB8C7BB263AE}" srcOrd="3" destOrd="0" presId="urn:microsoft.com/office/officeart/2005/8/layout/equation1"/>
    <dgm:cxn modelId="{E3796A92-E478-6640-A84B-2B7AB5A70934}" type="presParOf" srcId="{420A6177-A9F0-BF4F-B84F-F10015201CCB}" destId="{8AD3AD79-BD0A-AD4E-93C0-975F178E338E}" srcOrd="4" destOrd="0" presId="urn:microsoft.com/office/officeart/2005/8/layout/equation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78EC47-F47B-584F-87C9-C1A76FFBB320}" type="doc">
      <dgm:prSet loTypeId="urn:microsoft.com/office/officeart/2005/8/layout/equation1" loCatId="" qsTypeId="urn:microsoft.com/office/officeart/2005/8/quickstyle/simple4" qsCatId="simple" csTypeId="urn:microsoft.com/office/officeart/2005/8/colors/colorful2" csCatId="colorful" phldr="1"/>
      <dgm:spPr/>
    </dgm:pt>
    <dgm:pt modelId="{D10F46DA-8929-AB46-9ABE-652B7CAF3B4C}">
      <dgm:prSet phldrT="[Texte]"/>
      <dgm:spPr/>
      <dgm:t>
        <a:bodyPr/>
        <a:lstStyle/>
        <a:p>
          <a:r>
            <a:rPr lang="fr-FR" dirty="0" smtClean="0"/>
            <a:t>ASI</a:t>
          </a:r>
          <a:endParaRPr lang="fr-FR" dirty="0"/>
        </a:p>
      </dgm:t>
    </dgm:pt>
    <dgm:pt modelId="{61DFBA55-0391-AF47-9A69-B1C9A75ABF94}" type="parTrans" cxnId="{435A5512-031B-8546-B1D5-4800562A8903}">
      <dgm:prSet/>
      <dgm:spPr/>
      <dgm:t>
        <a:bodyPr/>
        <a:lstStyle/>
        <a:p>
          <a:endParaRPr lang="fr-FR"/>
        </a:p>
      </dgm:t>
    </dgm:pt>
    <dgm:pt modelId="{BD72252C-E956-2E4F-8A14-7AD65AC0F23F}" type="sibTrans" cxnId="{435A5512-031B-8546-B1D5-4800562A8903}">
      <dgm:prSet/>
      <dgm:spPr/>
      <dgm:t>
        <a:bodyPr/>
        <a:lstStyle/>
        <a:p>
          <a:endParaRPr lang="fr-FR"/>
        </a:p>
      </dgm:t>
    </dgm:pt>
    <dgm:pt modelId="{70BE6568-6C35-3E46-8280-9DDCB9DBB521}">
      <dgm:prSet phldrT="[Texte]"/>
      <dgm:spPr/>
      <dgm:t>
        <a:bodyPr/>
        <a:lstStyle/>
        <a:p>
          <a:r>
            <a:rPr lang="fr-FR" dirty="0" smtClean="0"/>
            <a:t>AAH</a:t>
          </a:r>
          <a:endParaRPr lang="fr-FR" dirty="0"/>
        </a:p>
      </dgm:t>
    </dgm:pt>
    <dgm:pt modelId="{CDF27A40-6D5A-2B40-B0E4-A1891D87FA62}" type="parTrans" cxnId="{394AA911-0DCD-2B42-8945-21B3B7CF9FFE}">
      <dgm:prSet/>
      <dgm:spPr/>
      <dgm:t>
        <a:bodyPr/>
        <a:lstStyle/>
        <a:p>
          <a:endParaRPr lang="fr-FR"/>
        </a:p>
      </dgm:t>
    </dgm:pt>
    <dgm:pt modelId="{BD8CA224-3003-7543-9577-D5C1A4C62C63}" type="sibTrans" cxnId="{394AA911-0DCD-2B42-8945-21B3B7CF9FFE}">
      <dgm:prSet/>
      <dgm:spPr/>
      <dgm:t>
        <a:bodyPr/>
        <a:lstStyle/>
        <a:p>
          <a:endParaRPr lang="fr-FR"/>
        </a:p>
      </dgm:t>
    </dgm:pt>
    <dgm:pt modelId="{4F0003D1-2F86-9246-8DD4-B70B2E130259}">
      <dgm:prSet phldrT="[Texte]"/>
      <dgm:spPr/>
      <dgm:t>
        <a:bodyPr/>
        <a:lstStyle/>
        <a:p>
          <a:r>
            <a:rPr lang="fr-FR" dirty="0" smtClean="0"/>
            <a:t>AAH</a:t>
          </a:r>
          <a:endParaRPr lang="fr-FR" dirty="0"/>
        </a:p>
      </dgm:t>
    </dgm:pt>
    <dgm:pt modelId="{A23FC021-669A-0545-8885-2FEC6396E16A}" type="parTrans" cxnId="{F6C546EF-4D54-3349-9F6A-1A899DB3CF4F}">
      <dgm:prSet/>
      <dgm:spPr/>
      <dgm:t>
        <a:bodyPr/>
        <a:lstStyle/>
        <a:p>
          <a:endParaRPr lang="fr-FR"/>
        </a:p>
      </dgm:t>
    </dgm:pt>
    <dgm:pt modelId="{5CF3C73B-F801-3940-89A1-8C193A26096A}" type="sibTrans" cxnId="{F6C546EF-4D54-3349-9F6A-1A899DB3CF4F}">
      <dgm:prSet/>
      <dgm:spPr/>
      <dgm:t>
        <a:bodyPr/>
        <a:lstStyle/>
        <a:p>
          <a:endParaRPr lang="fr-FR"/>
        </a:p>
      </dgm:t>
    </dgm:pt>
    <dgm:pt modelId="{586EEAB9-E07C-7647-98B7-CEBE7EDB07D7}" type="pres">
      <dgm:prSet presAssocID="{0878EC47-F47B-584F-87C9-C1A76FFBB320}" presName="linearFlow" presStyleCnt="0">
        <dgm:presLayoutVars>
          <dgm:dir/>
          <dgm:resizeHandles val="exact"/>
        </dgm:presLayoutVars>
      </dgm:prSet>
      <dgm:spPr/>
    </dgm:pt>
    <dgm:pt modelId="{290C397D-9DEF-B742-9C33-67CBA663B5ED}" type="pres">
      <dgm:prSet presAssocID="{D10F46DA-8929-AB46-9ABE-652B7CAF3B4C}" presName="node" presStyleLbl="node1" presStyleIdx="0" presStyleCnt="3">
        <dgm:presLayoutVars>
          <dgm:bulletEnabled val="1"/>
        </dgm:presLayoutVars>
      </dgm:prSet>
      <dgm:spPr/>
      <dgm:t>
        <a:bodyPr/>
        <a:lstStyle/>
        <a:p>
          <a:endParaRPr lang="fr-FR"/>
        </a:p>
      </dgm:t>
    </dgm:pt>
    <dgm:pt modelId="{800920CA-F8D4-8047-9BC6-C0B74CDA711F}" type="pres">
      <dgm:prSet presAssocID="{BD72252C-E956-2E4F-8A14-7AD65AC0F23F}" presName="spacerL" presStyleCnt="0"/>
      <dgm:spPr/>
    </dgm:pt>
    <dgm:pt modelId="{7721EAB1-B3A4-B244-8C1A-0DBA18D025A4}" type="pres">
      <dgm:prSet presAssocID="{BD72252C-E956-2E4F-8A14-7AD65AC0F23F}" presName="sibTrans" presStyleLbl="sibTrans2D1" presStyleIdx="0" presStyleCnt="2"/>
      <dgm:spPr/>
      <dgm:t>
        <a:bodyPr/>
        <a:lstStyle/>
        <a:p>
          <a:endParaRPr lang="fr-FR"/>
        </a:p>
      </dgm:t>
    </dgm:pt>
    <dgm:pt modelId="{310D8CAC-03DE-E247-A368-4411E1684A94}" type="pres">
      <dgm:prSet presAssocID="{BD72252C-E956-2E4F-8A14-7AD65AC0F23F}" presName="spacerR" presStyleCnt="0"/>
      <dgm:spPr/>
    </dgm:pt>
    <dgm:pt modelId="{C2BE4F5E-9BF9-A14B-8BCC-486C64552FE3}" type="pres">
      <dgm:prSet presAssocID="{70BE6568-6C35-3E46-8280-9DDCB9DBB521}" presName="node" presStyleLbl="node1" presStyleIdx="1" presStyleCnt="3">
        <dgm:presLayoutVars>
          <dgm:bulletEnabled val="1"/>
        </dgm:presLayoutVars>
      </dgm:prSet>
      <dgm:spPr/>
      <dgm:t>
        <a:bodyPr/>
        <a:lstStyle/>
        <a:p>
          <a:endParaRPr lang="fr-FR"/>
        </a:p>
      </dgm:t>
    </dgm:pt>
    <dgm:pt modelId="{F035999B-12D2-7942-9731-7FB5B3FDE8AB}" type="pres">
      <dgm:prSet presAssocID="{BD8CA224-3003-7543-9577-D5C1A4C62C63}" presName="spacerL" presStyleCnt="0"/>
      <dgm:spPr/>
    </dgm:pt>
    <dgm:pt modelId="{EAEB8647-3CA4-1048-9CBC-37BEA131FA99}" type="pres">
      <dgm:prSet presAssocID="{BD8CA224-3003-7543-9577-D5C1A4C62C63}" presName="sibTrans" presStyleLbl="sibTrans2D1" presStyleIdx="1" presStyleCnt="2"/>
      <dgm:spPr/>
      <dgm:t>
        <a:bodyPr/>
        <a:lstStyle/>
        <a:p>
          <a:endParaRPr lang="fr-FR"/>
        </a:p>
      </dgm:t>
    </dgm:pt>
    <dgm:pt modelId="{B4A67D3C-61C7-AF46-87D3-FEC4B21BFCD5}" type="pres">
      <dgm:prSet presAssocID="{BD8CA224-3003-7543-9577-D5C1A4C62C63}" presName="spacerR" presStyleCnt="0"/>
      <dgm:spPr/>
    </dgm:pt>
    <dgm:pt modelId="{95247F7E-2C2F-1B4C-86A3-3C9EC9FBE1FA}" type="pres">
      <dgm:prSet presAssocID="{4F0003D1-2F86-9246-8DD4-B70B2E130259}" presName="node" presStyleLbl="node1" presStyleIdx="2" presStyleCnt="3">
        <dgm:presLayoutVars>
          <dgm:bulletEnabled val="1"/>
        </dgm:presLayoutVars>
      </dgm:prSet>
      <dgm:spPr/>
      <dgm:t>
        <a:bodyPr/>
        <a:lstStyle/>
        <a:p>
          <a:endParaRPr lang="fr-FR"/>
        </a:p>
      </dgm:t>
    </dgm:pt>
  </dgm:ptLst>
  <dgm:cxnLst>
    <dgm:cxn modelId="{CA96CF03-C44A-004D-AC72-F753634F8198}" type="presOf" srcId="{4F0003D1-2F86-9246-8DD4-B70B2E130259}" destId="{95247F7E-2C2F-1B4C-86A3-3C9EC9FBE1FA}" srcOrd="0" destOrd="0" presId="urn:microsoft.com/office/officeart/2005/8/layout/equation1"/>
    <dgm:cxn modelId="{6714FD2F-A17F-4641-A460-0750578E74D7}" type="presOf" srcId="{0878EC47-F47B-584F-87C9-C1A76FFBB320}" destId="{586EEAB9-E07C-7647-98B7-CEBE7EDB07D7}" srcOrd="0" destOrd="0" presId="urn:microsoft.com/office/officeart/2005/8/layout/equation1"/>
    <dgm:cxn modelId="{ABFE0EA9-23F9-AB4D-A02E-6AE58540E2B9}" type="presOf" srcId="{BD8CA224-3003-7543-9577-D5C1A4C62C63}" destId="{EAEB8647-3CA4-1048-9CBC-37BEA131FA99}" srcOrd="0" destOrd="0" presId="urn:microsoft.com/office/officeart/2005/8/layout/equation1"/>
    <dgm:cxn modelId="{394AA911-0DCD-2B42-8945-21B3B7CF9FFE}" srcId="{0878EC47-F47B-584F-87C9-C1A76FFBB320}" destId="{70BE6568-6C35-3E46-8280-9DDCB9DBB521}" srcOrd="1" destOrd="0" parTransId="{CDF27A40-6D5A-2B40-B0E4-A1891D87FA62}" sibTransId="{BD8CA224-3003-7543-9577-D5C1A4C62C63}"/>
    <dgm:cxn modelId="{47DF9DF6-92FC-C745-9C35-557F950D7F24}" type="presOf" srcId="{D10F46DA-8929-AB46-9ABE-652B7CAF3B4C}" destId="{290C397D-9DEF-B742-9C33-67CBA663B5ED}" srcOrd="0" destOrd="0" presId="urn:microsoft.com/office/officeart/2005/8/layout/equation1"/>
    <dgm:cxn modelId="{F6C546EF-4D54-3349-9F6A-1A899DB3CF4F}" srcId="{0878EC47-F47B-584F-87C9-C1A76FFBB320}" destId="{4F0003D1-2F86-9246-8DD4-B70B2E130259}" srcOrd="2" destOrd="0" parTransId="{A23FC021-669A-0545-8885-2FEC6396E16A}" sibTransId="{5CF3C73B-F801-3940-89A1-8C193A26096A}"/>
    <dgm:cxn modelId="{6832C6AF-C1E9-784B-877B-56D62E772E67}" type="presOf" srcId="{70BE6568-6C35-3E46-8280-9DDCB9DBB521}" destId="{C2BE4F5E-9BF9-A14B-8BCC-486C64552FE3}" srcOrd="0" destOrd="0" presId="urn:microsoft.com/office/officeart/2005/8/layout/equation1"/>
    <dgm:cxn modelId="{435A5512-031B-8546-B1D5-4800562A8903}" srcId="{0878EC47-F47B-584F-87C9-C1A76FFBB320}" destId="{D10F46DA-8929-AB46-9ABE-652B7CAF3B4C}" srcOrd="0" destOrd="0" parTransId="{61DFBA55-0391-AF47-9A69-B1C9A75ABF94}" sibTransId="{BD72252C-E956-2E4F-8A14-7AD65AC0F23F}"/>
    <dgm:cxn modelId="{512F6F31-655C-B442-9F2F-8D00BE89C5CC}" type="presOf" srcId="{BD72252C-E956-2E4F-8A14-7AD65AC0F23F}" destId="{7721EAB1-B3A4-B244-8C1A-0DBA18D025A4}" srcOrd="0" destOrd="0" presId="urn:microsoft.com/office/officeart/2005/8/layout/equation1"/>
    <dgm:cxn modelId="{E9773AEE-1A66-0643-A147-F3559DFD98A1}" type="presParOf" srcId="{586EEAB9-E07C-7647-98B7-CEBE7EDB07D7}" destId="{290C397D-9DEF-B742-9C33-67CBA663B5ED}" srcOrd="0" destOrd="0" presId="urn:microsoft.com/office/officeart/2005/8/layout/equation1"/>
    <dgm:cxn modelId="{4451A9F8-24FA-004B-B5D1-766443956BBD}" type="presParOf" srcId="{586EEAB9-E07C-7647-98B7-CEBE7EDB07D7}" destId="{800920CA-F8D4-8047-9BC6-C0B74CDA711F}" srcOrd="1" destOrd="0" presId="urn:microsoft.com/office/officeart/2005/8/layout/equation1"/>
    <dgm:cxn modelId="{DBBA7242-C7BE-504F-BCFA-D4FD95699B43}" type="presParOf" srcId="{586EEAB9-E07C-7647-98B7-CEBE7EDB07D7}" destId="{7721EAB1-B3A4-B244-8C1A-0DBA18D025A4}" srcOrd="2" destOrd="0" presId="urn:microsoft.com/office/officeart/2005/8/layout/equation1"/>
    <dgm:cxn modelId="{9C0CFD19-6C94-1A45-AD72-25CD2559D611}" type="presParOf" srcId="{586EEAB9-E07C-7647-98B7-CEBE7EDB07D7}" destId="{310D8CAC-03DE-E247-A368-4411E1684A94}" srcOrd="3" destOrd="0" presId="urn:microsoft.com/office/officeart/2005/8/layout/equation1"/>
    <dgm:cxn modelId="{F8E00A41-92F9-8D49-8CCD-6428F20DAABF}" type="presParOf" srcId="{586EEAB9-E07C-7647-98B7-CEBE7EDB07D7}" destId="{C2BE4F5E-9BF9-A14B-8BCC-486C64552FE3}" srcOrd="4" destOrd="0" presId="urn:microsoft.com/office/officeart/2005/8/layout/equation1"/>
    <dgm:cxn modelId="{337E7F1F-A7A4-3946-B6F7-D474446DA523}" type="presParOf" srcId="{586EEAB9-E07C-7647-98B7-CEBE7EDB07D7}" destId="{F035999B-12D2-7942-9731-7FB5B3FDE8AB}" srcOrd="5" destOrd="0" presId="urn:microsoft.com/office/officeart/2005/8/layout/equation1"/>
    <dgm:cxn modelId="{158BC748-6C2B-3E45-8E5B-598ABCD0EB58}" type="presParOf" srcId="{586EEAB9-E07C-7647-98B7-CEBE7EDB07D7}" destId="{EAEB8647-3CA4-1048-9CBC-37BEA131FA99}" srcOrd="6" destOrd="0" presId="urn:microsoft.com/office/officeart/2005/8/layout/equation1"/>
    <dgm:cxn modelId="{F45A10BC-8620-FB47-A0B3-EE92A787F6A6}" type="presParOf" srcId="{586EEAB9-E07C-7647-98B7-CEBE7EDB07D7}" destId="{B4A67D3C-61C7-AF46-87D3-FEC4B21BFCD5}" srcOrd="7" destOrd="0" presId="urn:microsoft.com/office/officeart/2005/8/layout/equation1"/>
    <dgm:cxn modelId="{6DF396BA-D21D-DD49-A06F-D7CD0E91ABF0}" type="presParOf" srcId="{586EEAB9-E07C-7647-98B7-CEBE7EDB07D7}" destId="{95247F7E-2C2F-1B4C-86A3-3C9EC9FBE1FA}" srcOrd="8" destOrd="0" presId="urn:microsoft.com/office/officeart/2005/8/layout/equation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CF0E01-B667-6A45-8ED9-23BCB06D5DCD}"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fr-FR"/>
        </a:p>
      </dgm:t>
    </dgm:pt>
    <dgm:pt modelId="{07A52472-DF31-8341-B25F-F04E1C11D63A}">
      <dgm:prSet phldrT="[Texte]" custT="1"/>
      <dgm:spPr/>
      <dgm:t>
        <a:bodyPr/>
        <a:lstStyle/>
        <a:p>
          <a:pPr algn="ctr">
            <a:lnSpc>
              <a:spcPct val="90000"/>
            </a:lnSpc>
            <a:spcAft>
              <a:spcPct val="35000"/>
            </a:spcAft>
          </a:pPr>
          <a:endParaRPr lang="fr-FR" sz="1400" b="1" dirty="0" smtClean="0"/>
        </a:p>
        <a:p>
          <a:pPr algn="ctr">
            <a:lnSpc>
              <a:spcPct val="90000"/>
            </a:lnSpc>
            <a:spcAft>
              <a:spcPct val="35000"/>
            </a:spcAft>
          </a:pPr>
          <a:r>
            <a:rPr lang="fr-FR" sz="1400" b="1" dirty="0" smtClean="0"/>
            <a:t>Couverture socle commun</a:t>
          </a:r>
          <a:r>
            <a:rPr lang="fr-FR" sz="1400" dirty="0" smtClean="0"/>
            <a:t>e</a:t>
          </a:r>
        </a:p>
        <a:p>
          <a:pPr algn="l">
            <a:lnSpc>
              <a:spcPct val="100000"/>
            </a:lnSpc>
            <a:spcAft>
              <a:spcPts val="0"/>
            </a:spcAft>
          </a:pPr>
          <a:r>
            <a:rPr lang="fr-FR" sz="1200" dirty="0" smtClean="0"/>
            <a:t>Sous condition de ressources du ménage mais doublée pour un couple</a:t>
          </a:r>
        </a:p>
        <a:p>
          <a:pPr algn="l">
            <a:lnSpc>
              <a:spcPct val="100000"/>
            </a:lnSpc>
            <a:spcAft>
              <a:spcPts val="0"/>
            </a:spcAft>
          </a:pPr>
          <a:r>
            <a:rPr lang="fr-FR" sz="1200" dirty="0" smtClean="0"/>
            <a:t>Pas de pièces justificatives, logique d’automatisation</a:t>
          </a:r>
        </a:p>
        <a:p>
          <a:pPr algn="l">
            <a:lnSpc>
              <a:spcPct val="100000"/>
            </a:lnSpc>
            <a:spcAft>
              <a:spcPts val="0"/>
            </a:spcAft>
          </a:pPr>
          <a:r>
            <a:rPr lang="fr-FR" sz="1200" dirty="0" smtClean="0"/>
            <a:t>Pas de forfait logement ni de prise en compte des allocations familiales</a:t>
          </a:r>
        </a:p>
        <a:p>
          <a:pPr algn="l">
            <a:lnSpc>
              <a:spcPct val="100000"/>
            </a:lnSpc>
            <a:spcAft>
              <a:spcPts val="0"/>
            </a:spcAft>
          </a:pPr>
          <a:r>
            <a:rPr lang="fr-FR" sz="1200" dirty="0" smtClean="0"/>
            <a:t>Financée par l’État</a:t>
          </a:r>
        </a:p>
        <a:p>
          <a:pPr algn="l">
            <a:lnSpc>
              <a:spcPct val="100000"/>
            </a:lnSpc>
            <a:spcAft>
              <a:spcPts val="0"/>
            </a:spcAft>
          </a:pPr>
          <a:endParaRPr lang="fr-FR" sz="1200" dirty="0" smtClean="0"/>
        </a:p>
        <a:p>
          <a:pPr algn="ctr">
            <a:lnSpc>
              <a:spcPct val="90000"/>
            </a:lnSpc>
            <a:spcAft>
              <a:spcPct val="35000"/>
            </a:spcAft>
          </a:pPr>
          <a:endParaRPr lang="fr-FR" sz="1400" dirty="0"/>
        </a:p>
      </dgm:t>
    </dgm:pt>
    <dgm:pt modelId="{A37601FC-A1FC-D54D-8270-D995944CC1AC}" type="parTrans" cxnId="{BD1A4DAD-1AF7-2F47-B435-873A82D1B8EC}">
      <dgm:prSet/>
      <dgm:spPr/>
      <dgm:t>
        <a:bodyPr/>
        <a:lstStyle/>
        <a:p>
          <a:endParaRPr lang="fr-FR"/>
        </a:p>
      </dgm:t>
    </dgm:pt>
    <dgm:pt modelId="{A7CBD611-27CA-504A-91B6-F2752FA2DD05}" type="sibTrans" cxnId="{BD1A4DAD-1AF7-2F47-B435-873A82D1B8EC}">
      <dgm:prSet/>
      <dgm:spPr/>
      <dgm:t>
        <a:bodyPr/>
        <a:lstStyle/>
        <a:p>
          <a:endParaRPr lang="fr-FR"/>
        </a:p>
      </dgm:t>
    </dgm:pt>
    <dgm:pt modelId="{C811D878-B5DA-4F44-A933-995F3C8243FB}">
      <dgm:prSet phldrT="[Texte]" custT="1"/>
      <dgm:spPr/>
      <dgm:t>
        <a:bodyPr/>
        <a:lstStyle/>
        <a:p>
          <a:pPr algn="ctr">
            <a:spcAft>
              <a:spcPct val="35000"/>
            </a:spcAft>
          </a:pPr>
          <a:r>
            <a:rPr lang="fr-FR" sz="1400" b="1" dirty="0" smtClean="0"/>
            <a:t>Complément de soutien</a:t>
          </a:r>
        </a:p>
        <a:p>
          <a:pPr algn="l">
            <a:spcAft>
              <a:spcPts val="0"/>
            </a:spcAft>
          </a:pPr>
          <a:r>
            <a:rPr lang="fr-FR" sz="1200" dirty="0" smtClean="0"/>
            <a:t>Pour les 65 ans ou plus, les invalides, les personnes en situation d’incapacité et ne pouvant pas travailler</a:t>
          </a:r>
        </a:p>
        <a:p>
          <a:pPr algn="l">
            <a:spcAft>
              <a:spcPct val="35000"/>
            </a:spcAft>
          </a:pPr>
          <a:r>
            <a:rPr lang="fr-FR" sz="1200" dirty="0" smtClean="0"/>
            <a:t>Financé par l’État</a:t>
          </a:r>
          <a:endParaRPr lang="fr-FR" sz="1200" dirty="0"/>
        </a:p>
      </dgm:t>
    </dgm:pt>
    <dgm:pt modelId="{2C710F95-99E8-A14A-9AF7-9FD1F2EE351F}" type="parTrans" cxnId="{EE5BE712-65A9-6640-BDB8-A97C0086E546}">
      <dgm:prSet/>
      <dgm:spPr/>
      <dgm:t>
        <a:bodyPr/>
        <a:lstStyle/>
        <a:p>
          <a:endParaRPr lang="fr-FR"/>
        </a:p>
      </dgm:t>
    </dgm:pt>
    <dgm:pt modelId="{F06C7BC1-1ED9-FC49-B216-B8908471B3DD}" type="sibTrans" cxnId="{EE5BE712-65A9-6640-BDB8-A97C0086E546}">
      <dgm:prSet/>
      <dgm:spPr/>
      <dgm:t>
        <a:bodyPr/>
        <a:lstStyle/>
        <a:p>
          <a:endParaRPr lang="fr-FR"/>
        </a:p>
      </dgm:t>
    </dgm:pt>
    <dgm:pt modelId="{94FE2E1C-A64D-9B48-952D-9BCF3C9B3EB9}">
      <dgm:prSet phldrT="[Texte]" custT="1"/>
      <dgm:spPr/>
      <dgm:t>
        <a:bodyPr/>
        <a:lstStyle/>
        <a:p>
          <a:pPr algn="ctr">
            <a:spcAft>
              <a:spcPct val="35000"/>
            </a:spcAft>
          </a:pPr>
          <a:r>
            <a:rPr lang="fr-FR" sz="1400" b="1" dirty="0" smtClean="0"/>
            <a:t>Complément d’insertion</a:t>
          </a:r>
        </a:p>
        <a:p>
          <a:pPr algn="l">
            <a:spcAft>
              <a:spcPts val="0"/>
            </a:spcAft>
          </a:pPr>
          <a:r>
            <a:rPr lang="fr-FR" sz="1200" dirty="0" smtClean="0"/>
            <a:t>Contractualisation équilibrée: droit opposable à l’accompagnement et devoir de respecter le projet d’insertion</a:t>
          </a:r>
        </a:p>
        <a:p>
          <a:pPr algn="l">
            <a:spcAft>
              <a:spcPts val="0"/>
            </a:spcAft>
          </a:pPr>
          <a:r>
            <a:rPr lang="fr-FR" sz="1200" dirty="0" smtClean="0"/>
            <a:t>Pour les 18 à 65 ans</a:t>
          </a:r>
        </a:p>
        <a:p>
          <a:pPr algn="l">
            <a:spcAft>
              <a:spcPts val="0"/>
            </a:spcAft>
          </a:pPr>
          <a:r>
            <a:rPr lang="fr-FR" sz="1200" dirty="0" smtClean="0"/>
            <a:t>Financement par les départements</a:t>
          </a:r>
          <a:endParaRPr lang="fr-FR" sz="1200" dirty="0"/>
        </a:p>
      </dgm:t>
    </dgm:pt>
    <dgm:pt modelId="{B43E1865-14C1-E14B-870E-5A0A36F87551}" type="parTrans" cxnId="{14F4AE5D-65C1-2447-BA9A-860D3EA75C1E}">
      <dgm:prSet/>
      <dgm:spPr/>
      <dgm:t>
        <a:bodyPr/>
        <a:lstStyle/>
        <a:p>
          <a:endParaRPr lang="fr-FR"/>
        </a:p>
      </dgm:t>
    </dgm:pt>
    <dgm:pt modelId="{9CECAC66-E2AA-D949-94F5-CA4956A2AA15}" type="sibTrans" cxnId="{14F4AE5D-65C1-2447-BA9A-860D3EA75C1E}">
      <dgm:prSet/>
      <dgm:spPr/>
      <dgm:t>
        <a:bodyPr/>
        <a:lstStyle/>
        <a:p>
          <a:endParaRPr lang="fr-FR"/>
        </a:p>
      </dgm:t>
    </dgm:pt>
    <dgm:pt modelId="{DD04FAE9-CC2C-5742-9258-59A319E940B9}" type="pres">
      <dgm:prSet presAssocID="{09CF0E01-B667-6A45-8ED9-23BCB06D5DCD}" presName="diagram" presStyleCnt="0">
        <dgm:presLayoutVars>
          <dgm:chPref val="1"/>
          <dgm:dir/>
          <dgm:animOne val="branch"/>
          <dgm:animLvl val="lvl"/>
          <dgm:resizeHandles/>
        </dgm:presLayoutVars>
      </dgm:prSet>
      <dgm:spPr/>
      <dgm:t>
        <a:bodyPr/>
        <a:lstStyle/>
        <a:p>
          <a:endParaRPr lang="fr-FR"/>
        </a:p>
      </dgm:t>
    </dgm:pt>
    <dgm:pt modelId="{17D28E53-823E-8C40-A66E-C9007152B7AC}" type="pres">
      <dgm:prSet presAssocID="{07A52472-DF31-8341-B25F-F04E1C11D63A}" presName="root" presStyleCnt="0"/>
      <dgm:spPr/>
    </dgm:pt>
    <dgm:pt modelId="{D2133C60-3C58-5D42-B773-680D7AB536BC}" type="pres">
      <dgm:prSet presAssocID="{07A52472-DF31-8341-B25F-F04E1C11D63A}" presName="rootComposite" presStyleCnt="0"/>
      <dgm:spPr/>
    </dgm:pt>
    <dgm:pt modelId="{497A55F3-2842-4146-A47B-3C179C3A740B}" type="pres">
      <dgm:prSet presAssocID="{07A52472-DF31-8341-B25F-F04E1C11D63A}" presName="rootText" presStyleLbl="node1" presStyleIdx="0" presStyleCnt="1" custScaleX="418812" custScaleY="173424"/>
      <dgm:spPr/>
      <dgm:t>
        <a:bodyPr/>
        <a:lstStyle/>
        <a:p>
          <a:endParaRPr lang="fr-FR"/>
        </a:p>
      </dgm:t>
    </dgm:pt>
    <dgm:pt modelId="{532D7332-E649-C548-9011-AA8E155B1437}" type="pres">
      <dgm:prSet presAssocID="{07A52472-DF31-8341-B25F-F04E1C11D63A}" presName="rootConnector" presStyleLbl="node1" presStyleIdx="0" presStyleCnt="1"/>
      <dgm:spPr/>
      <dgm:t>
        <a:bodyPr/>
        <a:lstStyle/>
        <a:p>
          <a:endParaRPr lang="fr-FR"/>
        </a:p>
      </dgm:t>
    </dgm:pt>
    <dgm:pt modelId="{44F8DF7B-ED95-E441-90E2-5EB9EECE1103}" type="pres">
      <dgm:prSet presAssocID="{07A52472-DF31-8341-B25F-F04E1C11D63A}" presName="childShape" presStyleCnt="0"/>
      <dgm:spPr/>
    </dgm:pt>
    <dgm:pt modelId="{FD2EB85C-0B8F-0C4C-B6F3-EBE37692579A}" type="pres">
      <dgm:prSet presAssocID="{2C710F95-99E8-A14A-9AF7-9FD1F2EE351F}" presName="Name13" presStyleLbl="parChTrans1D2" presStyleIdx="0" presStyleCnt="2"/>
      <dgm:spPr/>
      <dgm:t>
        <a:bodyPr/>
        <a:lstStyle/>
        <a:p>
          <a:endParaRPr lang="fr-FR"/>
        </a:p>
      </dgm:t>
    </dgm:pt>
    <dgm:pt modelId="{B4E2E0E0-DC1D-F445-992B-5977D155BDC7}" type="pres">
      <dgm:prSet presAssocID="{C811D878-B5DA-4F44-A933-995F3C8243FB}" presName="childText" presStyleLbl="bgAcc1" presStyleIdx="0" presStyleCnt="2" custScaleX="524749" custScaleY="121416" custLinFactNeighborX="7892">
        <dgm:presLayoutVars>
          <dgm:bulletEnabled val="1"/>
        </dgm:presLayoutVars>
      </dgm:prSet>
      <dgm:spPr/>
      <dgm:t>
        <a:bodyPr/>
        <a:lstStyle/>
        <a:p>
          <a:endParaRPr lang="fr-FR"/>
        </a:p>
      </dgm:t>
    </dgm:pt>
    <dgm:pt modelId="{C9F52B1B-4606-164E-9436-DDE1038F0524}" type="pres">
      <dgm:prSet presAssocID="{B43E1865-14C1-E14B-870E-5A0A36F87551}" presName="Name13" presStyleLbl="parChTrans1D2" presStyleIdx="1" presStyleCnt="2"/>
      <dgm:spPr/>
      <dgm:t>
        <a:bodyPr/>
        <a:lstStyle/>
        <a:p>
          <a:endParaRPr lang="fr-FR"/>
        </a:p>
      </dgm:t>
    </dgm:pt>
    <dgm:pt modelId="{4958C767-7B10-CD4D-ADF2-ADD65DD1A30F}" type="pres">
      <dgm:prSet presAssocID="{94FE2E1C-A64D-9B48-952D-9BCF3C9B3EB9}" presName="childText" presStyleLbl="bgAcc1" presStyleIdx="1" presStyleCnt="2" custScaleX="531409" custScaleY="137917">
        <dgm:presLayoutVars>
          <dgm:bulletEnabled val="1"/>
        </dgm:presLayoutVars>
      </dgm:prSet>
      <dgm:spPr/>
      <dgm:t>
        <a:bodyPr/>
        <a:lstStyle/>
        <a:p>
          <a:endParaRPr lang="fr-FR"/>
        </a:p>
      </dgm:t>
    </dgm:pt>
  </dgm:ptLst>
  <dgm:cxnLst>
    <dgm:cxn modelId="{14F4AE5D-65C1-2447-BA9A-860D3EA75C1E}" srcId="{07A52472-DF31-8341-B25F-F04E1C11D63A}" destId="{94FE2E1C-A64D-9B48-952D-9BCF3C9B3EB9}" srcOrd="1" destOrd="0" parTransId="{B43E1865-14C1-E14B-870E-5A0A36F87551}" sibTransId="{9CECAC66-E2AA-D949-94F5-CA4956A2AA15}"/>
    <dgm:cxn modelId="{45EB7210-1034-3F44-88FA-583494D997B6}" type="presOf" srcId="{94FE2E1C-A64D-9B48-952D-9BCF3C9B3EB9}" destId="{4958C767-7B10-CD4D-ADF2-ADD65DD1A30F}" srcOrd="0" destOrd="0" presId="urn:microsoft.com/office/officeart/2005/8/layout/hierarchy3"/>
    <dgm:cxn modelId="{343091B3-F91B-8548-96A4-6263422200DF}" type="presOf" srcId="{07A52472-DF31-8341-B25F-F04E1C11D63A}" destId="{532D7332-E649-C548-9011-AA8E155B1437}" srcOrd="1" destOrd="0" presId="urn:microsoft.com/office/officeart/2005/8/layout/hierarchy3"/>
    <dgm:cxn modelId="{0FD03B15-4E00-F742-AB74-3CF42914A4D4}" type="presOf" srcId="{B43E1865-14C1-E14B-870E-5A0A36F87551}" destId="{C9F52B1B-4606-164E-9436-DDE1038F0524}" srcOrd="0" destOrd="0" presId="urn:microsoft.com/office/officeart/2005/8/layout/hierarchy3"/>
    <dgm:cxn modelId="{A36622AA-D4C5-F24E-AF3B-3A3DF80BA107}" type="presOf" srcId="{2C710F95-99E8-A14A-9AF7-9FD1F2EE351F}" destId="{FD2EB85C-0B8F-0C4C-B6F3-EBE37692579A}" srcOrd="0" destOrd="0" presId="urn:microsoft.com/office/officeart/2005/8/layout/hierarchy3"/>
    <dgm:cxn modelId="{A835CB63-32CE-5D48-8A4D-E8DCB662FA36}" type="presOf" srcId="{09CF0E01-B667-6A45-8ED9-23BCB06D5DCD}" destId="{DD04FAE9-CC2C-5742-9258-59A319E940B9}" srcOrd="0" destOrd="0" presId="urn:microsoft.com/office/officeart/2005/8/layout/hierarchy3"/>
    <dgm:cxn modelId="{FD6198F5-A0F6-FD4E-AFEF-9FBB5C9F08C9}" type="presOf" srcId="{07A52472-DF31-8341-B25F-F04E1C11D63A}" destId="{497A55F3-2842-4146-A47B-3C179C3A740B}" srcOrd="0" destOrd="0" presId="urn:microsoft.com/office/officeart/2005/8/layout/hierarchy3"/>
    <dgm:cxn modelId="{BD1A4DAD-1AF7-2F47-B435-873A82D1B8EC}" srcId="{09CF0E01-B667-6A45-8ED9-23BCB06D5DCD}" destId="{07A52472-DF31-8341-B25F-F04E1C11D63A}" srcOrd="0" destOrd="0" parTransId="{A37601FC-A1FC-D54D-8270-D995944CC1AC}" sibTransId="{A7CBD611-27CA-504A-91B6-F2752FA2DD05}"/>
    <dgm:cxn modelId="{EE5BE712-65A9-6640-BDB8-A97C0086E546}" srcId="{07A52472-DF31-8341-B25F-F04E1C11D63A}" destId="{C811D878-B5DA-4F44-A933-995F3C8243FB}" srcOrd="0" destOrd="0" parTransId="{2C710F95-99E8-A14A-9AF7-9FD1F2EE351F}" sibTransId="{F06C7BC1-1ED9-FC49-B216-B8908471B3DD}"/>
    <dgm:cxn modelId="{751EF02B-3270-3D44-836C-9AF99395194E}" type="presOf" srcId="{C811D878-B5DA-4F44-A933-995F3C8243FB}" destId="{B4E2E0E0-DC1D-F445-992B-5977D155BDC7}" srcOrd="0" destOrd="0" presId="urn:microsoft.com/office/officeart/2005/8/layout/hierarchy3"/>
    <dgm:cxn modelId="{EDE35844-6C6B-1348-9350-9EAC33DC32FC}" type="presParOf" srcId="{DD04FAE9-CC2C-5742-9258-59A319E940B9}" destId="{17D28E53-823E-8C40-A66E-C9007152B7AC}" srcOrd="0" destOrd="0" presId="urn:microsoft.com/office/officeart/2005/8/layout/hierarchy3"/>
    <dgm:cxn modelId="{AA1B2DBE-F1C8-9A47-B026-6876758BB50D}" type="presParOf" srcId="{17D28E53-823E-8C40-A66E-C9007152B7AC}" destId="{D2133C60-3C58-5D42-B773-680D7AB536BC}" srcOrd="0" destOrd="0" presId="urn:microsoft.com/office/officeart/2005/8/layout/hierarchy3"/>
    <dgm:cxn modelId="{0AF58CE4-B7D6-CB4D-987A-9B64D5CA7E24}" type="presParOf" srcId="{D2133C60-3C58-5D42-B773-680D7AB536BC}" destId="{497A55F3-2842-4146-A47B-3C179C3A740B}" srcOrd="0" destOrd="0" presId="urn:microsoft.com/office/officeart/2005/8/layout/hierarchy3"/>
    <dgm:cxn modelId="{534C3205-A0FD-B845-97E6-FC48B2170F43}" type="presParOf" srcId="{D2133C60-3C58-5D42-B773-680D7AB536BC}" destId="{532D7332-E649-C548-9011-AA8E155B1437}" srcOrd="1" destOrd="0" presId="urn:microsoft.com/office/officeart/2005/8/layout/hierarchy3"/>
    <dgm:cxn modelId="{C9DC1412-D4A2-5147-AE2F-7625D8FE1221}" type="presParOf" srcId="{17D28E53-823E-8C40-A66E-C9007152B7AC}" destId="{44F8DF7B-ED95-E441-90E2-5EB9EECE1103}" srcOrd="1" destOrd="0" presId="urn:microsoft.com/office/officeart/2005/8/layout/hierarchy3"/>
    <dgm:cxn modelId="{6AC00590-DD6F-4046-A5B1-F2A5633FC1B0}" type="presParOf" srcId="{44F8DF7B-ED95-E441-90E2-5EB9EECE1103}" destId="{FD2EB85C-0B8F-0C4C-B6F3-EBE37692579A}" srcOrd="0" destOrd="0" presId="urn:microsoft.com/office/officeart/2005/8/layout/hierarchy3"/>
    <dgm:cxn modelId="{2438B2D9-367A-144E-98D5-D7061AB518AC}" type="presParOf" srcId="{44F8DF7B-ED95-E441-90E2-5EB9EECE1103}" destId="{B4E2E0E0-DC1D-F445-992B-5977D155BDC7}" srcOrd="1" destOrd="0" presId="urn:microsoft.com/office/officeart/2005/8/layout/hierarchy3"/>
    <dgm:cxn modelId="{72EC4D31-D43E-F245-9557-B1CF34EFD858}" type="presParOf" srcId="{44F8DF7B-ED95-E441-90E2-5EB9EECE1103}" destId="{C9F52B1B-4606-164E-9436-DDE1038F0524}" srcOrd="2" destOrd="0" presId="urn:microsoft.com/office/officeart/2005/8/layout/hierarchy3"/>
    <dgm:cxn modelId="{135F7142-9409-B447-A754-819B5CD4E726}" type="presParOf" srcId="{44F8DF7B-ED95-E441-90E2-5EB9EECE1103}" destId="{4958C767-7B10-CD4D-ADF2-ADD65DD1A30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4B890-6227-B247-8CE9-B52FFB79A6F3}">
      <dsp:nvSpPr>
        <dsp:cNvPr id="0" name=""/>
        <dsp:cNvSpPr/>
      </dsp:nvSpPr>
      <dsp:spPr>
        <a:xfrm>
          <a:off x="3444296" y="3413656"/>
          <a:ext cx="1341006" cy="1341006"/>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accent5"/>
              </a:solidFill>
            </a:rPr>
            <a:t>Minima sociaux</a:t>
          </a:r>
          <a:endParaRPr lang="fr-FR" sz="2300" kern="1200" dirty="0">
            <a:solidFill>
              <a:schemeClr val="accent5"/>
            </a:solidFill>
          </a:endParaRPr>
        </a:p>
      </dsp:txBody>
      <dsp:txXfrm>
        <a:off x="3640682" y="3610042"/>
        <a:ext cx="948234" cy="948234"/>
      </dsp:txXfrm>
    </dsp:sp>
    <dsp:sp modelId="{9AD05647-F569-E949-AF26-5E8A0BA8300D}">
      <dsp:nvSpPr>
        <dsp:cNvPr id="0" name=""/>
        <dsp:cNvSpPr/>
      </dsp:nvSpPr>
      <dsp:spPr>
        <a:xfrm rot="10800000">
          <a:off x="472930" y="3893066"/>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23DD80B6-85E5-9B46-A7F6-C22AFBA5604E}">
      <dsp:nvSpPr>
        <dsp:cNvPr id="0" name=""/>
        <dsp:cNvSpPr/>
      </dsp:nvSpPr>
      <dsp:spPr>
        <a:xfrm>
          <a:off x="3578" y="3708677"/>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FF0000"/>
              </a:solidFill>
            </a:rPr>
            <a:t>ASS</a:t>
          </a:r>
          <a:endParaRPr lang="fr-FR" sz="2900" kern="1200" dirty="0">
            <a:solidFill>
              <a:srgbClr val="FF0000"/>
            </a:solidFill>
          </a:endParaRPr>
        </a:p>
      </dsp:txBody>
      <dsp:txXfrm>
        <a:off x="25573" y="3730672"/>
        <a:ext cx="894714" cy="706973"/>
      </dsp:txXfrm>
    </dsp:sp>
    <dsp:sp modelId="{E9D17ADC-849A-E349-A352-40F33974C36F}">
      <dsp:nvSpPr>
        <dsp:cNvPr id="0" name=""/>
        <dsp:cNvSpPr/>
      </dsp:nvSpPr>
      <dsp:spPr>
        <a:xfrm rot="12000000">
          <a:off x="607892" y="3127659"/>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AEA65770-5039-4648-9E54-909DF80AFAE3}">
      <dsp:nvSpPr>
        <dsp:cNvPr id="0" name=""/>
        <dsp:cNvSpPr/>
      </dsp:nvSpPr>
      <dsp:spPr>
        <a:xfrm>
          <a:off x="223209" y="2463085"/>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FF6600"/>
              </a:solidFill>
            </a:rPr>
            <a:t>RSA</a:t>
          </a:r>
          <a:endParaRPr lang="fr-FR" sz="2900" kern="1200" dirty="0">
            <a:solidFill>
              <a:srgbClr val="FF6600"/>
            </a:solidFill>
          </a:endParaRPr>
        </a:p>
      </dsp:txBody>
      <dsp:txXfrm>
        <a:off x="245204" y="2485080"/>
        <a:ext cx="894714" cy="706973"/>
      </dsp:txXfrm>
    </dsp:sp>
    <dsp:sp modelId="{AEE38D1B-F49C-BC47-B39D-96F9A9AA9DE7}">
      <dsp:nvSpPr>
        <dsp:cNvPr id="0" name=""/>
        <dsp:cNvSpPr/>
      </dsp:nvSpPr>
      <dsp:spPr>
        <a:xfrm rot="13200000">
          <a:off x="996499" y="2454572"/>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C3D77DA5-852F-FB46-9497-61200D9E6790}">
      <dsp:nvSpPr>
        <dsp:cNvPr id="0" name=""/>
        <dsp:cNvSpPr/>
      </dsp:nvSpPr>
      <dsp:spPr>
        <a:xfrm>
          <a:off x="855613" y="1367729"/>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3366FF"/>
              </a:solidFill>
            </a:rPr>
            <a:t>ATA</a:t>
          </a:r>
          <a:endParaRPr lang="fr-FR" sz="2900" kern="1200" dirty="0">
            <a:solidFill>
              <a:srgbClr val="3366FF"/>
            </a:solidFill>
          </a:endParaRPr>
        </a:p>
      </dsp:txBody>
      <dsp:txXfrm>
        <a:off x="877608" y="1389724"/>
        <a:ext cx="894714" cy="706973"/>
      </dsp:txXfrm>
    </dsp:sp>
    <dsp:sp modelId="{010B0F00-D06D-D946-9DD4-06AFBD4D684E}">
      <dsp:nvSpPr>
        <dsp:cNvPr id="0" name=""/>
        <dsp:cNvSpPr/>
      </dsp:nvSpPr>
      <dsp:spPr>
        <a:xfrm rot="14400000">
          <a:off x="1591880" y="1954988"/>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958D0936-CC3E-DC4B-BD8C-9CF39FA2E547}">
      <dsp:nvSpPr>
        <dsp:cNvPr id="0" name=""/>
        <dsp:cNvSpPr/>
      </dsp:nvSpPr>
      <dsp:spPr>
        <a:xfrm>
          <a:off x="1824512" y="554726"/>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3366FF"/>
              </a:solidFill>
            </a:rPr>
            <a:t>ADA</a:t>
          </a:r>
          <a:endParaRPr lang="fr-FR" sz="2900" kern="1200" dirty="0">
            <a:solidFill>
              <a:srgbClr val="3366FF"/>
            </a:solidFill>
          </a:endParaRPr>
        </a:p>
      </dsp:txBody>
      <dsp:txXfrm>
        <a:off x="1846507" y="576721"/>
        <a:ext cx="894714" cy="706973"/>
      </dsp:txXfrm>
    </dsp:sp>
    <dsp:sp modelId="{CFF69629-DD51-8243-854C-6A6C34C98211}">
      <dsp:nvSpPr>
        <dsp:cNvPr id="0" name=""/>
        <dsp:cNvSpPr/>
      </dsp:nvSpPr>
      <dsp:spPr>
        <a:xfrm rot="15600000">
          <a:off x="2322222" y="1689166"/>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421FBE36-AC13-7245-9EB7-C16DD125F423}">
      <dsp:nvSpPr>
        <dsp:cNvPr id="0" name=""/>
        <dsp:cNvSpPr/>
      </dsp:nvSpPr>
      <dsp:spPr>
        <a:xfrm>
          <a:off x="3013043" y="122136"/>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008000"/>
              </a:solidFill>
            </a:rPr>
            <a:t>ASI</a:t>
          </a:r>
          <a:endParaRPr lang="fr-FR" sz="2900" kern="1200" dirty="0">
            <a:solidFill>
              <a:srgbClr val="008000"/>
            </a:solidFill>
          </a:endParaRPr>
        </a:p>
      </dsp:txBody>
      <dsp:txXfrm>
        <a:off x="3035038" y="144131"/>
        <a:ext cx="894714" cy="706973"/>
      </dsp:txXfrm>
    </dsp:sp>
    <dsp:sp modelId="{B5FEF062-B661-E340-A0BA-AD3F2487FC27}">
      <dsp:nvSpPr>
        <dsp:cNvPr id="0" name=""/>
        <dsp:cNvSpPr/>
      </dsp:nvSpPr>
      <dsp:spPr>
        <a:xfrm rot="16800000">
          <a:off x="3099436" y="1689166"/>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30FE0D7A-2DA9-E640-82B0-6B5E353BC008}">
      <dsp:nvSpPr>
        <dsp:cNvPr id="0" name=""/>
        <dsp:cNvSpPr/>
      </dsp:nvSpPr>
      <dsp:spPr>
        <a:xfrm>
          <a:off x="4277851" y="122136"/>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008000"/>
              </a:solidFill>
            </a:rPr>
            <a:t>AAH</a:t>
          </a:r>
          <a:endParaRPr lang="fr-FR" sz="2900" kern="1200" dirty="0">
            <a:solidFill>
              <a:srgbClr val="008000"/>
            </a:solidFill>
          </a:endParaRPr>
        </a:p>
      </dsp:txBody>
      <dsp:txXfrm>
        <a:off x="4299846" y="144131"/>
        <a:ext cx="894714" cy="706973"/>
      </dsp:txXfrm>
    </dsp:sp>
    <dsp:sp modelId="{2F2B404A-4DBC-E24F-A730-C08FDEA8F512}">
      <dsp:nvSpPr>
        <dsp:cNvPr id="0" name=""/>
        <dsp:cNvSpPr/>
      </dsp:nvSpPr>
      <dsp:spPr>
        <a:xfrm rot="18000000">
          <a:off x="3829779" y="1954988"/>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BDDD3E8B-B4F2-6B40-B114-4F58077B6D73}">
      <dsp:nvSpPr>
        <dsp:cNvPr id="0" name=""/>
        <dsp:cNvSpPr/>
      </dsp:nvSpPr>
      <dsp:spPr>
        <a:xfrm>
          <a:off x="5466382" y="554726"/>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660066"/>
              </a:solidFill>
            </a:rPr>
            <a:t>AV</a:t>
          </a:r>
          <a:endParaRPr lang="fr-FR" sz="2900" kern="1200" dirty="0">
            <a:solidFill>
              <a:srgbClr val="660066"/>
            </a:solidFill>
          </a:endParaRPr>
        </a:p>
      </dsp:txBody>
      <dsp:txXfrm>
        <a:off x="5488377" y="576721"/>
        <a:ext cx="894714" cy="706973"/>
      </dsp:txXfrm>
    </dsp:sp>
    <dsp:sp modelId="{5BBB5043-B9D6-904C-A3B4-2566306B9D8C}">
      <dsp:nvSpPr>
        <dsp:cNvPr id="0" name=""/>
        <dsp:cNvSpPr/>
      </dsp:nvSpPr>
      <dsp:spPr>
        <a:xfrm rot="19200000">
          <a:off x="4425159" y="2454572"/>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2FFD7701-71A3-AA40-BFB1-0757D55E6482}">
      <dsp:nvSpPr>
        <dsp:cNvPr id="0" name=""/>
        <dsp:cNvSpPr/>
      </dsp:nvSpPr>
      <dsp:spPr>
        <a:xfrm>
          <a:off x="6435281" y="1367729"/>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000090"/>
              </a:solidFill>
            </a:rPr>
            <a:t>PTS</a:t>
          </a:r>
          <a:endParaRPr lang="fr-FR" sz="2900" kern="1200" dirty="0">
            <a:solidFill>
              <a:srgbClr val="000090"/>
            </a:solidFill>
          </a:endParaRPr>
        </a:p>
      </dsp:txBody>
      <dsp:txXfrm>
        <a:off x="6457276" y="1389724"/>
        <a:ext cx="894714" cy="706973"/>
      </dsp:txXfrm>
    </dsp:sp>
    <dsp:sp modelId="{58D827C0-E92B-4A47-A145-3EFCAF8852B8}">
      <dsp:nvSpPr>
        <dsp:cNvPr id="0" name=""/>
        <dsp:cNvSpPr/>
      </dsp:nvSpPr>
      <dsp:spPr>
        <a:xfrm rot="20400000">
          <a:off x="4813766" y="3127659"/>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9FD16EDD-E63C-8547-BF66-57796F2D98E6}">
      <dsp:nvSpPr>
        <dsp:cNvPr id="0" name=""/>
        <dsp:cNvSpPr/>
      </dsp:nvSpPr>
      <dsp:spPr>
        <a:xfrm>
          <a:off x="7067685" y="2463085"/>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000090"/>
              </a:solidFill>
            </a:rPr>
            <a:t>RSO</a:t>
          </a:r>
          <a:endParaRPr lang="fr-FR" sz="2900" kern="1200" dirty="0">
            <a:solidFill>
              <a:srgbClr val="000090"/>
            </a:solidFill>
          </a:endParaRPr>
        </a:p>
      </dsp:txBody>
      <dsp:txXfrm>
        <a:off x="7089680" y="2485080"/>
        <a:ext cx="894714" cy="706973"/>
      </dsp:txXfrm>
    </dsp:sp>
    <dsp:sp modelId="{C84E5F57-887D-884C-9574-B4F6B362FE75}">
      <dsp:nvSpPr>
        <dsp:cNvPr id="0" name=""/>
        <dsp:cNvSpPr/>
      </dsp:nvSpPr>
      <dsp:spPr>
        <a:xfrm>
          <a:off x="4948728" y="3893066"/>
          <a:ext cx="2807940" cy="382186"/>
        </a:xfrm>
        <a:prstGeom prst="leftArrow">
          <a:avLst>
            <a:gd name="adj1" fmla="val 60000"/>
            <a:gd name="adj2" fmla="val 50000"/>
          </a:avLst>
        </a:prstGeom>
        <a:gradFill rotWithShape="0">
          <a:gsLst>
            <a:gs pos="0">
              <a:schemeClr val="accent2">
                <a:tint val="60000"/>
                <a:hueOff val="0"/>
                <a:satOff val="0"/>
                <a:lumOff val="0"/>
                <a:alphaOff val="0"/>
                <a:shade val="70000"/>
                <a:satMod val="150000"/>
              </a:schemeClr>
            </a:gs>
            <a:gs pos="34000">
              <a:schemeClr val="accent2">
                <a:tint val="60000"/>
                <a:hueOff val="0"/>
                <a:satOff val="0"/>
                <a:lumOff val="0"/>
                <a:alphaOff val="0"/>
                <a:shade val="70000"/>
                <a:satMod val="140000"/>
              </a:schemeClr>
            </a:gs>
            <a:gs pos="70000">
              <a:schemeClr val="accent2">
                <a:tint val="60000"/>
                <a:hueOff val="0"/>
                <a:satOff val="0"/>
                <a:lumOff val="0"/>
                <a:alphaOff val="0"/>
                <a:tint val="100000"/>
                <a:shade val="90000"/>
                <a:satMod val="140000"/>
              </a:schemeClr>
            </a:gs>
            <a:gs pos="100000">
              <a:schemeClr val="accent2">
                <a:tint val="6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92AFC6BA-7285-2E49-973B-A3EC8A9077B4}">
      <dsp:nvSpPr>
        <dsp:cNvPr id="0" name=""/>
        <dsp:cNvSpPr/>
      </dsp:nvSpPr>
      <dsp:spPr>
        <a:xfrm>
          <a:off x="7287316" y="3708677"/>
          <a:ext cx="938704" cy="750963"/>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fr-FR" sz="2900" kern="1200" dirty="0" smtClean="0">
              <a:solidFill>
                <a:srgbClr val="000090"/>
              </a:solidFill>
            </a:rPr>
            <a:t>ASPA</a:t>
          </a:r>
          <a:endParaRPr lang="fr-FR" sz="2900" kern="1200" dirty="0">
            <a:solidFill>
              <a:srgbClr val="000090"/>
            </a:solidFill>
          </a:endParaRPr>
        </a:p>
      </dsp:txBody>
      <dsp:txXfrm>
        <a:off x="7309311" y="3730672"/>
        <a:ext cx="894714" cy="7069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B99E0-CF9B-5B47-816F-08EBA7BD4FCD}">
      <dsp:nvSpPr>
        <dsp:cNvPr id="0" name=""/>
        <dsp:cNvSpPr/>
      </dsp:nvSpPr>
      <dsp:spPr>
        <a:xfrm>
          <a:off x="863417" y="258"/>
          <a:ext cx="731464" cy="731464"/>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ATA</a:t>
          </a:r>
          <a:endParaRPr lang="fr-FR" sz="2100" kern="1200" dirty="0"/>
        </a:p>
      </dsp:txBody>
      <dsp:txXfrm>
        <a:off x="970537" y="107378"/>
        <a:ext cx="517224" cy="517224"/>
      </dsp:txXfrm>
    </dsp:sp>
    <dsp:sp modelId="{0BE1ADCE-6444-A94E-B049-51D1D3497655}">
      <dsp:nvSpPr>
        <dsp:cNvPr id="0" name=""/>
        <dsp:cNvSpPr/>
      </dsp:nvSpPr>
      <dsp:spPr>
        <a:xfrm>
          <a:off x="1654276" y="153866"/>
          <a:ext cx="424249" cy="424249"/>
        </a:xfrm>
        <a:prstGeom prst="mathPlus">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FR" sz="700" kern="1200"/>
        </a:p>
      </dsp:txBody>
      <dsp:txXfrm>
        <a:off x="1710510" y="316099"/>
        <a:ext cx="311781" cy="99783"/>
      </dsp:txXfrm>
    </dsp:sp>
    <dsp:sp modelId="{4F721A99-5EFD-4647-BD73-DAB91AFC1C04}">
      <dsp:nvSpPr>
        <dsp:cNvPr id="0" name=""/>
        <dsp:cNvSpPr/>
      </dsp:nvSpPr>
      <dsp:spPr>
        <a:xfrm>
          <a:off x="2137920" y="258"/>
          <a:ext cx="731464" cy="731464"/>
        </a:xfrm>
        <a:prstGeom prst="ellipse">
          <a:avLst/>
        </a:prstGeom>
        <a:gradFill rotWithShape="0">
          <a:gsLst>
            <a:gs pos="0">
              <a:schemeClr val="accent2">
                <a:hueOff val="-2263338"/>
                <a:satOff val="1724"/>
                <a:lumOff val="-6814"/>
                <a:alphaOff val="0"/>
                <a:shade val="70000"/>
                <a:satMod val="150000"/>
              </a:schemeClr>
            </a:gs>
            <a:gs pos="34000">
              <a:schemeClr val="accent2">
                <a:hueOff val="-2263338"/>
                <a:satOff val="1724"/>
                <a:lumOff val="-6814"/>
                <a:alphaOff val="0"/>
                <a:shade val="70000"/>
                <a:satMod val="140000"/>
              </a:schemeClr>
            </a:gs>
            <a:gs pos="70000">
              <a:schemeClr val="accent2">
                <a:hueOff val="-2263338"/>
                <a:satOff val="1724"/>
                <a:lumOff val="-6814"/>
                <a:alphaOff val="0"/>
                <a:tint val="100000"/>
                <a:shade val="90000"/>
                <a:satMod val="140000"/>
              </a:schemeClr>
            </a:gs>
            <a:gs pos="100000">
              <a:schemeClr val="accent2">
                <a:hueOff val="-2263338"/>
                <a:satOff val="1724"/>
                <a:lumOff val="-6814"/>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AV</a:t>
          </a:r>
          <a:endParaRPr lang="fr-FR" sz="2100" kern="1200" dirty="0"/>
        </a:p>
      </dsp:txBody>
      <dsp:txXfrm>
        <a:off x="2245040" y="107378"/>
        <a:ext cx="517224" cy="517224"/>
      </dsp:txXfrm>
    </dsp:sp>
    <dsp:sp modelId="{DF801A26-6499-5A4F-9578-B6095A9591C3}">
      <dsp:nvSpPr>
        <dsp:cNvPr id="0" name=""/>
        <dsp:cNvSpPr/>
      </dsp:nvSpPr>
      <dsp:spPr>
        <a:xfrm>
          <a:off x="2928780" y="153866"/>
          <a:ext cx="424249" cy="424249"/>
        </a:xfrm>
        <a:prstGeom prst="mathPlus">
          <a:avLst/>
        </a:prstGeom>
        <a:gradFill rotWithShape="0">
          <a:gsLst>
            <a:gs pos="0">
              <a:schemeClr val="accent2">
                <a:hueOff val="-3017784"/>
                <a:satOff val="2299"/>
                <a:lumOff val="-9085"/>
                <a:alphaOff val="0"/>
                <a:shade val="70000"/>
                <a:satMod val="150000"/>
              </a:schemeClr>
            </a:gs>
            <a:gs pos="34000">
              <a:schemeClr val="accent2">
                <a:hueOff val="-3017784"/>
                <a:satOff val="2299"/>
                <a:lumOff val="-9085"/>
                <a:alphaOff val="0"/>
                <a:shade val="70000"/>
                <a:satMod val="140000"/>
              </a:schemeClr>
            </a:gs>
            <a:gs pos="70000">
              <a:schemeClr val="accent2">
                <a:hueOff val="-3017784"/>
                <a:satOff val="2299"/>
                <a:lumOff val="-9085"/>
                <a:alphaOff val="0"/>
                <a:tint val="100000"/>
                <a:shade val="90000"/>
                <a:satMod val="140000"/>
              </a:schemeClr>
            </a:gs>
            <a:gs pos="100000">
              <a:schemeClr val="accent2">
                <a:hueOff val="-3017784"/>
                <a:satOff val="2299"/>
                <a:lumOff val="-908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FR" sz="700" kern="1200"/>
        </a:p>
      </dsp:txBody>
      <dsp:txXfrm>
        <a:off x="2985014" y="316099"/>
        <a:ext cx="311781" cy="99783"/>
      </dsp:txXfrm>
    </dsp:sp>
    <dsp:sp modelId="{7B625E73-6CF5-9545-A7C2-CE27DA0711B1}">
      <dsp:nvSpPr>
        <dsp:cNvPr id="0" name=""/>
        <dsp:cNvSpPr/>
      </dsp:nvSpPr>
      <dsp:spPr>
        <a:xfrm>
          <a:off x="3412424" y="258"/>
          <a:ext cx="731464" cy="731464"/>
        </a:xfrm>
        <a:prstGeom prst="ellipse">
          <a:avLst/>
        </a:prstGeom>
        <a:gradFill rotWithShape="0">
          <a:gsLst>
            <a:gs pos="0">
              <a:schemeClr val="accent2">
                <a:hueOff val="-4526676"/>
                <a:satOff val="3448"/>
                <a:lumOff val="-13627"/>
                <a:alphaOff val="0"/>
                <a:shade val="70000"/>
                <a:satMod val="150000"/>
              </a:schemeClr>
            </a:gs>
            <a:gs pos="34000">
              <a:schemeClr val="accent2">
                <a:hueOff val="-4526676"/>
                <a:satOff val="3448"/>
                <a:lumOff val="-13627"/>
                <a:alphaOff val="0"/>
                <a:shade val="70000"/>
                <a:satMod val="140000"/>
              </a:schemeClr>
            </a:gs>
            <a:gs pos="70000">
              <a:schemeClr val="accent2">
                <a:hueOff val="-4526676"/>
                <a:satOff val="3448"/>
                <a:lumOff val="-13627"/>
                <a:alphaOff val="0"/>
                <a:tint val="100000"/>
                <a:shade val="90000"/>
                <a:satMod val="140000"/>
              </a:schemeClr>
            </a:gs>
            <a:gs pos="100000">
              <a:schemeClr val="accent2">
                <a:hueOff val="-4526676"/>
                <a:satOff val="3448"/>
                <a:lumOff val="-13627"/>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RSA</a:t>
          </a:r>
          <a:endParaRPr lang="fr-FR" sz="2100" kern="1200" dirty="0"/>
        </a:p>
      </dsp:txBody>
      <dsp:txXfrm>
        <a:off x="3519544" y="107378"/>
        <a:ext cx="517224" cy="517224"/>
      </dsp:txXfrm>
    </dsp:sp>
    <dsp:sp modelId="{F38A83CD-4D9A-8842-895A-C44CEADD419B}">
      <dsp:nvSpPr>
        <dsp:cNvPr id="0" name=""/>
        <dsp:cNvSpPr/>
      </dsp:nvSpPr>
      <dsp:spPr>
        <a:xfrm>
          <a:off x="4203283" y="153866"/>
          <a:ext cx="424249" cy="424249"/>
        </a:xfrm>
        <a:prstGeom prst="mathPlus">
          <a:avLst/>
        </a:prstGeom>
        <a:gradFill rotWithShape="0">
          <a:gsLst>
            <a:gs pos="0">
              <a:schemeClr val="accent2">
                <a:hueOff val="-6035568"/>
                <a:satOff val="4597"/>
                <a:lumOff val="-18170"/>
                <a:alphaOff val="0"/>
                <a:shade val="70000"/>
                <a:satMod val="150000"/>
              </a:schemeClr>
            </a:gs>
            <a:gs pos="34000">
              <a:schemeClr val="accent2">
                <a:hueOff val="-6035568"/>
                <a:satOff val="4597"/>
                <a:lumOff val="-18170"/>
                <a:alphaOff val="0"/>
                <a:shade val="70000"/>
                <a:satMod val="140000"/>
              </a:schemeClr>
            </a:gs>
            <a:gs pos="70000">
              <a:schemeClr val="accent2">
                <a:hueOff val="-6035568"/>
                <a:satOff val="4597"/>
                <a:lumOff val="-18170"/>
                <a:alphaOff val="0"/>
                <a:tint val="100000"/>
                <a:shade val="90000"/>
                <a:satMod val="140000"/>
              </a:schemeClr>
            </a:gs>
            <a:gs pos="100000">
              <a:schemeClr val="accent2">
                <a:hueOff val="-6035568"/>
                <a:satOff val="4597"/>
                <a:lumOff val="-1817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FR" sz="700" kern="1200"/>
        </a:p>
      </dsp:txBody>
      <dsp:txXfrm>
        <a:off x="4259517" y="316099"/>
        <a:ext cx="311781" cy="99783"/>
      </dsp:txXfrm>
    </dsp:sp>
    <dsp:sp modelId="{560F6E96-3535-DC42-82BB-79C436F14A52}">
      <dsp:nvSpPr>
        <dsp:cNvPr id="0" name=""/>
        <dsp:cNvSpPr/>
      </dsp:nvSpPr>
      <dsp:spPr>
        <a:xfrm>
          <a:off x="4686927" y="258"/>
          <a:ext cx="731464" cy="731464"/>
        </a:xfrm>
        <a:prstGeom prst="ellipse">
          <a:avLst/>
        </a:prstGeom>
        <a:gradFill rotWithShape="0">
          <a:gsLst>
            <a:gs pos="0">
              <a:schemeClr val="accent2">
                <a:hueOff val="-6790014"/>
                <a:satOff val="5172"/>
                <a:lumOff val="-20441"/>
                <a:alphaOff val="0"/>
                <a:shade val="70000"/>
                <a:satMod val="150000"/>
              </a:schemeClr>
            </a:gs>
            <a:gs pos="34000">
              <a:schemeClr val="accent2">
                <a:hueOff val="-6790014"/>
                <a:satOff val="5172"/>
                <a:lumOff val="-20441"/>
                <a:alphaOff val="0"/>
                <a:shade val="70000"/>
                <a:satMod val="140000"/>
              </a:schemeClr>
            </a:gs>
            <a:gs pos="70000">
              <a:schemeClr val="accent2">
                <a:hueOff val="-6790014"/>
                <a:satOff val="5172"/>
                <a:lumOff val="-20441"/>
                <a:alphaOff val="0"/>
                <a:tint val="100000"/>
                <a:shade val="90000"/>
                <a:satMod val="140000"/>
              </a:schemeClr>
            </a:gs>
            <a:gs pos="100000">
              <a:schemeClr val="accent2">
                <a:hueOff val="-6790014"/>
                <a:satOff val="5172"/>
                <a:lumOff val="-20441"/>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RSO</a:t>
          </a:r>
          <a:endParaRPr lang="fr-FR" sz="2100" kern="1200" dirty="0"/>
        </a:p>
      </dsp:txBody>
      <dsp:txXfrm>
        <a:off x="4794047" y="107378"/>
        <a:ext cx="517224" cy="517224"/>
      </dsp:txXfrm>
    </dsp:sp>
    <dsp:sp modelId="{A6179BDA-0757-6142-850C-5117186ADC73}">
      <dsp:nvSpPr>
        <dsp:cNvPr id="0" name=""/>
        <dsp:cNvSpPr/>
      </dsp:nvSpPr>
      <dsp:spPr>
        <a:xfrm>
          <a:off x="5477787" y="153866"/>
          <a:ext cx="424249" cy="424249"/>
        </a:xfrm>
        <a:prstGeom prst="mathEqual">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5534021" y="241261"/>
        <a:ext cx="311781" cy="249459"/>
      </dsp:txXfrm>
    </dsp:sp>
    <dsp:sp modelId="{0743D9A2-09E9-394D-88C0-B95270873F9E}">
      <dsp:nvSpPr>
        <dsp:cNvPr id="0" name=""/>
        <dsp:cNvSpPr/>
      </dsp:nvSpPr>
      <dsp:spPr>
        <a:xfrm>
          <a:off x="5961431" y="258"/>
          <a:ext cx="731464" cy="731464"/>
        </a:xfrm>
        <a:prstGeom prst="ellipse">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RSA</a:t>
          </a:r>
          <a:endParaRPr lang="fr-FR" sz="2100" kern="1200" dirty="0"/>
        </a:p>
      </dsp:txBody>
      <dsp:txXfrm>
        <a:off x="6068551" y="107378"/>
        <a:ext cx="517224" cy="517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5C32A-2FB9-964D-8077-7DADD7A2E810}">
      <dsp:nvSpPr>
        <dsp:cNvPr id="0" name=""/>
        <dsp:cNvSpPr/>
      </dsp:nvSpPr>
      <dsp:spPr>
        <a:xfrm>
          <a:off x="2066408" y="28"/>
          <a:ext cx="715863" cy="715863"/>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ADA</a:t>
          </a:r>
          <a:endParaRPr lang="fr-FR" sz="2000" kern="1200" dirty="0"/>
        </a:p>
      </dsp:txBody>
      <dsp:txXfrm>
        <a:off x="2171244" y="104864"/>
        <a:ext cx="506191" cy="506191"/>
      </dsp:txXfrm>
    </dsp:sp>
    <dsp:sp modelId="{40788D0F-2488-2D43-A4DE-54CA8E4385B2}">
      <dsp:nvSpPr>
        <dsp:cNvPr id="0" name=""/>
        <dsp:cNvSpPr/>
      </dsp:nvSpPr>
      <dsp:spPr>
        <a:xfrm>
          <a:off x="2840399" y="150359"/>
          <a:ext cx="415200" cy="415200"/>
        </a:xfrm>
        <a:prstGeom prst="mathEqual">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fr-FR" sz="1600" kern="1200"/>
        </a:p>
      </dsp:txBody>
      <dsp:txXfrm>
        <a:off x="2895434" y="235890"/>
        <a:ext cx="305130" cy="244138"/>
      </dsp:txXfrm>
    </dsp:sp>
    <dsp:sp modelId="{BCF14C1B-6A48-5E4A-9A96-8DBC7F80A518}">
      <dsp:nvSpPr>
        <dsp:cNvPr id="0" name=""/>
        <dsp:cNvSpPr/>
      </dsp:nvSpPr>
      <dsp:spPr>
        <a:xfrm>
          <a:off x="3313728" y="28"/>
          <a:ext cx="715863" cy="715863"/>
        </a:xfrm>
        <a:prstGeom prst="ellipse">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dirty="0" smtClean="0"/>
            <a:t>ADA</a:t>
          </a:r>
          <a:endParaRPr lang="fr-FR" sz="2000" kern="1200" dirty="0"/>
        </a:p>
      </dsp:txBody>
      <dsp:txXfrm>
        <a:off x="3418564" y="104864"/>
        <a:ext cx="506191" cy="5061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01B94-35D5-E542-9D97-41365F86BCD8}">
      <dsp:nvSpPr>
        <dsp:cNvPr id="0" name=""/>
        <dsp:cNvSpPr/>
      </dsp:nvSpPr>
      <dsp:spPr>
        <a:xfrm>
          <a:off x="1340959" y="371"/>
          <a:ext cx="761255" cy="761255"/>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kern="1200" dirty="0" smtClean="0"/>
            <a:t>ASPA</a:t>
          </a:r>
          <a:endParaRPr lang="fr-FR" sz="1800" kern="1200" dirty="0"/>
        </a:p>
      </dsp:txBody>
      <dsp:txXfrm>
        <a:off x="1452442" y="111854"/>
        <a:ext cx="538289" cy="538289"/>
      </dsp:txXfrm>
    </dsp:sp>
    <dsp:sp modelId="{18F222A5-1EF3-1F4E-BC36-6FF769CAE872}">
      <dsp:nvSpPr>
        <dsp:cNvPr id="0" name=""/>
        <dsp:cNvSpPr/>
      </dsp:nvSpPr>
      <dsp:spPr>
        <a:xfrm>
          <a:off x="2164029" y="160235"/>
          <a:ext cx="441528" cy="441528"/>
        </a:xfrm>
        <a:prstGeom prst="mathPlus">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FR" sz="700" kern="1200"/>
        </a:p>
      </dsp:txBody>
      <dsp:txXfrm>
        <a:off x="2222554" y="329075"/>
        <a:ext cx="324478" cy="103848"/>
      </dsp:txXfrm>
    </dsp:sp>
    <dsp:sp modelId="{E050AA6B-678F-BE42-9BEB-DE5754E29CB2}">
      <dsp:nvSpPr>
        <dsp:cNvPr id="0" name=""/>
        <dsp:cNvSpPr/>
      </dsp:nvSpPr>
      <dsp:spPr>
        <a:xfrm>
          <a:off x="2667372" y="371"/>
          <a:ext cx="761255" cy="761255"/>
        </a:xfrm>
        <a:prstGeom prst="ellipse">
          <a:avLst/>
        </a:prstGeom>
        <a:gradFill rotWithShape="0">
          <a:gsLst>
            <a:gs pos="0">
              <a:schemeClr val="accent2">
                <a:hueOff val="-4526676"/>
                <a:satOff val="3448"/>
                <a:lumOff val="-13627"/>
                <a:alphaOff val="0"/>
                <a:shade val="70000"/>
                <a:satMod val="150000"/>
              </a:schemeClr>
            </a:gs>
            <a:gs pos="34000">
              <a:schemeClr val="accent2">
                <a:hueOff val="-4526676"/>
                <a:satOff val="3448"/>
                <a:lumOff val="-13627"/>
                <a:alphaOff val="0"/>
                <a:shade val="70000"/>
                <a:satMod val="140000"/>
              </a:schemeClr>
            </a:gs>
            <a:gs pos="70000">
              <a:schemeClr val="accent2">
                <a:hueOff val="-4526676"/>
                <a:satOff val="3448"/>
                <a:lumOff val="-13627"/>
                <a:alphaOff val="0"/>
                <a:tint val="100000"/>
                <a:shade val="90000"/>
                <a:satMod val="140000"/>
              </a:schemeClr>
            </a:gs>
            <a:gs pos="100000">
              <a:schemeClr val="accent2">
                <a:hueOff val="-4526676"/>
                <a:satOff val="3448"/>
                <a:lumOff val="-13627"/>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kern="1200" dirty="0" smtClean="0"/>
            <a:t>PTS</a:t>
          </a:r>
          <a:endParaRPr lang="fr-FR" sz="1800" kern="1200" dirty="0"/>
        </a:p>
      </dsp:txBody>
      <dsp:txXfrm>
        <a:off x="2778855" y="111854"/>
        <a:ext cx="538289" cy="538289"/>
      </dsp:txXfrm>
    </dsp:sp>
    <dsp:sp modelId="{48EFF067-9A28-BD4D-8520-8348239F545B}">
      <dsp:nvSpPr>
        <dsp:cNvPr id="0" name=""/>
        <dsp:cNvSpPr/>
      </dsp:nvSpPr>
      <dsp:spPr>
        <a:xfrm>
          <a:off x="3490441" y="160235"/>
          <a:ext cx="441528" cy="441528"/>
        </a:xfrm>
        <a:prstGeom prst="mathEqual">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3548966" y="251190"/>
        <a:ext cx="324478" cy="259618"/>
      </dsp:txXfrm>
    </dsp:sp>
    <dsp:sp modelId="{656090DE-732C-EA44-AF4F-C72095BC8C00}">
      <dsp:nvSpPr>
        <dsp:cNvPr id="0" name=""/>
        <dsp:cNvSpPr/>
      </dsp:nvSpPr>
      <dsp:spPr>
        <a:xfrm>
          <a:off x="3993784" y="371"/>
          <a:ext cx="761255" cy="761255"/>
        </a:xfrm>
        <a:prstGeom prst="ellipse">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kern="1200" dirty="0" smtClean="0"/>
            <a:t>ASPA</a:t>
          </a:r>
          <a:endParaRPr lang="fr-FR" sz="1800" kern="1200" dirty="0"/>
        </a:p>
      </dsp:txBody>
      <dsp:txXfrm>
        <a:off x="4105267" y="111854"/>
        <a:ext cx="538289" cy="5382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08285-6568-F943-BFC1-CED4A3471950}">
      <dsp:nvSpPr>
        <dsp:cNvPr id="0" name=""/>
        <dsp:cNvSpPr/>
      </dsp:nvSpPr>
      <dsp:spPr>
        <a:xfrm>
          <a:off x="2082734" y="157"/>
          <a:ext cx="703957" cy="703957"/>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FR" sz="2300" kern="1200" dirty="0" smtClean="0"/>
            <a:t>ASS</a:t>
          </a:r>
          <a:endParaRPr lang="fr-FR" sz="2300" kern="1200" dirty="0"/>
        </a:p>
      </dsp:txBody>
      <dsp:txXfrm>
        <a:off x="2185826" y="103249"/>
        <a:ext cx="497773" cy="497773"/>
      </dsp:txXfrm>
    </dsp:sp>
    <dsp:sp modelId="{7967362D-1D10-5742-9B01-016EF1C3ADBC}">
      <dsp:nvSpPr>
        <dsp:cNvPr id="0" name=""/>
        <dsp:cNvSpPr/>
      </dsp:nvSpPr>
      <dsp:spPr>
        <a:xfrm>
          <a:off x="2843852" y="147988"/>
          <a:ext cx="408295" cy="408295"/>
        </a:xfrm>
        <a:prstGeom prst="mathEqual">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2897972" y="232097"/>
        <a:ext cx="300055" cy="240077"/>
      </dsp:txXfrm>
    </dsp:sp>
    <dsp:sp modelId="{8AD3AD79-BD0A-AD4E-93C0-975F178E338E}">
      <dsp:nvSpPr>
        <dsp:cNvPr id="0" name=""/>
        <dsp:cNvSpPr/>
      </dsp:nvSpPr>
      <dsp:spPr>
        <a:xfrm>
          <a:off x="3309308" y="157"/>
          <a:ext cx="703957" cy="703957"/>
        </a:xfrm>
        <a:prstGeom prst="ellipse">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FR" sz="2300" kern="1200" dirty="0" smtClean="0"/>
            <a:t>ASS</a:t>
          </a:r>
          <a:endParaRPr lang="fr-FR" sz="2300" kern="1200" dirty="0"/>
        </a:p>
      </dsp:txBody>
      <dsp:txXfrm>
        <a:off x="3412400" y="103249"/>
        <a:ext cx="497773" cy="4977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0C397D-9DEF-B742-9C33-67CBA663B5ED}">
      <dsp:nvSpPr>
        <dsp:cNvPr id="0" name=""/>
        <dsp:cNvSpPr/>
      </dsp:nvSpPr>
      <dsp:spPr>
        <a:xfrm>
          <a:off x="1262532" y="218"/>
          <a:ext cx="796230" cy="796230"/>
        </a:xfrm>
        <a:prstGeom prst="ellipse">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FR" sz="2200" kern="1200" dirty="0" smtClean="0"/>
            <a:t>ASI</a:t>
          </a:r>
          <a:endParaRPr lang="fr-FR" sz="2200" kern="1200" dirty="0"/>
        </a:p>
      </dsp:txBody>
      <dsp:txXfrm>
        <a:off x="1379137" y="116823"/>
        <a:ext cx="563020" cy="563020"/>
      </dsp:txXfrm>
    </dsp:sp>
    <dsp:sp modelId="{7721EAB1-B3A4-B244-8C1A-0DBA18D025A4}">
      <dsp:nvSpPr>
        <dsp:cNvPr id="0" name=""/>
        <dsp:cNvSpPr/>
      </dsp:nvSpPr>
      <dsp:spPr>
        <a:xfrm>
          <a:off x="2123417" y="167427"/>
          <a:ext cx="461813" cy="461813"/>
        </a:xfrm>
        <a:prstGeom prst="mathPlus">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FR" sz="700" kern="1200"/>
        </a:p>
      </dsp:txBody>
      <dsp:txXfrm>
        <a:off x="2184630" y="344024"/>
        <a:ext cx="339387" cy="108619"/>
      </dsp:txXfrm>
    </dsp:sp>
    <dsp:sp modelId="{C2BE4F5E-9BF9-A14B-8BCC-486C64552FE3}">
      <dsp:nvSpPr>
        <dsp:cNvPr id="0" name=""/>
        <dsp:cNvSpPr/>
      </dsp:nvSpPr>
      <dsp:spPr>
        <a:xfrm>
          <a:off x="2649884" y="218"/>
          <a:ext cx="796230" cy="796230"/>
        </a:xfrm>
        <a:prstGeom prst="ellipse">
          <a:avLst/>
        </a:prstGeom>
        <a:gradFill rotWithShape="0">
          <a:gsLst>
            <a:gs pos="0">
              <a:schemeClr val="accent2">
                <a:hueOff val="-4526676"/>
                <a:satOff val="3448"/>
                <a:lumOff val="-13627"/>
                <a:alphaOff val="0"/>
                <a:shade val="70000"/>
                <a:satMod val="150000"/>
              </a:schemeClr>
            </a:gs>
            <a:gs pos="34000">
              <a:schemeClr val="accent2">
                <a:hueOff val="-4526676"/>
                <a:satOff val="3448"/>
                <a:lumOff val="-13627"/>
                <a:alphaOff val="0"/>
                <a:shade val="70000"/>
                <a:satMod val="140000"/>
              </a:schemeClr>
            </a:gs>
            <a:gs pos="70000">
              <a:schemeClr val="accent2">
                <a:hueOff val="-4526676"/>
                <a:satOff val="3448"/>
                <a:lumOff val="-13627"/>
                <a:alphaOff val="0"/>
                <a:tint val="100000"/>
                <a:shade val="90000"/>
                <a:satMod val="140000"/>
              </a:schemeClr>
            </a:gs>
            <a:gs pos="100000">
              <a:schemeClr val="accent2">
                <a:hueOff val="-4526676"/>
                <a:satOff val="3448"/>
                <a:lumOff val="-13627"/>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FR" sz="2200" kern="1200" dirty="0" smtClean="0"/>
            <a:t>AAH</a:t>
          </a:r>
          <a:endParaRPr lang="fr-FR" sz="2200" kern="1200" dirty="0"/>
        </a:p>
      </dsp:txBody>
      <dsp:txXfrm>
        <a:off x="2766489" y="116823"/>
        <a:ext cx="563020" cy="563020"/>
      </dsp:txXfrm>
    </dsp:sp>
    <dsp:sp modelId="{EAEB8647-3CA4-1048-9CBC-37BEA131FA99}">
      <dsp:nvSpPr>
        <dsp:cNvPr id="0" name=""/>
        <dsp:cNvSpPr/>
      </dsp:nvSpPr>
      <dsp:spPr>
        <a:xfrm>
          <a:off x="3510769" y="167427"/>
          <a:ext cx="461813" cy="461813"/>
        </a:xfrm>
        <a:prstGeom prst="mathEqual">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a:off x="3571982" y="262560"/>
        <a:ext cx="339387" cy="271547"/>
      </dsp:txXfrm>
    </dsp:sp>
    <dsp:sp modelId="{95247F7E-2C2F-1B4C-86A3-3C9EC9FBE1FA}">
      <dsp:nvSpPr>
        <dsp:cNvPr id="0" name=""/>
        <dsp:cNvSpPr/>
      </dsp:nvSpPr>
      <dsp:spPr>
        <a:xfrm>
          <a:off x="4037236" y="218"/>
          <a:ext cx="796230" cy="796230"/>
        </a:xfrm>
        <a:prstGeom prst="ellipse">
          <a:avLst/>
        </a:prstGeom>
        <a:gradFill rotWithShape="0">
          <a:gsLst>
            <a:gs pos="0">
              <a:schemeClr val="accent2">
                <a:hueOff val="-9053351"/>
                <a:satOff val="6896"/>
                <a:lumOff val="-27255"/>
                <a:alphaOff val="0"/>
                <a:shade val="70000"/>
                <a:satMod val="150000"/>
              </a:schemeClr>
            </a:gs>
            <a:gs pos="34000">
              <a:schemeClr val="accent2">
                <a:hueOff val="-9053351"/>
                <a:satOff val="6896"/>
                <a:lumOff val="-27255"/>
                <a:alphaOff val="0"/>
                <a:shade val="70000"/>
                <a:satMod val="140000"/>
              </a:schemeClr>
            </a:gs>
            <a:gs pos="70000">
              <a:schemeClr val="accent2">
                <a:hueOff val="-9053351"/>
                <a:satOff val="6896"/>
                <a:lumOff val="-27255"/>
                <a:alphaOff val="0"/>
                <a:tint val="100000"/>
                <a:shade val="90000"/>
                <a:satMod val="140000"/>
              </a:schemeClr>
            </a:gs>
            <a:gs pos="100000">
              <a:schemeClr val="accent2">
                <a:hueOff val="-9053351"/>
                <a:satOff val="6896"/>
                <a:lumOff val="-27255"/>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FR" sz="2200" kern="1200" dirty="0" smtClean="0"/>
            <a:t>AAH</a:t>
          </a:r>
          <a:endParaRPr lang="fr-FR" sz="2200" kern="1200" dirty="0"/>
        </a:p>
      </dsp:txBody>
      <dsp:txXfrm>
        <a:off x="4153841" y="116823"/>
        <a:ext cx="563020" cy="5630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7A55F3-2842-4146-A47B-3C179C3A740B}">
      <dsp:nvSpPr>
        <dsp:cNvPr id="0" name=""/>
        <dsp:cNvSpPr/>
      </dsp:nvSpPr>
      <dsp:spPr>
        <a:xfrm>
          <a:off x="4494" y="431676"/>
          <a:ext cx="6685809" cy="1384248"/>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endParaRPr lang="fr-FR" sz="1400" b="1" kern="1200" dirty="0" smtClean="0"/>
        </a:p>
        <a:p>
          <a:pPr lvl="0" algn="ctr" defTabSz="622300">
            <a:lnSpc>
              <a:spcPct val="90000"/>
            </a:lnSpc>
            <a:spcBef>
              <a:spcPct val="0"/>
            </a:spcBef>
            <a:spcAft>
              <a:spcPct val="35000"/>
            </a:spcAft>
          </a:pPr>
          <a:r>
            <a:rPr lang="fr-FR" sz="1400" b="1" kern="1200" dirty="0" smtClean="0"/>
            <a:t>Couverture socle commun</a:t>
          </a:r>
          <a:r>
            <a:rPr lang="fr-FR" sz="1400" kern="1200" dirty="0" smtClean="0"/>
            <a:t>e</a:t>
          </a:r>
        </a:p>
        <a:p>
          <a:pPr lvl="0" algn="l" defTabSz="622300">
            <a:lnSpc>
              <a:spcPct val="100000"/>
            </a:lnSpc>
            <a:spcBef>
              <a:spcPct val="0"/>
            </a:spcBef>
            <a:spcAft>
              <a:spcPts val="0"/>
            </a:spcAft>
          </a:pPr>
          <a:r>
            <a:rPr lang="fr-FR" sz="1200" kern="1200" dirty="0" smtClean="0"/>
            <a:t>Sous condition de ressources du ménage mais doublée pour un couple</a:t>
          </a:r>
        </a:p>
        <a:p>
          <a:pPr lvl="0" algn="l" defTabSz="622300">
            <a:lnSpc>
              <a:spcPct val="100000"/>
            </a:lnSpc>
            <a:spcBef>
              <a:spcPct val="0"/>
            </a:spcBef>
            <a:spcAft>
              <a:spcPts val="0"/>
            </a:spcAft>
          </a:pPr>
          <a:r>
            <a:rPr lang="fr-FR" sz="1200" kern="1200" dirty="0" smtClean="0"/>
            <a:t>Pas de pièces justificatives, logique d’automatisation</a:t>
          </a:r>
        </a:p>
        <a:p>
          <a:pPr lvl="0" algn="l" defTabSz="622300">
            <a:lnSpc>
              <a:spcPct val="100000"/>
            </a:lnSpc>
            <a:spcBef>
              <a:spcPct val="0"/>
            </a:spcBef>
            <a:spcAft>
              <a:spcPts val="0"/>
            </a:spcAft>
          </a:pPr>
          <a:r>
            <a:rPr lang="fr-FR" sz="1200" kern="1200" dirty="0" smtClean="0"/>
            <a:t>Pas de forfait logement ni de prise en compte des allocations familiales</a:t>
          </a:r>
        </a:p>
        <a:p>
          <a:pPr lvl="0" algn="l" defTabSz="622300">
            <a:lnSpc>
              <a:spcPct val="100000"/>
            </a:lnSpc>
            <a:spcBef>
              <a:spcPct val="0"/>
            </a:spcBef>
            <a:spcAft>
              <a:spcPts val="0"/>
            </a:spcAft>
          </a:pPr>
          <a:r>
            <a:rPr lang="fr-FR" sz="1200" kern="1200" dirty="0" smtClean="0"/>
            <a:t>Financée par l’État</a:t>
          </a:r>
        </a:p>
        <a:p>
          <a:pPr lvl="0" algn="l" defTabSz="622300">
            <a:lnSpc>
              <a:spcPct val="100000"/>
            </a:lnSpc>
            <a:spcBef>
              <a:spcPct val="0"/>
            </a:spcBef>
            <a:spcAft>
              <a:spcPts val="0"/>
            </a:spcAft>
          </a:pPr>
          <a:endParaRPr lang="fr-FR" sz="1200" kern="1200" dirty="0" smtClean="0"/>
        </a:p>
        <a:p>
          <a:pPr lvl="0" algn="ctr" defTabSz="622300">
            <a:lnSpc>
              <a:spcPct val="90000"/>
            </a:lnSpc>
            <a:spcBef>
              <a:spcPct val="0"/>
            </a:spcBef>
            <a:spcAft>
              <a:spcPct val="35000"/>
            </a:spcAft>
          </a:pPr>
          <a:endParaRPr lang="fr-FR" sz="1400" kern="1200" dirty="0"/>
        </a:p>
      </dsp:txBody>
      <dsp:txXfrm>
        <a:off x="45037" y="472219"/>
        <a:ext cx="6604723" cy="1303162"/>
      </dsp:txXfrm>
    </dsp:sp>
    <dsp:sp modelId="{FD2EB85C-0B8F-0C4C-B6F3-EBE37692579A}">
      <dsp:nvSpPr>
        <dsp:cNvPr id="0" name=""/>
        <dsp:cNvSpPr/>
      </dsp:nvSpPr>
      <dsp:spPr>
        <a:xfrm>
          <a:off x="673075" y="1815924"/>
          <a:ext cx="758130" cy="684110"/>
        </a:xfrm>
        <a:custGeom>
          <a:avLst/>
          <a:gdLst/>
          <a:ahLst/>
          <a:cxnLst/>
          <a:rect l="0" t="0" r="0" b="0"/>
          <a:pathLst>
            <a:path>
              <a:moveTo>
                <a:pt x="0" y="0"/>
              </a:moveTo>
              <a:lnTo>
                <a:pt x="0" y="684110"/>
              </a:lnTo>
              <a:lnTo>
                <a:pt x="758130" y="68411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E2E0E0-DC1D-F445-992B-5977D155BDC7}">
      <dsp:nvSpPr>
        <dsp:cNvPr id="0" name=""/>
        <dsp:cNvSpPr/>
      </dsp:nvSpPr>
      <dsp:spPr>
        <a:xfrm>
          <a:off x="1431206" y="2015471"/>
          <a:ext cx="6701569" cy="96912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fr-FR" sz="1400" b="1" kern="1200" dirty="0" smtClean="0"/>
            <a:t>Complément de soutien</a:t>
          </a:r>
        </a:p>
        <a:p>
          <a:pPr lvl="0" algn="l" defTabSz="622300">
            <a:lnSpc>
              <a:spcPct val="90000"/>
            </a:lnSpc>
            <a:spcBef>
              <a:spcPct val="0"/>
            </a:spcBef>
            <a:spcAft>
              <a:spcPts val="0"/>
            </a:spcAft>
          </a:pPr>
          <a:r>
            <a:rPr lang="fr-FR" sz="1200" kern="1200" dirty="0" smtClean="0"/>
            <a:t>Pour les 65 ans ou plus, les invalides, les personnes en situation d’incapacité et ne pouvant pas travailler</a:t>
          </a:r>
        </a:p>
        <a:p>
          <a:pPr lvl="0" algn="l" defTabSz="622300">
            <a:lnSpc>
              <a:spcPct val="90000"/>
            </a:lnSpc>
            <a:spcBef>
              <a:spcPct val="0"/>
            </a:spcBef>
            <a:spcAft>
              <a:spcPct val="35000"/>
            </a:spcAft>
          </a:pPr>
          <a:r>
            <a:rPr lang="fr-FR" sz="1200" kern="1200" dirty="0" smtClean="0"/>
            <a:t>Financé par l’État</a:t>
          </a:r>
          <a:endParaRPr lang="fr-FR" sz="1200" kern="1200" dirty="0"/>
        </a:p>
      </dsp:txBody>
      <dsp:txXfrm>
        <a:off x="1459591" y="2043856"/>
        <a:ext cx="6644799" cy="912357"/>
      </dsp:txXfrm>
    </dsp:sp>
    <dsp:sp modelId="{C9F52B1B-4606-164E-9436-DDE1038F0524}">
      <dsp:nvSpPr>
        <dsp:cNvPr id="0" name=""/>
        <dsp:cNvSpPr/>
      </dsp:nvSpPr>
      <dsp:spPr>
        <a:xfrm>
          <a:off x="673075" y="1815924"/>
          <a:ext cx="668580" cy="1918639"/>
        </a:xfrm>
        <a:custGeom>
          <a:avLst/>
          <a:gdLst/>
          <a:ahLst/>
          <a:cxnLst/>
          <a:rect l="0" t="0" r="0" b="0"/>
          <a:pathLst>
            <a:path>
              <a:moveTo>
                <a:pt x="0" y="0"/>
              </a:moveTo>
              <a:lnTo>
                <a:pt x="0" y="1918639"/>
              </a:lnTo>
              <a:lnTo>
                <a:pt x="668580" y="191863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58C767-7B10-CD4D-ADF2-ADD65DD1A30F}">
      <dsp:nvSpPr>
        <dsp:cNvPr id="0" name=""/>
        <dsp:cNvSpPr/>
      </dsp:nvSpPr>
      <dsp:spPr>
        <a:xfrm>
          <a:off x="1341656" y="3184145"/>
          <a:ext cx="6786624" cy="110083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fr-FR" sz="1400" b="1" kern="1200" dirty="0" smtClean="0"/>
            <a:t>Complément d’insertion</a:t>
          </a:r>
        </a:p>
        <a:p>
          <a:pPr lvl="0" algn="l" defTabSz="622300">
            <a:lnSpc>
              <a:spcPct val="90000"/>
            </a:lnSpc>
            <a:spcBef>
              <a:spcPct val="0"/>
            </a:spcBef>
            <a:spcAft>
              <a:spcPts val="0"/>
            </a:spcAft>
          </a:pPr>
          <a:r>
            <a:rPr lang="fr-FR" sz="1200" kern="1200" dirty="0" smtClean="0"/>
            <a:t>Contractualisation équilibrée: droit opposable à l’accompagnement et devoir de respecter le projet d’insertion</a:t>
          </a:r>
        </a:p>
        <a:p>
          <a:pPr lvl="0" algn="l" defTabSz="622300">
            <a:lnSpc>
              <a:spcPct val="90000"/>
            </a:lnSpc>
            <a:spcBef>
              <a:spcPct val="0"/>
            </a:spcBef>
            <a:spcAft>
              <a:spcPts val="0"/>
            </a:spcAft>
          </a:pPr>
          <a:r>
            <a:rPr lang="fr-FR" sz="1200" kern="1200" dirty="0" smtClean="0"/>
            <a:t>Pour les 18 à 65 ans</a:t>
          </a:r>
        </a:p>
        <a:p>
          <a:pPr lvl="0" algn="l" defTabSz="622300">
            <a:lnSpc>
              <a:spcPct val="90000"/>
            </a:lnSpc>
            <a:spcBef>
              <a:spcPct val="0"/>
            </a:spcBef>
            <a:spcAft>
              <a:spcPts val="0"/>
            </a:spcAft>
          </a:pPr>
          <a:r>
            <a:rPr lang="fr-FR" sz="1200" kern="1200" dirty="0" smtClean="0"/>
            <a:t>Financement par les départements</a:t>
          </a:r>
          <a:endParaRPr lang="fr-FR" sz="1200" kern="1200" dirty="0"/>
        </a:p>
      </dsp:txBody>
      <dsp:txXfrm>
        <a:off x="1373898" y="3216387"/>
        <a:ext cx="6722140" cy="103635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Cliquez et modifiez le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Cliquez et modifiez le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Cliquez et modifiez le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D728701E-CAF4-4159-9B3E-41C86DFFA30D}"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‹N°›</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728701E-CAF4-4159-9B3E-41C86DFFA30D}"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728701E-CAF4-4159-9B3E-41C86DFFA30D}"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Date Placeholder 2"/>
          <p:cNvSpPr>
            <a:spLocks noGrp="1"/>
          </p:cNvSpPr>
          <p:nvPr>
            <p:ph type="dt" sz="half" idx="10"/>
          </p:nvPr>
        </p:nvSpPr>
        <p:spPr/>
        <p:txBody>
          <a:bodyPr/>
          <a:lstStyle/>
          <a:p>
            <a:fld id="{D728701E-CAF4-4159-9B3E-41C86DFFA30D}"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8701E-CAF4-4159-9B3E-41C86DFFA30D}"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Cliquez et modifiez le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728701E-CAF4-4159-9B3E-41C86DFFA30D}"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Cliquez et modifiez le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728701E-CAF4-4159-9B3E-41C86DFFA30D}"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728701E-CAF4-4159-9B3E-41C86DFFA30D}" type="datetimeFigureOut">
              <a:rPr lang="en-US" smtClean="0"/>
              <a:t>12/6/2022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62F1D00-BD13-4404-86B0-79703945A0A7}"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26" Type="http://schemas.microsoft.com/office/2007/relationships/diagramDrawing" Target="../diagrams/drawing6.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5" Type="http://schemas.openxmlformats.org/officeDocument/2006/relationships/diagramColors" Target="../diagrams/colors6.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12.xml"/><Relationship Id="rId6" Type="http://schemas.microsoft.com/office/2007/relationships/diagramDrawing" Target="../diagrams/drawing2.xml"/><Relationship Id="rId11" Type="http://schemas.microsoft.com/office/2007/relationships/diagramDrawing" Target="../diagrams/drawing3.xml"/><Relationship Id="rId24" Type="http://schemas.openxmlformats.org/officeDocument/2006/relationships/diagramQuickStyle" Target="../diagrams/quickStyle6.xml"/><Relationship Id="rId5" Type="http://schemas.openxmlformats.org/officeDocument/2006/relationships/diagramColors" Target="../diagrams/colors2.xml"/><Relationship Id="rId15" Type="http://schemas.openxmlformats.org/officeDocument/2006/relationships/diagramColors" Target="../diagrams/colors4.xml"/><Relationship Id="rId23" Type="http://schemas.openxmlformats.org/officeDocument/2006/relationships/diagramLayout" Target="../diagrams/layout6.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 Id="rId22"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13834" y="4629149"/>
            <a:ext cx="4913568" cy="933450"/>
          </a:xfrm>
        </p:spPr>
        <p:txBody>
          <a:bodyPr>
            <a:normAutofit fontScale="90000"/>
          </a:bodyPr>
          <a:lstStyle/>
          <a:p>
            <a:r>
              <a:rPr lang="fr-FR" sz="3600" b="1" dirty="0" smtClean="0"/>
              <a:t>Minima sociaux</a:t>
            </a:r>
            <a:br>
              <a:rPr lang="fr-FR" sz="3600" b="1" dirty="0" smtClean="0"/>
            </a:br>
            <a:r>
              <a:rPr lang="fr-FR" sz="3600" b="1" dirty="0" smtClean="0"/>
              <a:t>Revenu universel d’activité</a:t>
            </a:r>
            <a:endParaRPr lang="fr-FR" sz="3600" b="1" dirty="0"/>
          </a:p>
        </p:txBody>
      </p:sp>
      <p:sp>
        <p:nvSpPr>
          <p:cNvPr id="3" name="Sous-titre 2"/>
          <p:cNvSpPr>
            <a:spLocks noGrp="1"/>
          </p:cNvSpPr>
          <p:nvPr>
            <p:ph type="subTitle" idx="1"/>
          </p:nvPr>
        </p:nvSpPr>
        <p:spPr>
          <a:xfrm>
            <a:off x="3662703" y="5902799"/>
            <a:ext cx="5176497" cy="748553"/>
          </a:xfrm>
        </p:spPr>
        <p:txBody>
          <a:bodyPr>
            <a:normAutofit/>
          </a:bodyPr>
          <a:lstStyle/>
          <a:p>
            <a:r>
              <a:rPr lang="fr-FR" sz="1800" b="1" dirty="0" smtClean="0">
                <a:solidFill>
                  <a:schemeClr val="tx2"/>
                </a:solidFill>
              </a:rPr>
              <a:t>M2 DTPS – 2022-2023</a:t>
            </a:r>
          </a:p>
          <a:p>
            <a:r>
              <a:rPr lang="fr-FR" sz="1800" b="1" dirty="0" smtClean="0">
                <a:solidFill>
                  <a:schemeClr val="tx2"/>
                </a:solidFill>
              </a:rPr>
              <a:t>Maryse </a:t>
            </a:r>
            <a:r>
              <a:rPr lang="fr-FR" sz="1800" b="1" dirty="0" err="1" smtClean="0">
                <a:solidFill>
                  <a:schemeClr val="tx2"/>
                </a:solidFill>
              </a:rPr>
              <a:t>Badel</a:t>
            </a:r>
            <a:endParaRPr lang="fr-FR" sz="1800" b="1" dirty="0">
              <a:solidFill>
                <a:schemeClr val="tx2"/>
              </a:solidFill>
            </a:endParaRPr>
          </a:p>
        </p:txBody>
      </p:sp>
    </p:spTree>
    <p:extLst>
      <p:ext uri="{BB962C8B-B14F-4D97-AF65-F5344CB8AC3E}">
        <p14:creationId xmlns:p14="http://schemas.microsoft.com/office/powerpoint/2010/main" val="3118220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propositions de simplification:</a:t>
            </a:r>
            <a:br>
              <a:rPr lang="fr-FR" dirty="0"/>
            </a:br>
            <a:r>
              <a:rPr lang="fr-FR" dirty="0"/>
              <a:t>Scenario </a:t>
            </a:r>
            <a:r>
              <a:rPr lang="fr-FR" dirty="0" smtClean="0"/>
              <a:t>3</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67971130"/>
              </p:ext>
            </p:extLst>
          </p:nvPr>
        </p:nvGraphicFramePr>
        <p:xfrm>
          <a:off x="520947" y="1733964"/>
          <a:ext cx="8132776" cy="4716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9663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a:xfrm>
            <a:off x="498473" y="1287828"/>
            <a:ext cx="8482519" cy="5749980"/>
          </a:xfrm>
        </p:spPr>
        <p:txBody>
          <a:bodyPr>
            <a:normAutofit/>
          </a:bodyPr>
          <a:lstStyle/>
          <a:p>
            <a:r>
              <a:rPr lang="fr-FR" dirty="0" smtClean="0"/>
              <a:t>Les premières théories</a:t>
            </a:r>
          </a:p>
          <a:p>
            <a:pPr lvl="1"/>
            <a:r>
              <a:rPr lang="fr-FR" dirty="0" smtClean="0"/>
              <a:t>Thomas More (1478-1535), anglais :</a:t>
            </a:r>
          </a:p>
          <a:p>
            <a:pPr lvl="2"/>
            <a:r>
              <a:rPr lang="fr-FR" sz="1600" i="1" dirty="0" err="1"/>
              <a:t>Utopia</a:t>
            </a:r>
            <a:r>
              <a:rPr lang="fr-FR" sz="1600" dirty="0"/>
              <a:t>. « La société idéale est celle dans laquelle la richesse nationale est si également répartie que chacun y jouit en abondance de toutes les commodités de la vie. »</a:t>
            </a:r>
          </a:p>
          <a:p>
            <a:pPr lvl="2"/>
            <a:r>
              <a:rPr lang="fr-FR" sz="1600" dirty="0"/>
              <a:t>Unique moyen : abolition de la propriété</a:t>
            </a:r>
          </a:p>
          <a:p>
            <a:pPr lvl="2"/>
            <a:r>
              <a:rPr lang="fr-FR" sz="1600" dirty="0"/>
              <a:t>Revenu garanti : moyen de lutter contre la </a:t>
            </a:r>
            <a:r>
              <a:rPr lang="fr-FR" sz="1600" dirty="0" smtClean="0"/>
              <a:t>criminalit</a:t>
            </a:r>
            <a:r>
              <a:rPr lang="fr-FR" dirty="0" smtClean="0"/>
              <a:t>é</a:t>
            </a:r>
          </a:p>
          <a:p>
            <a:pPr lvl="1"/>
            <a:r>
              <a:rPr lang="fr-FR" dirty="0" smtClean="0"/>
              <a:t>Thomas Paine (1737-1809), anglais : </a:t>
            </a:r>
          </a:p>
          <a:p>
            <a:pPr lvl="2"/>
            <a:r>
              <a:rPr lang="fr-FR" sz="1600" dirty="0" smtClean="0"/>
              <a:t>Assemblée nationale, 1792 : « Sans revenu, point de citoyen! »</a:t>
            </a:r>
          </a:p>
          <a:p>
            <a:pPr lvl="2"/>
            <a:r>
              <a:rPr lang="fr-FR" sz="1600" i="1" dirty="0" smtClean="0"/>
              <a:t>La justice agraire </a:t>
            </a:r>
            <a:r>
              <a:rPr lang="fr-FR" sz="1600" dirty="0" smtClean="0"/>
              <a:t>(1797)</a:t>
            </a:r>
            <a:r>
              <a:rPr lang="fr-FR" sz="1600" i="1" dirty="0" smtClean="0"/>
              <a:t>.</a:t>
            </a:r>
            <a:r>
              <a:rPr lang="fr-FR" sz="1600" dirty="0" smtClean="0"/>
              <a:t> Par opposition aux privilèges agraires : proposition d’octroyer une dotation pécuniaire forfaitaire, modeste, à chaque homme et à chaque femme atteignant l’âge adulte, ainsi qu’une petite pension de retraite</a:t>
            </a:r>
          </a:p>
          <a:p>
            <a:pPr lvl="2"/>
            <a:r>
              <a:rPr lang="fr-FR" sz="1600" dirty="0" smtClean="0"/>
              <a:t>Justification : non la charité mais la justice car il considère la terre comme la propriété commune de l’espèce humaine; financement par prélèvement sur les successions</a:t>
            </a:r>
          </a:p>
          <a:p>
            <a:pPr lvl="2"/>
            <a:r>
              <a:rPr lang="fr-FR" sz="1600" dirty="0" smtClean="0"/>
              <a:t>Propose la création d’un fonds national pour payer une indemnité (15£) de droit naturel à toute personne dépouillée par le système des propriétés territoriales</a:t>
            </a:r>
          </a:p>
          <a:p>
            <a:pPr lvl="2"/>
            <a:r>
              <a:rPr lang="fr-FR" sz="1600" dirty="0" smtClean="0"/>
              <a:t>Dotation unique (solde de tout compte) pour tous, pauvres ou riches (pas de remise en cause du droit de propriété)</a:t>
            </a:r>
          </a:p>
          <a:p>
            <a:pPr lvl="2"/>
            <a:endParaRPr lang="fr-FR" dirty="0" smtClean="0"/>
          </a:p>
        </p:txBody>
      </p:sp>
    </p:spTree>
    <p:extLst>
      <p:ext uri="{BB962C8B-B14F-4D97-AF65-F5344CB8AC3E}">
        <p14:creationId xmlns:p14="http://schemas.microsoft.com/office/powerpoint/2010/main" val="651197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a:xfrm>
            <a:off x="498474" y="1345494"/>
            <a:ext cx="8188326" cy="5446631"/>
          </a:xfrm>
        </p:spPr>
        <p:txBody>
          <a:bodyPr>
            <a:normAutofit lnSpcReduction="10000"/>
          </a:bodyPr>
          <a:lstStyle/>
          <a:p>
            <a:pPr lvl="1"/>
            <a:r>
              <a:rPr lang="fr-FR" dirty="0" smtClean="0"/>
              <a:t>Bertrand Russel (1872-1970), britannique, philosophe et prix Nobel de </a:t>
            </a:r>
            <a:r>
              <a:rPr lang="fr-FR" dirty="0" smtClean="0"/>
              <a:t>littérature </a:t>
            </a:r>
            <a:r>
              <a:rPr lang="fr-FR" dirty="0" smtClean="0"/>
              <a:t>1920 (</a:t>
            </a:r>
            <a:r>
              <a:rPr lang="fr-FR" i="1" dirty="0" smtClean="0"/>
              <a:t>Road to </a:t>
            </a:r>
            <a:r>
              <a:rPr lang="fr-FR" i="1" dirty="0" err="1" smtClean="0"/>
              <a:t>freedom</a:t>
            </a:r>
            <a:r>
              <a:rPr lang="fr-FR" dirty="0"/>
              <a:t>)</a:t>
            </a:r>
            <a:endParaRPr lang="fr-FR" dirty="0" smtClean="0"/>
          </a:p>
          <a:p>
            <a:pPr lvl="2"/>
            <a:r>
              <a:rPr lang="fr-FR" dirty="0" smtClean="0"/>
              <a:t>Grave problème de pauvreté</a:t>
            </a:r>
          </a:p>
          <a:p>
            <a:pPr lvl="2"/>
            <a:r>
              <a:rPr lang="fr-FR" dirty="0" smtClean="0"/>
              <a:t>Attribution à tous, indépendamment du travail, d’un revenu modeste suffisant pour satisfaire les besoins primaires</a:t>
            </a:r>
          </a:p>
          <a:p>
            <a:pPr lvl="2"/>
            <a:r>
              <a:rPr lang="fr-FR" dirty="0" smtClean="0"/>
              <a:t>Proposition discutée par le Parti travailliste en 1920 à la demande de la Ligue pour la prime d’État (State Bonus </a:t>
            </a:r>
            <a:r>
              <a:rPr lang="fr-FR" dirty="0" err="1" smtClean="0"/>
              <a:t>League</a:t>
            </a:r>
            <a:r>
              <a:rPr lang="fr-FR" dirty="0" smtClean="0"/>
              <a:t>); mais rejetée</a:t>
            </a:r>
          </a:p>
          <a:p>
            <a:pPr lvl="1"/>
            <a:r>
              <a:rPr lang="fr-FR" dirty="0" smtClean="0"/>
              <a:t>James </a:t>
            </a:r>
            <a:r>
              <a:rPr lang="fr-FR" dirty="0" smtClean="0"/>
              <a:t>Meade (1907-1995), britannique, </a:t>
            </a:r>
            <a:r>
              <a:rPr lang="fr-FR" dirty="0" smtClean="0"/>
              <a:t>prix Nobel </a:t>
            </a:r>
            <a:r>
              <a:rPr lang="fr-FR" dirty="0" smtClean="0"/>
              <a:t>d’économie </a:t>
            </a:r>
            <a:r>
              <a:rPr lang="fr-FR" dirty="0" smtClean="0"/>
              <a:t>1930</a:t>
            </a:r>
          </a:p>
          <a:p>
            <a:pPr lvl="2"/>
            <a:r>
              <a:rPr lang="fr-FR" dirty="0"/>
              <a:t>Principe du « dividende social </a:t>
            </a:r>
            <a:r>
              <a:rPr lang="fr-FR" dirty="0" smtClean="0"/>
              <a:t>» </a:t>
            </a:r>
            <a:r>
              <a:rPr lang="fr-FR" dirty="0"/>
              <a:t>: versement inconditionnel et égal d'un revenu versé de plein droit à chacun et pour tout le </a:t>
            </a:r>
            <a:r>
              <a:rPr lang="fr-FR" dirty="0" smtClean="0"/>
              <a:t>monde proposée dès 1935 </a:t>
            </a:r>
            <a:endParaRPr lang="fr-FR" dirty="0" smtClean="0"/>
          </a:p>
          <a:p>
            <a:pPr lvl="1"/>
            <a:r>
              <a:rPr lang="fr-FR" dirty="0" smtClean="0"/>
              <a:t>Milton Friedman (1912-2006), américain, </a:t>
            </a:r>
            <a:r>
              <a:rPr lang="fr-FR" dirty="0" smtClean="0"/>
              <a:t>prix </a:t>
            </a:r>
            <a:r>
              <a:rPr lang="fr-FR" dirty="0" smtClean="0"/>
              <a:t>Nobel </a:t>
            </a:r>
            <a:r>
              <a:rPr lang="fr-FR" dirty="0" smtClean="0"/>
              <a:t>d’économie 1962</a:t>
            </a:r>
            <a:endParaRPr lang="fr-FR" dirty="0" smtClean="0"/>
          </a:p>
          <a:p>
            <a:pPr lvl="2"/>
            <a:r>
              <a:rPr lang="fr-FR" i="1" dirty="0" smtClean="0"/>
              <a:t>Capitalisme et liberté</a:t>
            </a:r>
            <a:r>
              <a:rPr lang="fr-FR" dirty="0" smtClean="0"/>
              <a:t> : propose une refonte radicale du système de protection sociale américain à travers une réforme fiscale basée sur le principe de l’impôt négatif</a:t>
            </a:r>
          </a:p>
          <a:p>
            <a:pPr lvl="2"/>
            <a:r>
              <a:rPr lang="fr-FR" dirty="0" smtClean="0"/>
              <a:t>Déduction des aides à verser des impôts que chacun doit payer</a:t>
            </a:r>
          </a:p>
          <a:p>
            <a:pPr lvl="2"/>
            <a:r>
              <a:rPr lang="fr-FR" dirty="0" smtClean="0"/>
              <a:t>Pour les personnes non imposables, chaque unité de monnaie non déductible est versée directement au bénéficiaire</a:t>
            </a:r>
            <a:endParaRPr lang="fr-FR" dirty="0"/>
          </a:p>
        </p:txBody>
      </p:sp>
    </p:spTree>
    <p:extLst>
      <p:ext uri="{BB962C8B-B14F-4D97-AF65-F5344CB8AC3E}">
        <p14:creationId xmlns:p14="http://schemas.microsoft.com/office/powerpoint/2010/main" val="406005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a:xfrm>
            <a:off x="498474" y="1378722"/>
            <a:ext cx="7556313" cy="5234612"/>
          </a:xfrm>
        </p:spPr>
        <p:txBody>
          <a:bodyPr>
            <a:normAutofit fontScale="92500" lnSpcReduction="10000"/>
          </a:bodyPr>
          <a:lstStyle/>
          <a:p>
            <a:pPr lvl="1"/>
            <a:r>
              <a:rPr lang="fr-FR" dirty="0" smtClean="0"/>
              <a:t>Martin Luther King (1929-1968), Mouvement des droits civiques pour la paix et contre la pauvreté, 1967, Discours de Stanford :</a:t>
            </a:r>
          </a:p>
          <a:p>
            <a:pPr lvl="2"/>
            <a:r>
              <a:rPr lang="fr-FR" dirty="0" smtClean="0"/>
              <a:t>« Il y a beaucoup de choses que notre pays peut et doit faire si l’on veut que les Noirs accèdent à une sécurité économique. Une des réponses à cet enjeu, il me semble, est le revenu annuel garanti pour tous, et pour toutes les familles de notre pays. (…) Le mouvement des droits civiques doit commencer à attirer l’attention sur ce besoin. »</a:t>
            </a:r>
          </a:p>
          <a:p>
            <a:pPr lvl="1"/>
            <a:r>
              <a:rPr lang="fr-FR" dirty="0" smtClean="0"/>
              <a:t>John </a:t>
            </a:r>
            <a:r>
              <a:rPr lang="fr-FR" dirty="0" err="1" smtClean="0"/>
              <a:t>Ralws</a:t>
            </a:r>
            <a:r>
              <a:rPr lang="fr-FR" dirty="0" smtClean="0"/>
              <a:t> (1921-2002), philosophe américain, </a:t>
            </a:r>
            <a:r>
              <a:rPr lang="fr-FR" i="1" dirty="0" smtClean="0"/>
              <a:t>Théorie de la justice</a:t>
            </a:r>
            <a:r>
              <a:rPr lang="fr-FR" dirty="0" smtClean="0"/>
              <a:t>, 1971</a:t>
            </a:r>
          </a:p>
          <a:p>
            <a:pPr lvl="2"/>
            <a:r>
              <a:rPr lang="fr-FR" dirty="0" smtClean="0"/>
              <a:t>Défend une société basée sur une justice distributive qui réduirait les inégalités</a:t>
            </a:r>
          </a:p>
          <a:p>
            <a:pPr lvl="2"/>
            <a:r>
              <a:rPr lang="fr-FR" dirty="0" smtClean="0"/>
              <a:t>Il </a:t>
            </a:r>
            <a:r>
              <a:rPr lang="fr-FR" dirty="0"/>
              <a:t>revient au gouvernement de garantir un </a:t>
            </a:r>
            <a:r>
              <a:rPr lang="fr-FR" i="1" dirty="0"/>
              <a:t>« revenu social minimum »</a:t>
            </a:r>
            <a:endParaRPr lang="fr-FR" dirty="0" smtClean="0"/>
          </a:p>
          <a:p>
            <a:pPr lvl="1"/>
            <a:r>
              <a:rPr lang="fr-FR" dirty="0" smtClean="0"/>
              <a:t>James Tobin (1918-2002), </a:t>
            </a:r>
            <a:r>
              <a:rPr lang="fr-FR" dirty="0" smtClean="0"/>
              <a:t>économiste américain</a:t>
            </a:r>
            <a:r>
              <a:rPr lang="fr-FR" dirty="0" smtClean="0"/>
              <a:t>, prix Nobel </a:t>
            </a:r>
            <a:r>
              <a:rPr lang="fr-FR" dirty="0" smtClean="0"/>
              <a:t>d’économie </a:t>
            </a:r>
            <a:r>
              <a:rPr lang="fr-FR" dirty="0" smtClean="0"/>
              <a:t>1981</a:t>
            </a:r>
          </a:p>
          <a:p>
            <a:pPr lvl="2"/>
            <a:r>
              <a:rPr lang="fr-FR" dirty="0" smtClean="0"/>
              <a:t>Paiement automatique d’une allocation à tous, variante de l’impôt négatif</a:t>
            </a:r>
          </a:p>
          <a:p>
            <a:pPr lvl="2"/>
            <a:r>
              <a:rPr lang="fr-FR" dirty="0" err="1" smtClean="0"/>
              <a:t>Family</a:t>
            </a:r>
            <a:r>
              <a:rPr lang="fr-FR" dirty="0" smtClean="0"/>
              <a:t> Assistance Plan (FAP) : abolition du programme d’assistance ciblé sur les familles pauvres et remplacement par un revenu garanti assorti de compléments financiers pour les travailleurs</a:t>
            </a:r>
          </a:p>
          <a:p>
            <a:pPr lvl="2"/>
            <a:r>
              <a:rPr lang="fr-FR" dirty="0" smtClean="0"/>
              <a:t>Projet rejeté par le Sénat américain en 1972</a:t>
            </a:r>
          </a:p>
        </p:txBody>
      </p:sp>
    </p:spTree>
    <p:extLst>
      <p:ext uri="{BB962C8B-B14F-4D97-AF65-F5344CB8AC3E}">
        <p14:creationId xmlns:p14="http://schemas.microsoft.com/office/powerpoint/2010/main" val="3603043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a:xfrm>
            <a:off x="498474" y="1666536"/>
            <a:ext cx="7556313" cy="5109988"/>
          </a:xfrm>
        </p:spPr>
        <p:txBody>
          <a:bodyPr>
            <a:normAutofit lnSpcReduction="10000"/>
          </a:bodyPr>
          <a:lstStyle/>
          <a:p>
            <a:pPr lvl="1"/>
            <a:r>
              <a:rPr lang="fr-FR" dirty="0" smtClean="0"/>
              <a:t>André </a:t>
            </a:r>
            <a:r>
              <a:rPr lang="fr-FR" dirty="0" err="1" smtClean="0"/>
              <a:t>Gorz</a:t>
            </a:r>
            <a:r>
              <a:rPr lang="fr-FR" dirty="0"/>
              <a:t> </a:t>
            </a:r>
            <a:r>
              <a:rPr lang="fr-FR" dirty="0" smtClean="0"/>
              <a:t>(1923-2007), philosophe français : </a:t>
            </a:r>
          </a:p>
          <a:p>
            <a:pPr lvl="2"/>
            <a:r>
              <a:rPr lang="fr-FR" dirty="0" smtClean="0"/>
              <a:t>Plaide pour un </a:t>
            </a:r>
            <a:r>
              <a:rPr lang="fr-FR" dirty="0"/>
              <a:t>r</a:t>
            </a:r>
            <a:r>
              <a:rPr lang="fr-FR" dirty="0" smtClean="0"/>
              <a:t>evenu d’autonomie permettant de s’affranchir de l’aliénation du travail (version de gauche, non libérale comme les précédentes)</a:t>
            </a:r>
          </a:p>
          <a:p>
            <a:pPr lvl="2"/>
            <a:r>
              <a:rPr lang="fr-FR" dirty="0" smtClean="0"/>
              <a:t>« Qui ne travaille pas mangera quand même » (Futuribles, 1986)</a:t>
            </a:r>
          </a:p>
          <a:p>
            <a:pPr lvl="2"/>
            <a:r>
              <a:rPr lang="fr-FR" dirty="0" smtClean="0"/>
              <a:t>Refuse le revenu garanti qui serait le salaire de la marginalité et de l’exclusion sociale ; revenu social comme contrepartie d’une productivité sociale</a:t>
            </a:r>
          </a:p>
          <a:p>
            <a:pPr lvl="1"/>
            <a:r>
              <a:rPr lang="fr-FR" dirty="0" smtClean="0"/>
              <a:t>Lionel </a:t>
            </a:r>
            <a:r>
              <a:rPr lang="fr-FR" dirty="0" err="1"/>
              <a:t>Stoléru</a:t>
            </a:r>
            <a:r>
              <a:rPr lang="fr-FR" dirty="0"/>
              <a:t> (</a:t>
            </a:r>
            <a:r>
              <a:rPr lang="fr-FR" dirty="0" smtClean="0"/>
              <a:t>1937-2016</a:t>
            </a:r>
            <a:r>
              <a:rPr lang="fr-FR" dirty="0"/>
              <a:t>), économiste français, </a:t>
            </a:r>
            <a:r>
              <a:rPr lang="fr-FR" dirty="0" smtClean="0"/>
              <a:t>haut fonctionnaire, politique, </a:t>
            </a:r>
            <a:r>
              <a:rPr lang="fr-FR" dirty="0"/>
              <a:t>proche </a:t>
            </a:r>
            <a:r>
              <a:rPr lang="fr-FR" dirty="0" smtClean="0"/>
              <a:t>VGE, 1973</a:t>
            </a:r>
          </a:p>
          <a:p>
            <a:pPr lvl="2"/>
            <a:r>
              <a:rPr lang="fr-FR" dirty="0" smtClean="0"/>
              <a:t>Développe </a:t>
            </a:r>
            <a:r>
              <a:rPr lang="fr-FR" dirty="0"/>
              <a:t>l'idée de l'impôt négatif dans </a:t>
            </a:r>
            <a:r>
              <a:rPr lang="fr-FR" i="1" dirty="0"/>
              <a:t>Vaincre la pauvreté dans les pays riches</a:t>
            </a:r>
            <a:r>
              <a:rPr lang="fr-FR" dirty="0"/>
              <a:t> après un voyage aux </a:t>
            </a:r>
            <a:r>
              <a:rPr lang="fr-FR" dirty="0" smtClean="0"/>
              <a:t>États-Unis</a:t>
            </a:r>
          </a:p>
          <a:p>
            <a:pPr lvl="2"/>
            <a:r>
              <a:rPr lang="fr-FR" dirty="0" smtClean="0"/>
              <a:t>Conseille à VGE la mise en place d’une aide versée via un impôt négatif</a:t>
            </a:r>
            <a:endParaRPr lang="fr-FR" dirty="0"/>
          </a:p>
          <a:p>
            <a:pPr lvl="1"/>
            <a:r>
              <a:rPr lang="fr-FR" dirty="0"/>
              <a:t>Michel </a:t>
            </a:r>
            <a:r>
              <a:rPr lang="fr-FR" dirty="0" smtClean="0"/>
              <a:t>Foucault (1926-1984</a:t>
            </a:r>
            <a:r>
              <a:rPr lang="fr-FR" dirty="0" smtClean="0"/>
              <a:t>) revenu inconditionnel</a:t>
            </a:r>
          </a:p>
          <a:p>
            <a:pPr lvl="1"/>
            <a:r>
              <a:rPr lang="fr-FR" dirty="0" smtClean="0"/>
              <a:t>, </a:t>
            </a:r>
            <a:r>
              <a:rPr lang="fr-FR" dirty="0"/>
              <a:t>philosophe français, </a:t>
            </a:r>
            <a:r>
              <a:rPr lang="fr-FR" dirty="0"/>
              <a:t>1979 (Discours au Collège de France</a:t>
            </a:r>
            <a:r>
              <a:rPr lang="fr-FR" dirty="0" smtClean="0"/>
              <a:t>)</a:t>
            </a:r>
          </a:p>
          <a:p>
            <a:pPr lvl="2"/>
            <a:r>
              <a:rPr lang="fr-FR" dirty="0" smtClean="0"/>
              <a:t>Revenu inconditionnel permettant de se libérer du contrôle étatique et aliénant attaché à la vérification des droits sociaux</a:t>
            </a:r>
            <a:endParaRPr lang="fr-FR" dirty="0"/>
          </a:p>
          <a:p>
            <a:pPr lvl="1"/>
            <a:endParaRPr lang="fr-FR" dirty="0"/>
          </a:p>
        </p:txBody>
      </p:sp>
    </p:spTree>
    <p:extLst>
      <p:ext uri="{BB962C8B-B14F-4D97-AF65-F5344CB8AC3E}">
        <p14:creationId xmlns:p14="http://schemas.microsoft.com/office/powerpoint/2010/main" val="874127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a:t>
            </a:r>
            <a:r>
              <a:rPr lang="fr-FR" dirty="0" smtClean="0"/>
              <a:t>evenu universel ou revenu de base</a:t>
            </a:r>
            <a:endParaRPr lang="fr-FR" dirty="0"/>
          </a:p>
        </p:txBody>
      </p:sp>
      <p:sp>
        <p:nvSpPr>
          <p:cNvPr id="3" name="Espace réservé du contenu 2"/>
          <p:cNvSpPr>
            <a:spLocks noGrp="1"/>
          </p:cNvSpPr>
          <p:nvPr>
            <p:ph idx="1"/>
          </p:nvPr>
        </p:nvSpPr>
        <p:spPr/>
        <p:txBody>
          <a:bodyPr/>
          <a:lstStyle/>
          <a:p>
            <a:r>
              <a:rPr lang="fr-FR" dirty="0" smtClean="0"/>
              <a:t>Diversité des motivations</a:t>
            </a:r>
          </a:p>
          <a:p>
            <a:r>
              <a:rPr lang="fr-FR" dirty="0" smtClean="0"/>
              <a:t>Identité de la conception: </a:t>
            </a:r>
          </a:p>
          <a:p>
            <a:pPr lvl="1"/>
            <a:r>
              <a:rPr lang="fr-FR" dirty="0"/>
              <a:t>R</a:t>
            </a:r>
            <a:r>
              <a:rPr lang="fr-FR" dirty="0" smtClean="0"/>
              <a:t>evenu uniforme: forfaitaire</a:t>
            </a:r>
          </a:p>
          <a:p>
            <a:pPr lvl="1"/>
            <a:r>
              <a:rPr lang="fr-FR" dirty="0" smtClean="0"/>
              <a:t>Universel: servi à toute la population d’un territoire</a:t>
            </a:r>
          </a:p>
          <a:p>
            <a:pPr lvl="1"/>
            <a:r>
              <a:rPr lang="fr-FR" dirty="0" smtClean="0"/>
              <a:t>Inconditionnel: sans contrepartie</a:t>
            </a:r>
          </a:p>
          <a:p>
            <a:r>
              <a:rPr lang="fr-FR" dirty="0" smtClean="0"/>
              <a:t> </a:t>
            </a:r>
            <a:r>
              <a:rPr lang="fr-FR" dirty="0"/>
              <a:t>D</a:t>
            </a:r>
            <a:r>
              <a:rPr lang="fr-FR" dirty="0" smtClean="0"/>
              <a:t>es différences:</a:t>
            </a:r>
          </a:p>
          <a:p>
            <a:pPr lvl="1"/>
            <a:r>
              <a:rPr lang="fr-FR" dirty="0" smtClean="0"/>
              <a:t>Montant : 500 à 800€ par mois</a:t>
            </a:r>
          </a:p>
          <a:p>
            <a:pPr lvl="1"/>
            <a:r>
              <a:rPr lang="fr-FR" dirty="0" smtClean="0"/>
              <a:t>Forme: rente ou capital</a:t>
            </a:r>
            <a:endParaRPr lang="fr-FR" dirty="0"/>
          </a:p>
          <a:p>
            <a:endParaRPr lang="fr-FR" dirty="0"/>
          </a:p>
        </p:txBody>
      </p:sp>
    </p:spTree>
    <p:extLst>
      <p:ext uri="{BB962C8B-B14F-4D97-AF65-F5344CB8AC3E}">
        <p14:creationId xmlns:p14="http://schemas.microsoft.com/office/powerpoint/2010/main" val="705260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a:xfrm>
            <a:off x="498474" y="1778000"/>
            <a:ext cx="7556313" cy="4787900"/>
          </a:xfrm>
        </p:spPr>
        <p:txBody>
          <a:bodyPr>
            <a:normAutofit lnSpcReduction="10000"/>
          </a:bodyPr>
          <a:lstStyle/>
          <a:p>
            <a:r>
              <a:rPr lang="fr-FR" dirty="0" smtClean="0"/>
              <a:t>Les prestations monétaires relevant de l’idée de revenu universel</a:t>
            </a:r>
          </a:p>
          <a:p>
            <a:pPr lvl="1"/>
            <a:r>
              <a:rPr lang="fr-FR" sz="1700" dirty="0"/>
              <a:t>L’allocation différentielle</a:t>
            </a:r>
          </a:p>
          <a:p>
            <a:pPr lvl="1"/>
            <a:r>
              <a:rPr lang="fr-FR" sz="1700" dirty="0"/>
              <a:t>L’impôt négatif</a:t>
            </a:r>
          </a:p>
          <a:p>
            <a:pPr lvl="1"/>
            <a:r>
              <a:rPr lang="fr-FR" sz="1700" dirty="0"/>
              <a:t>L’allocation universelle ou de </a:t>
            </a:r>
            <a:r>
              <a:rPr lang="fr-FR" sz="1700" dirty="0" smtClean="0"/>
              <a:t>revenu de base (basic </a:t>
            </a:r>
            <a:r>
              <a:rPr lang="fr-FR" sz="1700" dirty="0" err="1" smtClean="0"/>
              <a:t>income</a:t>
            </a:r>
            <a:r>
              <a:rPr lang="fr-FR" sz="1700" dirty="0" smtClean="0"/>
              <a:t>)</a:t>
            </a:r>
            <a:endParaRPr lang="fr-FR" sz="1700" dirty="0"/>
          </a:p>
          <a:p>
            <a:r>
              <a:rPr lang="fr-FR" dirty="0" smtClean="0"/>
              <a:t>Les propositions en France:</a:t>
            </a:r>
          </a:p>
          <a:p>
            <a:pPr lvl="1"/>
            <a:r>
              <a:rPr lang="fr-FR" sz="1700" dirty="0" smtClean="0"/>
              <a:t>Mouvement Français pour un Revenu de Base (MFRB) : droit inaliénable, inconditionnel, individuel, cumulable avec d’autres revenus; rôle émancipateur, libération du travail, développer de nouvelles richesses, participation à la vie politique et civile, sécurisation des parcours des jeunes, émancipation des femmes, possibilité de vivre dignement, mieux répartir les richesses, redynamiser les régions rurales (salaires plus faibles)…</a:t>
            </a:r>
          </a:p>
          <a:p>
            <a:pPr lvl="1"/>
            <a:r>
              <a:rPr lang="fr-FR" sz="1700" dirty="0" smtClean="0"/>
              <a:t>Projet de la région Nouvelle Aquitaine, Conseil départemental de la </a:t>
            </a:r>
            <a:r>
              <a:rPr lang="fr-FR" sz="1700" dirty="0" smtClean="0"/>
              <a:t>Gironde, 2015</a:t>
            </a:r>
            <a:endParaRPr lang="fr-FR" sz="1700" dirty="0" smtClean="0"/>
          </a:p>
          <a:p>
            <a:pPr lvl="1"/>
            <a:r>
              <a:rPr lang="fr-FR" sz="1700" dirty="0" smtClean="0"/>
              <a:t>Association pour l’Instauration d’un Revenu d’Existence (AIRE) et Marc de </a:t>
            </a:r>
            <a:r>
              <a:rPr lang="fr-FR" sz="1700" dirty="0" err="1" smtClean="0"/>
              <a:t>Basquiat</a:t>
            </a:r>
            <a:r>
              <a:rPr lang="fr-FR" sz="1700" dirty="0" smtClean="0"/>
              <a:t> (économiste) : remédier aux défauts du RSA, financement par l’impôt, forfaitisation de l’aide aux familles…. </a:t>
            </a:r>
            <a:endParaRPr lang="fr-FR" sz="1700" dirty="0"/>
          </a:p>
          <a:p>
            <a:endParaRPr lang="fr-FR" dirty="0" smtClean="0"/>
          </a:p>
          <a:p>
            <a:endParaRPr lang="fr-FR" dirty="0"/>
          </a:p>
        </p:txBody>
      </p:sp>
    </p:spTree>
    <p:extLst>
      <p:ext uri="{BB962C8B-B14F-4D97-AF65-F5344CB8AC3E}">
        <p14:creationId xmlns:p14="http://schemas.microsoft.com/office/powerpoint/2010/main" val="3580200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Revenu universel ou revenu de base</a:t>
            </a:r>
          </a:p>
        </p:txBody>
      </p:sp>
      <p:sp>
        <p:nvSpPr>
          <p:cNvPr id="3" name="Espace réservé du contenu 2"/>
          <p:cNvSpPr>
            <a:spLocks noGrp="1"/>
          </p:cNvSpPr>
          <p:nvPr>
            <p:ph idx="1"/>
          </p:nvPr>
        </p:nvSpPr>
        <p:spPr/>
        <p:txBody>
          <a:bodyPr/>
          <a:lstStyle/>
          <a:p>
            <a:r>
              <a:rPr lang="fr-FR" dirty="0" smtClean="0"/>
              <a:t>Passage du RSA au revenu universel?</a:t>
            </a:r>
          </a:p>
          <a:p>
            <a:pPr lvl="1"/>
            <a:r>
              <a:rPr lang="fr-FR" dirty="0" smtClean="0"/>
              <a:t>Changements: individualisation, perte du caractère différentiel, disparition de toute contrepartie</a:t>
            </a:r>
          </a:p>
          <a:p>
            <a:pPr lvl="1"/>
            <a:r>
              <a:rPr lang="fr-FR" dirty="0" smtClean="0"/>
              <a:t>Passage d’un objectif de lutte contre la pauvreté à un objectif de lutte en faveur de la liberté</a:t>
            </a:r>
          </a:p>
          <a:p>
            <a:pPr lvl="1"/>
            <a:r>
              <a:rPr lang="fr-FR" dirty="0" smtClean="0"/>
              <a:t>Enjeux : rapports entre les droits et les devoirs, valeur accordée au travail, place et rôle du travail dans l’acquisition du revenu, régulation du marché du travail</a:t>
            </a:r>
          </a:p>
          <a:p>
            <a:pPr lvl="1"/>
            <a:r>
              <a:rPr lang="fr-FR" dirty="0" smtClean="0"/>
              <a:t>Septembre 2018 : Stratégie de prévention et de lutte contre la pauvreté (« Plan pauvreté ») lancée par Agnès </a:t>
            </a:r>
            <a:r>
              <a:rPr lang="fr-FR" dirty="0" err="1" smtClean="0"/>
              <a:t>Buzin</a:t>
            </a:r>
            <a:r>
              <a:rPr lang="fr-FR" dirty="0" smtClean="0"/>
              <a:t> et annonce d’un Revenu Universel d’Activité (Dr. soc. 2020. 768,  dossier thématique)</a:t>
            </a:r>
            <a:endParaRPr lang="fr-FR" dirty="0"/>
          </a:p>
          <a:p>
            <a:endParaRPr lang="fr-FR" dirty="0"/>
          </a:p>
        </p:txBody>
      </p:sp>
    </p:spTree>
    <p:extLst>
      <p:ext uri="{BB962C8B-B14F-4D97-AF65-F5344CB8AC3E}">
        <p14:creationId xmlns:p14="http://schemas.microsoft.com/office/powerpoint/2010/main" val="3670749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aujourd’hui?</a:t>
            </a:r>
            <a:endParaRPr lang="fr-FR" dirty="0"/>
          </a:p>
        </p:txBody>
      </p:sp>
      <p:sp>
        <p:nvSpPr>
          <p:cNvPr id="3" name="Espace réservé du contenu 2"/>
          <p:cNvSpPr>
            <a:spLocks noGrp="1"/>
          </p:cNvSpPr>
          <p:nvPr>
            <p:ph idx="1"/>
          </p:nvPr>
        </p:nvSpPr>
        <p:spPr/>
        <p:txBody>
          <a:bodyPr>
            <a:normAutofit/>
          </a:bodyPr>
          <a:lstStyle/>
          <a:p>
            <a:pPr>
              <a:spcBef>
                <a:spcPts val="0"/>
              </a:spcBef>
              <a:spcAft>
                <a:spcPts val="600"/>
              </a:spcAft>
            </a:pPr>
            <a:r>
              <a:rPr lang="fr-FR" dirty="0" smtClean="0"/>
              <a:t>Stratégie de prévention et de lutte contre la pauvreté : 13 septembre 2018 : affirmation de la volonté de « s’attaquer aux nouveaux visages de la pauvreté » et de « refonder l’État providence du XXIe siècle »</a:t>
            </a:r>
          </a:p>
          <a:p>
            <a:pPr>
              <a:spcBef>
                <a:spcPts val="0"/>
              </a:spcBef>
            </a:pPr>
            <a:r>
              <a:rPr lang="fr-FR" dirty="0" smtClean="0"/>
              <a:t>4 axes :</a:t>
            </a:r>
          </a:p>
          <a:p>
            <a:pPr lvl="1"/>
            <a:r>
              <a:rPr lang="fr-FR" dirty="0" smtClean="0"/>
              <a:t>Agir pour la </a:t>
            </a:r>
            <a:r>
              <a:rPr lang="fr-FR" dirty="0"/>
              <a:t>p</a:t>
            </a:r>
            <a:r>
              <a:rPr lang="fr-FR" dirty="0" smtClean="0"/>
              <a:t>etite enfance : crèches, gardes, cantines…</a:t>
            </a:r>
          </a:p>
          <a:p>
            <a:pPr lvl="1"/>
            <a:r>
              <a:rPr lang="fr-FR" dirty="0" smtClean="0"/>
              <a:t>Accompagner les jeunes et les bénéficiaires du RSA vers l’emploi : formation, garantie jeune, création d’une « garantie d’activité »</a:t>
            </a:r>
          </a:p>
          <a:p>
            <a:pPr lvl="1"/>
            <a:r>
              <a:rPr lang="fr-FR" dirty="0" smtClean="0"/>
              <a:t>Simplifier notre système social : aide unique pour financer la complémentaire santé, revenu universel d’activité fusionnant plusieurs minima sociaux</a:t>
            </a:r>
          </a:p>
          <a:p>
            <a:pPr lvl="1">
              <a:spcAft>
                <a:spcPts val="600"/>
              </a:spcAft>
            </a:pPr>
            <a:r>
              <a:rPr lang="fr-FR" dirty="0" smtClean="0"/>
              <a:t>Améliorer l’habitat et résorber les logements insalubres : structures d’accueil pour les familles, </a:t>
            </a:r>
            <a:endParaRPr lang="fr-FR" dirty="0"/>
          </a:p>
          <a:p>
            <a:pPr>
              <a:spcBef>
                <a:spcPts val="0"/>
              </a:spcBef>
            </a:pPr>
            <a:endParaRPr lang="fr-FR" dirty="0"/>
          </a:p>
        </p:txBody>
      </p:sp>
    </p:spTree>
    <p:extLst>
      <p:ext uri="{BB962C8B-B14F-4D97-AF65-F5344CB8AC3E}">
        <p14:creationId xmlns:p14="http://schemas.microsoft.com/office/powerpoint/2010/main" val="82296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Travaux préparatoires au RUA </a:t>
            </a:r>
            <a:endParaRPr lang="fr-FR" dirty="0"/>
          </a:p>
        </p:txBody>
      </p:sp>
      <p:sp>
        <p:nvSpPr>
          <p:cNvPr id="3" name="Espace réservé du contenu 2"/>
          <p:cNvSpPr>
            <a:spLocks noGrp="1"/>
          </p:cNvSpPr>
          <p:nvPr>
            <p:ph idx="1"/>
          </p:nvPr>
        </p:nvSpPr>
        <p:spPr/>
        <p:txBody>
          <a:bodyPr/>
          <a:lstStyle/>
          <a:p>
            <a:r>
              <a:rPr lang="fr-FR" dirty="0" smtClean="0"/>
              <a:t>Janvier 2019 : nomination du Rapporteur général à la réforme (</a:t>
            </a:r>
            <a:r>
              <a:rPr lang="fr-FR" dirty="0"/>
              <a:t>F</a:t>
            </a:r>
            <a:r>
              <a:rPr lang="fr-FR" dirty="0" smtClean="0"/>
              <a:t>abrice </a:t>
            </a:r>
            <a:r>
              <a:rPr lang="fr-FR" dirty="0" err="1" smtClean="0"/>
              <a:t>Lenglart</a:t>
            </a:r>
            <a:r>
              <a:rPr lang="fr-FR" dirty="0" smtClean="0"/>
              <a:t>)</a:t>
            </a:r>
          </a:p>
          <a:p>
            <a:r>
              <a:rPr lang="fr-FR" dirty="0" smtClean="0"/>
              <a:t>Juin 2019 : lancement des concertations</a:t>
            </a:r>
          </a:p>
          <a:p>
            <a:pPr lvl="1"/>
            <a:r>
              <a:rPr lang="fr-FR" dirty="0" smtClean="0"/>
              <a:t>Concertation institutionnelle : 4 phases pour l’instant</a:t>
            </a:r>
            <a:r>
              <a:rPr lang="fr-FR" dirty="0"/>
              <a:t> </a:t>
            </a:r>
            <a:r>
              <a:rPr lang="fr-FR" dirty="0" smtClean="0"/>
              <a:t>mais inachevée</a:t>
            </a:r>
          </a:p>
          <a:p>
            <a:pPr lvl="1"/>
            <a:r>
              <a:rPr lang="fr-FR" dirty="0" smtClean="0"/>
              <a:t>Concertation citoyenne : ateliers automne 2019 + jury citoyen </a:t>
            </a:r>
          </a:p>
          <a:p>
            <a:pPr lvl="1"/>
            <a:r>
              <a:rPr lang="fr-FR" dirty="0" smtClean="0"/>
              <a:t>Concertation grand public : consultation en ligne (9/10 </a:t>
            </a:r>
            <a:r>
              <a:rPr lang="mr-IN" dirty="0" smtClean="0"/>
              <a:t>–</a:t>
            </a:r>
            <a:r>
              <a:rPr lang="fr-FR" dirty="0" smtClean="0"/>
              <a:t> 10/11 2019, 8100 participants)</a:t>
            </a:r>
          </a:p>
          <a:p>
            <a:pPr marL="228600" lvl="1" indent="0">
              <a:buNone/>
            </a:pPr>
            <a:endParaRPr lang="fr-FR" dirty="0" smtClean="0"/>
          </a:p>
          <a:p>
            <a:endParaRPr lang="fr-FR" dirty="0"/>
          </a:p>
        </p:txBody>
      </p:sp>
    </p:spTree>
    <p:extLst>
      <p:ext uri="{BB962C8B-B14F-4D97-AF65-F5344CB8AC3E}">
        <p14:creationId xmlns:p14="http://schemas.microsoft.com/office/powerpoint/2010/main" val="239928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constat : minima sociaux en 2022</a:t>
            </a:r>
            <a:endParaRPr lang="fr-FR" dirty="0"/>
          </a:p>
        </p:txBody>
      </p:sp>
      <p:sp>
        <p:nvSpPr>
          <p:cNvPr id="3" name="Espace réservé du contenu 2"/>
          <p:cNvSpPr>
            <a:spLocks noGrp="1"/>
          </p:cNvSpPr>
          <p:nvPr>
            <p:ph idx="1"/>
          </p:nvPr>
        </p:nvSpPr>
        <p:spPr>
          <a:xfrm>
            <a:off x="498474" y="1491808"/>
            <a:ext cx="8312424" cy="5317085"/>
          </a:xfrm>
        </p:spPr>
        <p:txBody>
          <a:bodyPr>
            <a:normAutofit fontScale="85000" lnSpcReduction="20000"/>
          </a:bodyPr>
          <a:lstStyle/>
          <a:p>
            <a:pPr>
              <a:spcBef>
                <a:spcPts val="0"/>
              </a:spcBef>
              <a:spcAft>
                <a:spcPts val="600"/>
              </a:spcAft>
            </a:pPr>
            <a:r>
              <a:rPr lang="fr-FR" b="1" dirty="0" smtClean="0"/>
              <a:t>RSA</a:t>
            </a:r>
            <a:r>
              <a:rPr lang="fr-FR" dirty="0" smtClean="0"/>
              <a:t> (575€ 1 personne mais variable selon la composition du foyer)</a:t>
            </a:r>
          </a:p>
          <a:p>
            <a:pPr>
              <a:spcBef>
                <a:spcPts val="0"/>
              </a:spcBef>
            </a:pPr>
            <a:r>
              <a:rPr lang="fr-FR" dirty="0" smtClean="0"/>
              <a:t>Fin de droits au chômage</a:t>
            </a:r>
          </a:p>
          <a:p>
            <a:pPr lvl="1">
              <a:spcBef>
                <a:spcPts val="0"/>
              </a:spcBef>
            </a:pPr>
            <a:r>
              <a:rPr lang="fr-FR" b="1" dirty="0" smtClean="0"/>
              <a:t>Allocation de solidarité spécifique </a:t>
            </a:r>
            <a:r>
              <a:rPr lang="fr-FR" dirty="0" smtClean="0"/>
              <a:t>17,90€/jour soit 537€ pour un mois de 30 jours); plafond 1252€ (isolé) ou 1968€ (couple)</a:t>
            </a:r>
          </a:p>
          <a:p>
            <a:pPr lvl="1">
              <a:spcBef>
                <a:spcPts val="0"/>
              </a:spcBef>
            </a:pPr>
            <a:r>
              <a:rPr lang="fr-FR" b="1" dirty="0" smtClean="0"/>
              <a:t>Allocation temporaire d’attente </a:t>
            </a:r>
            <a:r>
              <a:rPr lang="fr-FR" dirty="0" smtClean="0"/>
              <a:t>(ex-détenus, expatriés à leur retour, apatrides; supprimée à compter du 1</a:t>
            </a:r>
            <a:r>
              <a:rPr lang="fr-FR" baseline="30000" dirty="0" smtClean="0"/>
              <a:t>er</a:t>
            </a:r>
            <a:r>
              <a:rPr lang="fr-FR" dirty="0" smtClean="0"/>
              <a:t> sept. 2017; 11,91€/jour soit 357, 30€ pour un mois de 30 jours)</a:t>
            </a:r>
          </a:p>
          <a:p>
            <a:pPr>
              <a:spcBef>
                <a:spcPts val="0"/>
              </a:spcBef>
            </a:pPr>
            <a:r>
              <a:rPr lang="fr-FR" b="1" dirty="0" smtClean="0"/>
              <a:t>Allocation aux demandeurs d’asile </a:t>
            </a:r>
            <a:r>
              <a:rPr lang="fr-FR" dirty="0" smtClean="0"/>
              <a:t>: 6,40€/jour pour 1 personne (+7,40€ si aucune place d’hébergement n’a été proposée)</a:t>
            </a:r>
          </a:p>
          <a:p>
            <a:pPr>
              <a:spcBef>
                <a:spcPts val="0"/>
              </a:spcBef>
            </a:pPr>
            <a:r>
              <a:rPr lang="fr-FR" dirty="0" smtClean="0"/>
              <a:t>Handicap / invalidité</a:t>
            </a:r>
          </a:p>
          <a:p>
            <a:pPr lvl="1">
              <a:spcBef>
                <a:spcPts val="0"/>
              </a:spcBef>
            </a:pPr>
            <a:r>
              <a:rPr lang="fr-FR" b="1" dirty="0" smtClean="0"/>
              <a:t>Allocation supplémentaire d’invalidité </a:t>
            </a:r>
            <a:r>
              <a:rPr lang="fr-FR" dirty="0" smtClean="0"/>
              <a:t>(invalidité Gale, - âge de l’ASPA; personnes percevant une pension invalidité ou vieillesse (droits directs ou indirects)</a:t>
            </a:r>
            <a:r>
              <a:rPr lang="fr-FR" dirty="0"/>
              <a:t>;</a:t>
            </a:r>
            <a:r>
              <a:rPr lang="fr-FR" dirty="0" smtClean="0"/>
              <a:t> prestation strictement différentielle; montant maximum = 846,98€</a:t>
            </a:r>
          </a:p>
          <a:p>
            <a:pPr lvl="1">
              <a:spcBef>
                <a:spcPts val="0"/>
              </a:spcBef>
              <a:spcAft>
                <a:spcPts val="600"/>
              </a:spcAft>
            </a:pPr>
            <a:r>
              <a:rPr lang="fr-FR" b="1" dirty="0" smtClean="0"/>
              <a:t>Allocation pour adultes handicapés </a:t>
            </a:r>
            <a:r>
              <a:rPr lang="fr-FR" dirty="0" smtClean="0"/>
              <a:t>= 956,65€ (“</a:t>
            </a:r>
            <a:r>
              <a:rPr lang="fr-FR" dirty="0" err="1" smtClean="0"/>
              <a:t>déconjugalisation</a:t>
            </a:r>
            <a:r>
              <a:rPr lang="fr-FR" dirty="0" smtClean="0"/>
              <a:t>“ en 2023)</a:t>
            </a:r>
          </a:p>
          <a:p>
            <a:pPr>
              <a:spcBef>
                <a:spcPts val="0"/>
              </a:spcBef>
            </a:pPr>
            <a:r>
              <a:rPr lang="fr-FR" dirty="0" smtClean="0"/>
              <a:t>Vieillesse</a:t>
            </a:r>
          </a:p>
          <a:p>
            <a:pPr lvl="1">
              <a:spcBef>
                <a:spcPts val="0"/>
              </a:spcBef>
            </a:pPr>
            <a:r>
              <a:rPr lang="fr-FR" b="1" dirty="0" smtClean="0"/>
              <a:t>Allocation de solidarité aux personnes âgées </a:t>
            </a:r>
            <a:r>
              <a:rPr lang="fr-FR" dirty="0" smtClean="0"/>
              <a:t>(953,45€, 1480,24€ pour un couple)</a:t>
            </a:r>
          </a:p>
          <a:p>
            <a:pPr lvl="1">
              <a:spcBef>
                <a:spcPts val="0"/>
              </a:spcBef>
            </a:pPr>
            <a:r>
              <a:rPr lang="fr-FR" b="1" dirty="0" smtClean="0"/>
              <a:t>Prime transitoire de solidarité </a:t>
            </a:r>
            <a:r>
              <a:rPr lang="fr-FR" dirty="0" smtClean="0"/>
              <a:t>= plus attribuée depuis le </a:t>
            </a:r>
            <a:r>
              <a:rPr lang="fr-FR" dirty="0" smtClean="0"/>
              <a:t>1</a:t>
            </a:r>
            <a:r>
              <a:rPr lang="fr-FR" baseline="30000" dirty="0" smtClean="0"/>
              <a:t>er</a:t>
            </a:r>
            <a:r>
              <a:rPr lang="fr-FR" dirty="0" smtClean="0"/>
              <a:t> 01 2018</a:t>
            </a:r>
            <a:r>
              <a:rPr lang="fr-FR" dirty="0" smtClean="0"/>
              <a:t>; </a:t>
            </a:r>
            <a:r>
              <a:rPr lang="fr-FR" dirty="0" smtClean="0"/>
              <a:t>entre la fin du chômage et l’attente de la retraite, aux bénéficiaires du RSA ou de l’ASS) (300€)</a:t>
            </a:r>
          </a:p>
          <a:p>
            <a:pPr lvl="1">
              <a:spcBef>
                <a:spcPts val="0"/>
              </a:spcBef>
            </a:pPr>
            <a:r>
              <a:rPr lang="fr-FR" b="1" dirty="0" smtClean="0"/>
              <a:t>Revenu de </a:t>
            </a:r>
            <a:r>
              <a:rPr lang="fr-FR" b="1" dirty="0"/>
              <a:t>solidarité </a:t>
            </a:r>
            <a:r>
              <a:rPr lang="fr-FR" b="1" dirty="0" smtClean="0"/>
              <a:t>d’outre-mer </a:t>
            </a:r>
            <a:r>
              <a:rPr lang="fr-FR" dirty="0"/>
              <a:t>: avoir bénéficié du RSA pendant 2 ans; 55-65 ans dans l’attente de la </a:t>
            </a:r>
            <a:r>
              <a:rPr lang="fr-FR" dirty="0" smtClean="0"/>
              <a:t>retraite = </a:t>
            </a:r>
            <a:r>
              <a:rPr lang="fr-FR" dirty="0"/>
              <a:t>563,75</a:t>
            </a:r>
            <a:r>
              <a:rPr lang="fr-FR" dirty="0" smtClean="0"/>
              <a:t>€ sous plafond (946,96€ pour personne seule, 1488,08</a:t>
            </a:r>
            <a:r>
              <a:rPr lang="fr-FR" dirty="0"/>
              <a:t>€ pour un couple</a:t>
            </a:r>
            <a:endParaRPr lang="fr-FR" dirty="0" smtClean="0"/>
          </a:p>
          <a:p>
            <a:pPr>
              <a:spcBef>
                <a:spcPts val="0"/>
              </a:spcBef>
            </a:pPr>
            <a:r>
              <a:rPr lang="fr-FR" b="1" dirty="0" smtClean="0"/>
              <a:t>Allocation veuvage </a:t>
            </a:r>
            <a:r>
              <a:rPr lang="fr-FR" dirty="0" smtClean="0"/>
              <a:t>= 657,45€ </a:t>
            </a:r>
            <a:r>
              <a:rPr lang="fr-FR" dirty="0"/>
              <a:t>;</a:t>
            </a:r>
            <a:r>
              <a:rPr lang="fr-FR" dirty="0" smtClean="0"/>
              <a:t> revenus &lt;790,24/mois</a:t>
            </a:r>
          </a:p>
        </p:txBody>
      </p:sp>
    </p:spTree>
    <p:extLst>
      <p:ext uri="{BB962C8B-B14F-4D97-AF65-F5344CB8AC3E}">
        <p14:creationId xmlns:p14="http://schemas.microsoft.com/office/powerpoint/2010/main" val="1599948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Demain : un RUA?</a:t>
            </a:r>
            <a:endParaRPr lang="fr-FR" dirty="0"/>
          </a:p>
        </p:txBody>
      </p:sp>
      <p:sp>
        <p:nvSpPr>
          <p:cNvPr id="3" name="Espace réservé du contenu 2"/>
          <p:cNvSpPr>
            <a:spLocks noGrp="1"/>
          </p:cNvSpPr>
          <p:nvPr>
            <p:ph idx="1"/>
          </p:nvPr>
        </p:nvSpPr>
        <p:spPr>
          <a:xfrm>
            <a:off x="498474" y="1386678"/>
            <a:ext cx="7975425" cy="5367370"/>
          </a:xfrm>
        </p:spPr>
        <p:txBody>
          <a:bodyPr>
            <a:normAutofit/>
          </a:bodyPr>
          <a:lstStyle/>
          <a:p>
            <a:r>
              <a:rPr lang="fr-FR" dirty="0" smtClean="0">
                <a:solidFill>
                  <a:srgbClr val="000000"/>
                </a:solidFill>
              </a:rPr>
              <a:t>Le revenu universel d’activité : quel régime juridique?</a:t>
            </a:r>
          </a:p>
          <a:p>
            <a:pPr lvl="1"/>
            <a:r>
              <a:rPr lang="fr-FR" dirty="0" smtClean="0">
                <a:solidFill>
                  <a:srgbClr val="000000"/>
                </a:solidFill>
              </a:rPr>
              <a:t>Objectifs du RUA : fusionner, simplifier, favoriser la lisibilité, ne pas dissuader au travail</a:t>
            </a:r>
          </a:p>
          <a:p>
            <a:pPr lvl="1"/>
            <a:r>
              <a:rPr lang="fr-FR" dirty="0" smtClean="0">
                <a:solidFill>
                  <a:srgbClr val="000000"/>
                </a:solidFill>
              </a:rPr>
              <a:t>Obligations associées au versement de l’allocation : </a:t>
            </a:r>
          </a:p>
          <a:p>
            <a:pPr lvl="2"/>
            <a:r>
              <a:rPr lang="fr-FR" dirty="0" smtClean="0">
                <a:solidFill>
                  <a:srgbClr val="000000"/>
                </a:solidFill>
              </a:rPr>
              <a:t>Contracter</a:t>
            </a:r>
          </a:p>
          <a:p>
            <a:pPr lvl="2"/>
            <a:r>
              <a:rPr lang="fr-FR" dirty="0" smtClean="0">
                <a:solidFill>
                  <a:srgbClr val="000000"/>
                </a:solidFill>
              </a:rPr>
              <a:t>S’engager dans l’insertion, préférentiellement professionnelle</a:t>
            </a:r>
          </a:p>
          <a:p>
            <a:pPr lvl="2"/>
            <a:r>
              <a:rPr lang="fr-FR" dirty="0" smtClean="0">
                <a:solidFill>
                  <a:srgbClr val="000000"/>
                </a:solidFill>
              </a:rPr>
              <a:t>universalité/activité : un oxymore?</a:t>
            </a:r>
          </a:p>
          <a:p>
            <a:pPr lvl="1"/>
            <a:r>
              <a:rPr lang="fr-FR" dirty="0" smtClean="0">
                <a:solidFill>
                  <a:srgbClr val="000000"/>
                </a:solidFill>
              </a:rPr>
              <a:t>Une « prestation en briques » : un socle différentiel susceptible d’être augmenté par des « suppléments » (proximité </a:t>
            </a:r>
            <a:r>
              <a:rPr lang="fr-FR" dirty="0" err="1" smtClean="0">
                <a:solidFill>
                  <a:srgbClr val="000000"/>
                </a:solidFill>
              </a:rPr>
              <a:t>Sirugue</a:t>
            </a:r>
            <a:r>
              <a:rPr lang="fr-FR" dirty="0" smtClean="0">
                <a:solidFill>
                  <a:srgbClr val="000000"/>
                </a:solidFill>
              </a:rPr>
              <a:t>)</a:t>
            </a:r>
          </a:p>
          <a:p>
            <a:pPr lvl="2"/>
            <a:r>
              <a:rPr lang="fr-FR" dirty="0" smtClean="0">
                <a:solidFill>
                  <a:srgbClr val="000000"/>
                </a:solidFill>
              </a:rPr>
              <a:t>Spécificités « superflues » et spécificités « justifiées » : quel critère distinctif?</a:t>
            </a:r>
          </a:p>
          <a:p>
            <a:pPr lvl="2"/>
            <a:r>
              <a:rPr lang="fr-FR" dirty="0" smtClean="0">
                <a:solidFill>
                  <a:srgbClr val="000000"/>
                </a:solidFill>
              </a:rPr>
              <a:t>Un RUA socle : allocation différentielle</a:t>
            </a:r>
          </a:p>
          <a:p>
            <a:pPr lvl="2"/>
            <a:r>
              <a:rPr lang="fr-FR" dirty="0" smtClean="0">
                <a:solidFill>
                  <a:srgbClr val="000000"/>
                </a:solidFill>
              </a:rPr>
              <a:t>Des suppléments possibles : </a:t>
            </a:r>
            <a:r>
              <a:rPr lang="fr-FR" dirty="0"/>
              <a:t>supplément </a:t>
            </a:r>
            <a:r>
              <a:rPr lang="fr-FR" dirty="0" smtClean="0"/>
              <a:t>logement lui-même augmenté </a:t>
            </a:r>
            <a:r>
              <a:rPr lang="fr-FR" dirty="0"/>
              <a:t>éventuellement par supplément personne âgée, un supplément handicap/invalidité ou un supplément </a:t>
            </a:r>
            <a:r>
              <a:rPr lang="fr-FR" dirty="0" smtClean="0"/>
              <a:t>étudiant</a:t>
            </a:r>
          </a:p>
          <a:p>
            <a:pPr lvl="2"/>
            <a:r>
              <a:rPr lang="fr-FR" dirty="0" smtClean="0">
                <a:solidFill>
                  <a:srgbClr val="000000"/>
                </a:solidFill>
              </a:rPr>
              <a:t>En creux :  suppression de l’AV, l’ASS et du RMO</a:t>
            </a:r>
          </a:p>
          <a:p>
            <a:pPr lvl="2"/>
            <a:endParaRPr lang="fr-FR" dirty="0" smtClean="0">
              <a:solidFill>
                <a:srgbClr val="000000"/>
              </a:solidFill>
            </a:endParaRPr>
          </a:p>
          <a:p>
            <a:pPr lvl="1"/>
            <a:endParaRPr lang="fr-FR" dirty="0"/>
          </a:p>
        </p:txBody>
      </p:sp>
    </p:spTree>
    <p:extLst>
      <p:ext uri="{BB962C8B-B14F-4D97-AF65-F5344CB8AC3E}">
        <p14:creationId xmlns:p14="http://schemas.microsoft.com/office/powerpoint/2010/main" val="2075781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Demain : un RUA?</a:t>
            </a:r>
          </a:p>
        </p:txBody>
      </p:sp>
      <p:sp>
        <p:nvSpPr>
          <p:cNvPr id="3" name="Espace réservé du contenu 2"/>
          <p:cNvSpPr>
            <a:spLocks noGrp="1"/>
          </p:cNvSpPr>
          <p:nvPr>
            <p:ph idx="1"/>
          </p:nvPr>
        </p:nvSpPr>
        <p:spPr>
          <a:xfrm>
            <a:off x="457200" y="1377863"/>
            <a:ext cx="8229600" cy="5480137"/>
          </a:xfrm>
        </p:spPr>
        <p:txBody>
          <a:bodyPr/>
          <a:lstStyle/>
          <a:p>
            <a:pPr lvl="1"/>
            <a:r>
              <a:rPr lang="fr-FR" dirty="0">
                <a:solidFill>
                  <a:srgbClr val="000000"/>
                </a:solidFill>
              </a:rPr>
              <a:t>Défis à relever par le RUA</a:t>
            </a:r>
          </a:p>
          <a:p>
            <a:pPr lvl="2"/>
            <a:r>
              <a:rPr lang="fr-FR" dirty="0" smtClean="0">
                <a:solidFill>
                  <a:srgbClr val="000000"/>
                </a:solidFill>
              </a:rPr>
              <a:t>Arbitrage entre le rattachement de la prestation à la sécurité sociale ou à l’aide sociale ; détachement de l’indemnisation du chômage?</a:t>
            </a:r>
          </a:p>
          <a:p>
            <a:pPr lvl="2"/>
            <a:r>
              <a:rPr lang="fr-FR" dirty="0" smtClean="0">
                <a:solidFill>
                  <a:srgbClr val="000000"/>
                </a:solidFill>
              </a:rPr>
              <a:t>Recours </a:t>
            </a:r>
            <a:r>
              <a:rPr lang="fr-FR" dirty="0">
                <a:solidFill>
                  <a:srgbClr val="000000"/>
                </a:solidFill>
              </a:rPr>
              <a:t>sur </a:t>
            </a:r>
            <a:r>
              <a:rPr lang="fr-FR" dirty="0" smtClean="0">
                <a:solidFill>
                  <a:srgbClr val="000000"/>
                </a:solidFill>
              </a:rPr>
              <a:t>succession : présente pour l’ASPA et l’ASI, non pour le RSA et l’AAH</a:t>
            </a:r>
            <a:endParaRPr lang="fr-FR" dirty="0">
              <a:solidFill>
                <a:srgbClr val="000000"/>
              </a:solidFill>
            </a:endParaRPr>
          </a:p>
          <a:p>
            <a:pPr lvl="2"/>
            <a:r>
              <a:rPr lang="fr-FR" dirty="0">
                <a:solidFill>
                  <a:srgbClr val="000000"/>
                </a:solidFill>
              </a:rPr>
              <a:t>Définition de la condition de </a:t>
            </a:r>
            <a:r>
              <a:rPr lang="fr-FR" dirty="0" smtClean="0">
                <a:solidFill>
                  <a:srgbClr val="000000"/>
                </a:solidFill>
              </a:rPr>
              <a:t>séjour régulier : </a:t>
            </a:r>
          </a:p>
          <a:p>
            <a:pPr lvl="3"/>
            <a:r>
              <a:rPr lang="fr-FR" dirty="0" smtClean="0">
                <a:solidFill>
                  <a:srgbClr val="000000"/>
                </a:solidFill>
              </a:rPr>
              <a:t>10 ans pour l’ASI</a:t>
            </a:r>
          </a:p>
          <a:p>
            <a:pPr lvl="3"/>
            <a:r>
              <a:rPr lang="fr-FR" dirty="0" smtClean="0">
                <a:solidFill>
                  <a:srgbClr val="000000"/>
                </a:solidFill>
              </a:rPr>
              <a:t>pas de durée antérieure pour l’AAH</a:t>
            </a:r>
          </a:p>
          <a:p>
            <a:pPr lvl="3"/>
            <a:r>
              <a:rPr lang="fr-FR" dirty="0" smtClean="0">
                <a:solidFill>
                  <a:srgbClr val="000000"/>
                </a:solidFill>
              </a:rPr>
              <a:t>en principe titre de séjour autorisant au travail depuis 5 ans pour les étrangers non communautaires</a:t>
            </a:r>
          </a:p>
          <a:p>
            <a:pPr lvl="3"/>
            <a:r>
              <a:rPr lang="fr-FR" dirty="0" smtClean="0"/>
              <a:t>titre </a:t>
            </a:r>
            <a:r>
              <a:rPr lang="fr-FR" dirty="0"/>
              <a:t>de séjour autorisant à travailler depuis au moins 10 </a:t>
            </a:r>
            <a:r>
              <a:rPr lang="fr-FR" dirty="0" smtClean="0"/>
              <a:t>ans pour l’ASPA</a:t>
            </a:r>
            <a:endParaRPr lang="fr-FR" dirty="0">
              <a:solidFill>
                <a:srgbClr val="000000"/>
              </a:solidFill>
            </a:endParaRPr>
          </a:p>
          <a:p>
            <a:pPr lvl="2"/>
            <a:r>
              <a:rPr lang="fr-FR" dirty="0">
                <a:solidFill>
                  <a:srgbClr val="000000"/>
                </a:solidFill>
              </a:rPr>
              <a:t>Choix du montant, des paramètres de calcul (</a:t>
            </a:r>
            <a:r>
              <a:rPr lang="fr-FR" dirty="0" smtClean="0">
                <a:solidFill>
                  <a:srgbClr val="000000"/>
                </a:solidFill>
              </a:rPr>
              <a:t>individualisation, </a:t>
            </a:r>
            <a:r>
              <a:rPr lang="fr-FR" dirty="0" err="1" smtClean="0">
                <a:solidFill>
                  <a:srgbClr val="000000"/>
                </a:solidFill>
              </a:rPr>
              <a:t>conjugalisation</a:t>
            </a:r>
            <a:r>
              <a:rPr lang="fr-FR" dirty="0" smtClean="0">
                <a:solidFill>
                  <a:srgbClr val="000000"/>
                </a:solidFill>
              </a:rPr>
              <a:t>, </a:t>
            </a:r>
            <a:r>
              <a:rPr lang="fr-FR" dirty="0" err="1">
                <a:solidFill>
                  <a:srgbClr val="000000"/>
                </a:solidFill>
              </a:rPr>
              <a:t>familialisation</a:t>
            </a:r>
            <a:r>
              <a:rPr lang="fr-FR" smtClean="0">
                <a:solidFill>
                  <a:srgbClr val="000000"/>
                </a:solidFill>
              </a:rPr>
              <a:t>) : </a:t>
            </a:r>
            <a:r>
              <a:rPr lang="fr-FR" dirty="0">
                <a:solidFill>
                  <a:srgbClr val="000000"/>
                </a:solidFill>
              </a:rPr>
              <a:t>seuil de pauvreté, pauvreté en conditions de vie, reste à </a:t>
            </a:r>
            <a:r>
              <a:rPr lang="fr-FR" dirty="0" smtClean="0">
                <a:solidFill>
                  <a:srgbClr val="000000"/>
                </a:solidFill>
              </a:rPr>
              <a:t>vivre</a:t>
            </a:r>
          </a:p>
          <a:p>
            <a:pPr lvl="2"/>
            <a:r>
              <a:rPr lang="fr-FR" dirty="0" smtClean="0">
                <a:solidFill>
                  <a:srgbClr val="000000"/>
                </a:solidFill>
              </a:rPr>
              <a:t>Question du droit des jeunes adultes</a:t>
            </a:r>
            <a:endParaRPr lang="fr-FR" dirty="0">
              <a:solidFill>
                <a:srgbClr val="000000"/>
              </a:solidFill>
            </a:endParaRPr>
          </a:p>
          <a:p>
            <a:pPr lvl="2"/>
            <a:r>
              <a:rPr lang="fr-FR" dirty="0"/>
              <a:t>A</a:t>
            </a:r>
            <a:r>
              <a:rPr lang="fr-FR" dirty="0" smtClean="0"/>
              <a:t>rticulation </a:t>
            </a:r>
            <a:r>
              <a:rPr lang="fr-FR" dirty="0"/>
              <a:t>des droits et devoirs des </a:t>
            </a:r>
            <a:r>
              <a:rPr lang="fr-FR" dirty="0" smtClean="0"/>
              <a:t>bénéficiaires, quelle inconditionnalité?</a:t>
            </a:r>
            <a:endParaRPr lang="fr-FR" dirty="0" smtClean="0">
              <a:solidFill>
                <a:srgbClr val="000000"/>
              </a:solidFill>
            </a:endParaRPr>
          </a:p>
          <a:p>
            <a:pPr lvl="2"/>
            <a:r>
              <a:rPr lang="fr-FR" dirty="0" smtClean="0">
                <a:solidFill>
                  <a:srgbClr val="000000"/>
                </a:solidFill>
              </a:rPr>
              <a:t>Lien </a:t>
            </a:r>
            <a:r>
              <a:rPr lang="fr-FR" dirty="0">
                <a:solidFill>
                  <a:srgbClr val="000000"/>
                </a:solidFill>
              </a:rPr>
              <a:t>avec l’activité et articulation avec les revenus du </a:t>
            </a:r>
            <a:r>
              <a:rPr lang="fr-FR" dirty="0" smtClean="0">
                <a:solidFill>
                  <a:srgbClr val="000000"/>
                </a:solidFill>
              </a:rPr>
              <a:t>travail</a:t>
            </a:r>
          </a:p>
          <a:p>
            <a:pPr lvl="3"/>
            <a:r>
              <a:rPr lang="fr-FR" dirty="0">
                <a:solidFill>
                  <a:srgbClr val="000000"/>
                </a:solidFill>
              </a:rPr>
              <a:t>I</a:t>
            </a:r>
            <a:r>
              <a:rPr lang="fr-FR" dirty="0" smtClean="0">
                <a:solidFill>
                  <a:srgbClr val="000000"/>
                </a:solidFill>
              </a:rPr>
              <a:t>ntéressement </a:t>
            </a:r>
            <a:r>
              <a:rPr lang="fr-FR" dirty="0">
                <a:solidFill>
                  <a:srgbClr val="000000"/>
                </a:solidFill>
              </a:rPr>
              <a:t>au travail? </a:t>
            </a:r>
          </a:p>
          <a:p>
            <a:pPr lvl="3"/>
            <a:r>
              <a:rPr lang="fr-FR" dirty="0" smtClean="0">
                <a:solidFill>
                  <a:srgbClr val="000000"/>
                </a:solidFill>
              </a:rPr>
              <a:t>Allocation </a:t>
            </a:r>
            <a:r>
              <a:rPr lang="fr-FR" dirty="0">
                <a:solidFill>
                  <a:srgbClr val="000000"/>
                </a:solidFill>
              </a:rPr>
              <a:t>strictement différentielle ou non?)</a:t>
            </a:r>
          </a:p>
          <a:p>
            <a:endParaRPr lang="fr-FR" dirty="0"/>
          </a:p>
        </p:txBody>
      </p:sp>
    </p:spTree>
    <p:extLst>
      <p:ext uri="{BB962C8B-B14F-4D97-AF65-F5344CB8AC3E}">
        <p14:creationId xmlns:p14="http://schemas.microsoft.com/office/powerpoint/2010/main" val="255684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8506" y="576457"/>
            <a:ext cx="7556313" cy="1116106"/>
          </a:xfrm>
        </p:spPr>
        <p:txBody>
          <a:bodyPr>
            <a:normAutofit fontScale="90000"/>
          </a:bodyPr>
          <a:lstStyle/>
          <a:p>
            <a:r>
              <a:rPr lang="fr-FR" dirty="0" smtClean="0"/>
              <a:t>Les 10 minima sociaux : </a:t>
            </a:r>
            <a:br>
              <a:rPr lang="fr-FR" dirty="0" smtClean="0"/>
            </a:br>
            <a:r>
              <a:rPr lang="fr-FR" dirty="0" smtClean="0"/>
              <a:t>Rapport </a:t>
            </a:r>
            <a:r>
              <a:rPr lang="fr-FR" dirty="0" err="1" smtClean="0"/>
              <a:t>Sirugue</a:t>
            </a:r>
            <a:r>
              <a:rPr lang="fr-FR" dirty="0" smtClean="0"/>
              <a:t> (2016)</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64836119"/>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9741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propositions de simplification</a:t>
            </a:r>
            <a:endParaRPr lang="fr-FR" dirty="0"/>
          </a:p>
        </p:txBody>
      </p:sp>
      <p:sp>
        <p:nvSpPr>
          <p:cNvPr id="3" name="Espace réservé du contenu 2"/>
          <p:cNvSpPr>
            <a:spLocks noGrp="1"/>
          </p:cNvSpPr>
          <p:nvPr>
            <p:ph idx="1"/>
          </p:nvPr>
        </p:nvSpPr>
        <p:spPr>
          <a:xfrm>
            <a:off x="498474" y="1981200"/>
            <a:ext cx="8426865" cy="4705420"/>
          </a:xfrm>
        </p:spPr>
        <p:txBody>
          <a:bodyPr>
            <a:normAutofit lnSpcReduction="10000"/>
          </a:bodyPr>
          <a:lstStyle/>
          <a:p>
            <a:r>
              <a:rPr lang="fr-FR" dirty="0" smtClean="0"/>
              <a:t>« Repenser les minima sociaux Vers une couverture socle commune », Ch. </a:t>
            </a:r>
            <a:r>
              <a:rPr lang="fr-FR" dirty="0" err="1" smtClean="0"/>
              <a:t>Sirugue</a:t>
            </a:r>
            <a:r>
              <a:rPr lang="fr-FR" dirty="0" smtClean="0"/>
              <a:t>, avril 2016</a:t>
            </a:r>
          </a:p>
          <a:p>
            <a:r>
              <a:rPr lang="fr-FR" dirty="0" smtClean="0"/>
              <a:t>Constats concernant la coexistence de minima sociaux</a:t>
            </a:r>
          </a:p>
          <a:p>
            <a:pPr lvl="1"/>
            <a:r>
              <a:rPr lang="fr-FR" dirty="0" smtClean="0"/>
              <a:t>Cause de complexité et de faible lisibilité des dispositifs: alimente les phénomènes de non-recours</a:t>
            </a:r>
          </a:p>
          <a:p>
            <a:pPr lvl="1"/>
            <a:r>
              <a:rPr lang="fr-FR" dirty="0" smtClean="0"/>
              <a:t>Nuit à l’efficacité des politiques publiques de solidarité</a:t>
            </a:r>
          </a:p>
          <a:p>
            <a:pPr lvl="1"/>
            <a:r>
              <a:rPr lang="fr-FR" dirty="0" smtClean="0"/>
              <a:t>Nourrit des critiques infondées sur le système de solidarité</a:t>
            </a:r>
          </a:p>
          <a:p>
            <a:pPr lvl="1"/>
            <a:r>
              <a:rPr lang="fr-FR" dirty="0" smtClean="0"/>
              <a:t>Exclusion des jeunes des dispositifs</a:t>
            </a:r>
          </a:p>
          <a:p>
            <a:pPr lvl="1"/>
            <a:r>
              <a:rPr lang="fr-FR" dirty="0" smtClean="0"/>
              <a:t>Problèmes des droits connexes qui font évoluer la situation réelle de l’allocataire</a:t>
            </a:r>
          </a:p>
          <a:p>
            <a:r>
              <a:rPr lang="fr-FR" dirty="0" smtClean="0"/>
              <a:t>Propose 3 scénarios pour clarifier l’architecture des minima sociaux et définir un cadre nouveau à l’action publique : graduation des propositions</a:t>
            </a:r>
          </a:p>
          <a:p>
            <a:pPr lvl="1"/>
            <a:endParaRPr lang="fr-FR" dirty="0" smtClean="0"/>
          </a:p>
          <a:p>
            <a:endParaRPr lang="fr-FR" dirty="0"/>
          </a:p>
        </p:txBody>
      </p:sp>
    </p:spTree>
    <p:extLst>
      <p:ext uri="{BB962C8B-B14F-4D97-AF65-F5344CB8AC3E}">
        <p14:creationId xmlns:p14="http://schemas.microsoft.com/office/powerpoint/2010/main" val="407210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propositions de simplification:</a:t>
            </a:r>
            <a:br>
              <a:rPr lang="fr-FR" dirty="0" smtClean="0"/>
            </a:br>
            <a:r>
              <a:rPr lang="fr-FR" dirty="0" smtClean="0"/>
              <a:t>Scenario 1</a:t>
            </a:r>
            <a:endParaRPr lang="fr-FR" dirty="0"/>
          </a:p>
        </p:txBody>
      </p:sp>
      <p:sp>
        <p:nvSpPr>
          <p:cNvPr id="3" name="Espace réservé du contenu 2"/>
          <p:cNvSpPr>
            <a:spLocks noGrp="1"/>
          </p:cNvSpPr>
          <p:nvPr>
            <p:ph idx="1"/>
          </p:nvPr>
        </p:nvSpPr>
        <p:spPr>
          <a:xfrm>
            <a:off x="498474" y="1981200"/>
            <a:ext cx="7556313" cy="4649230"/>
          </a:xfrm>
        </p:spPr>
        <p:txBody>
          <a:bodyPr/>
          <a:lstStyle/>
          <a:p>
            <a:r>
              <a:rPr lang="fr-FR" dirty="0" smtClean="0"/>
              <a:t>Applicable au 1</a:t>
            </a:r>
            <a:r>
              <a:rPr lang="fr-FR" baseline="30000" dirty="0" smtClean="0"/>
              <a:t>er</a:t>
            </a:r>
            <a:r>
              <a:rPr lang="fr-FR" dirty="0" smtClean="0"/>
              <a:t> janvier 2017</a:t>
            </a:r>
          </a:p>
          <a:p>
            <a:r>
              <a:rPr lang="fr-FR" dirty="0" smtClean="0"/>
              <a:t>Développer les procédures en ligne, réduire les pièces à produire</a:t>
            </a:r>
          </a:p>
          <a:p>
            <a:r>
              <a:rPr lang="fr-FR" dirty="0" smtClean="0"/>
              <a:t>Favoriser les échanges de données entre les opérateurs pour limiter le nombre des déclarations</a:t>
            </a:r>
          </a:p>
          <a:p>
            <a:r>
              <a:rPr lang="fr-FR" dirty="0" smtClean="0"/>
              <a:t>Simplifier les démarches des bénéficiaires d’AAH</a:t>
            </a:r>
          </a:p>
          <a:p>
            <a:r>
              <a:rPr lang="fr-FR" dirty="0"/>
              <a:t>Principe de </a:t>
            </a:r>
            <a:r>
              <a:rPr lang="fr-FR" dirty="0" smtClean="0"/>
              <a:t>« l’effet figé » (3 mois): </a:t>
            </a:r>
            <a:r>
              <a:rPr lang="fr-FR" dirty="0"/>
              <a:t>rendre prévisible les montants des allocations</a:t>
            </a:r>
          </a:p>
          <a:p>
            <a:r>
              <a:rPr lang="fr-FR" dirty="0" smtClean="0"/>
              <a:t>Aligner des dispositifs d’intéressement de l’ASS et du RSA</a:t>
            </a:r>
          </a:p>
          <a:p>
            <a:r>
              <a:rPr lang="fr-FR" dirty="0" smtClean="0"/>
              <a:t>Mettre fin à certaines possibilités de cumul</a:t>
            </a:r>
          </a:p>
          <a:p>
            <a:endParaRPr lang="fr-FR" dirty="0" smtClean="0"/>
          </a:p>
          <a:p>
            <a:endParaRPr lang="fr-FR" dirty="0"/>
          </a:p>
        </p:txBody>
      </p:sp>
    </p:spTree>
    <p:extLst>
      <p:ext uri="{BB962C8B-B14F-4D97-AF65-F5344CB8AC3E}">
        <p14:creationId xmlns:p14="http://schemas.microsoft.com/office/powerpoint/2010/main" val="164885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propositions de simplification:</a:t>
            </a:r>
            <a:br>
              <a:rPr lang="fr-FR" dirty="0"/>
            </a:br>
            <a:r>
              <a:rPr lang="fr-FR" dirty="0"/>
              <a:t>Scenario </a:t>
            </a:r>
            <a:r>
              <a:rPr lang="fr-FR" dirty="0" smtClean="0"/>
              <a:t>2</a:t>
            </a:r>
            <a:endParaRPr lang="fr-FR" dirty="0"/>
          </a:p>
        </p:txBody>
      </p:sp>
      <p:sp>
        <p:nvSpPr>
          <p:cNvPr id="3" name="Espace réservé du contenu 2"/>
          <p:cNvSpPr>
            <a:spLocks noGrp="1"/>
          </p:cNvSpPr>
          <p:nvPr>
            <p:ph idx="1"/>
          </p:nvPr>
        </p:nvSpPr>
        <p:spPr>
          <a:xfrm>
            <a:off x="498474" y="1981200"/>
            <a:ext cx="7556313" cy="4705420"/>
          </a:xfrm>
        </p:spPr>
        <p:txBody>
          <a:bodyPr>
            <a:normAutofit fontScale="92500" lnSpcReduction="10000"/>
          </a:bodyPr>
          <a:lstStyle/>
          <a:p>
            <a:r>
              <a:rPr lang="fr-FR" dirty="0" smtClean="0"/>
              <a:t>Réduire le nombre des dispositifs existants à 5 à l’horizon 2020</a:t>
            </a:r>
          </a:p>
          <a:p>
            <a:r>
              <a:rPr lang="fr-FR" dirty="0" smtClean="0"/>
              <a:t>Conforter le RSA dans son rôle de socle par l’</a:t>
            </a:r>
            <a:r>
              <a:rPr lang="fr-FR" dirty="0"/>
              <a:t>i</a:t>
            </a:r>
            <a:r>
              <a:rPr lang="fr-FR" dirty="0" smtClean="0"/>
              <a:t>ntégration de l’allocation veuvage (montant fixe et trop faible pour les familles), de l’ATA (faiblesse de son montant et de sa cible très étroite (fait)) et du RSO (caractère stigmatisant, objectif inverse à l’activité des séniors)</a:t>
            </a:r>
          </a:p>
          <a:p>
            <a:r>
              <a:rPr lang="fr-FR" dirty="0" smtClean="0"/>
              <a:t>Réforme de l’ASS : limiter sa durée de versement à 2 ans pour constituer </a:t>
            </a:r>
            <a:r>
              <a:rPr lang="fr-FR" dirty="0"/>
              <a:t>une vraie </a:t>
            </a:r>
            <a:r>
              <a:rPr lang="fr-FR" dirty="0" smtClean="0"/>
              <a:t>transition et inciter au retour à l’emploi; hausse du montant</a:t>
            </a:r>
          </a:p>
          <a:p>
            <a:r>
              <a:rPr lang="fr-FR" dirty="0" smtClean="0"/>
              <a:t>Rapprochement progressif de l’allocation supplémentaire d’invalidité avec l’allocation pour adultes handicapés; accès à l’AAH automatisé pour les bénéficiaires de pensions d’invalidité à faibles revenus; rapprochement des modalités d’évaluation du handicap et de l’invalidité</a:t>
            </a:r>
          </a:p>
          <a:p>
            <a:endParaRPr lang="fr-FR" dirty="0"/>
          </a:p>
        </p:txBody>
      </p:sp>
    </p:spTree>
    <p:extLst>
      <p:ext uri="{BB962C8B-B14F-4D97-AF65-F5344CB8AC3E}">
        <p14:creationId xmlns:p14="http://schemas.microsoft.com/office/powerpoint/2010/main" val="212614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Scenario 2: regroupement des minima autour de 5 pôles </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543573007"/>
              </p:ext>
            </p:extLst>
          </p:nvPr>
        </p:nvGraphicFramePr>
        <p:xfrm>
          <a:off x="506079" y="1981201"/>
          <a:ext cx="7556313" cy="731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me 5"/>
          <p:cNvGraphicFramePr/>
          <p:nvPr>
            <p:extLst>
              <p:ext uri="{D42A27DB-BD31-4B8C-83A1-F6EECF244321}">
                <p14:modId xmlns:p14="http://schemas.microsoft.com/office/powerpoint/2010/main" val="4005666473"/>
              </p:ext>
            </p:extLst>
          </p:nvPr>
        </p:nvGraphicFramePr>
        <p:xfrm>
          <a:off x="1408545" y="2932545"/>
          <a:ext cx="6096000" cy="715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me 6"/>
          <p:cNvGraphicFramePr/>
          <p:nvPr>
            <p:extLst>
              <p:ext uri="{D42A27DB-BD31-4B8C-83A1-F6EECF244321}">
                <p14:modId xmlns:p14="http://schemas.microsoft.com/office/powerpoint/2010/main" val="420350737"/>
              </p:ext>
            </p:extLst>
          </p:nvPr>
        </p:nvGraphicFramePr>
        <p:xfrm>
          <a:off x="1408545" y="3867731"/>
          <a:ext cx="6096000" cy="76199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Diagramme 7"/>
          <p:cNvGraphicFramePr/>
          <p:nvPr>
            <p:extLst>
              <p:ext uri="{D42A27DB-BD31-4B8C-83A1-F6EECF244321}">
                <p14:modId xmlns:p14="http://schemas.microsoft.com/office/powerpoint/2010/main" val="4022277456"/>
              </p:ext>
            </p:extLst>
          </p:nvPr>
        </p:nvGraphicFramePr>
        <p:xfrm>
          <a:off x="1524000" y="4826003"/>
          <a:ext cx="6096000" cy="7042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9" name="Diagramme 8"/>
          <p:cNvGraphicFramePr/>
          <p:nvPr>
            <p:extLst>
              <p:ext uri="{D42A27DB-BD31-4B8C-83A1-F6EECF244321}">
                <p14:modId xmlns:p14="http://schemas.microsoft.com/office/powerpoint/2010/main" val="101035292"/>
              </p:ext>
            </p:extLst>
          </p:nvPr>
        </p:nvGraphicFramePr>
        <p:xfrm>
          <a:off x="1524000" y="5680332"/>
          <a:ext cx="6096000" cy="796668"/>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Tree>
    <p:extLst>
      <p:ext uri="{BB962C8B-B14F-4D97-AF65-F5344CB8AC3E}">
        <p14:creationId xmlns:p14="http://schemas.microsoft.com/office/powerpoint/2010/main" val="385884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propositions de simplification:</a:t>
            </a:r>
            <a:br>
              <a:rPr lang="fr-FR" dirty="0"/>
            </a:br>
            <a:r>
              <a:rPr lang="fr-FR" dirty="0"/>
              <a:t>Scenario </a:t>
            </a:r>
            <a:r>
              <a:rPr lang="fr-FR" dirty="0" smtClean="0"/>
              <a:t>3</a:t>
            </a:r>
            <a:endParaRPr lang="fr-FR" dirty="0"/>
          </a:p>
        </p:txBody>
      </p:sp>
      <p:sp>
        <p:nvSpPr>
          <p:cNvPr id="3" name="Espace réservé du contenu 2"/>
          <p:cNvSpPr>
            <a:spLocks noGrp="1"/>
          </p:cNvSpPr>
          <p:nvPr>
            <p:ph idx="1"/>
          </p:nvPr>
        </p:nvSpPr>
        <p:spPr>
          <a:xfrm>
            <a:off x="498474" y="1981200"/>
            <a:ext cx="7556313" cy="4570564"/>
          </a:xfrm>
        </p:spPr>
        <p:txBody>
          <a:bodyPr>
            <a:normAutofit lnSpcReduction="10000"/>
          </a:bodyPr>
          <a:lstStyle/>
          <a:p>
            <a:r>
              <a:rPr lang="fr-FR" dirty="0" smtClean="0"/>
              <a:t>Création d’une couverture socle se substituant aux minima existants:</a:t>
            </a:r>
          </a:p>
          <a:p>
            <a:r>
              <a:rPr lang="fr-FR" dirty="0" smtClean="0"/>
              <a:t>Simplification du système reposant sur 3 principes:</a:t>
            </a:r>
          </a:p>
          <a:p>
            <a:pPr lvl="1"/>
            <a:r>
              <a:rPr lang="fr-FR" dirty="0" smtClean="0"/>
              <a:t>Pas de réduction des montants versés</a:t>
            </a:r>
          </a:p>
          <a:p>
            <a:pPr lvl="1"/>
            <a:r>
              <a:rPr lang="fr-FR" dirty="0" smtClean="0"/>
              <a:t>Réforme du flux des allocataires et non du « stock »</a:t>
            </a:r>
          </a:p>
          <a:p>
            <a:pPr lvl="1"/>
            <a:r>
              <a:rPr lang="fr-FR" dirty="0" smtClean="0"/>
              <a:t>Accès aux dispositifs dès l’âge de 18 ans</a:t>
            </a:r>
          </a:p>
          <a:p>
            <a:r>
              <a:rPr lang="fr-FR" dirty="0" smtClean="0"/>
              <a:t>Objectif : </a:t>
            </a:r>
          </a:p>
          <a:p>
            <a:pPr lvl="1"/>
            <a:r>
              <a:rPr lang="fr-FR" dirty="0"/>
              <a:t>L</a:t>
            </a:r>
            <a:r>
              <a:rPr lang="fr-FR" dirty="0" smtClean="0"/>
              <a:t>utte contre la pauvreté et non dotation de chacun d’un revenu universel</a:t>
            </a:r>
          </a:p>
          <a:p>
            <a:pPr lvl="1"/>
            <a:r>
              <a:rPr lang="fr-FR" dirty="0" smtClean="0"/>
              <a:t>Minimum social réservé aux plus modestes</a:t>
            </a:r>
          </a:p>
          <a:p>
            <a:pPr lvl="1"/>
            <a:r>
              <a:rPr lang="fr-FR" dirty="0" smtClean="0"/>
              <a:t>Allocation versée individuellement prenant en compte les revenus du ménage</a:t>
            </a:r>
          </a:p>
          <a:p>
            <a:pPr lvl="1"/>
            <a:r>
              <a:rPr lang="fr-FR" dirty="0" smtClean="0"/>
              <a:t>Allocation différentielle au premier euro</a:t>
            </a:r>
          </a:p>
          <a:p>
            <a:endParaRPr lang="fr-FR" dirty="0"/>
          </a:p>
        </p:txBody>
      </p:sp>
    </p:spTree>
    <p:extLst>
      <p:ext uri="{BB962C8B-B14F-4D97-AF65-F5344CB8AC3E}">
        <p14:creationId xmlns:p14="http://schemas.microsoft.com/office/powerpoint/2010/main" val="276369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propositions de simplification:</a:t>
            </a:r>
            <a:br>
              <a:rPr lang="fr-FR" dirty="0"/>
            </a:br>
            <a:r>
              <a:rPr lang="fr-FR" dirty="0"/>
              <a:t>Scenario 3</a:t>
            </a:r>
          </a:p>
        </p:txBody>
      </p:sp>
      <p:sp>
        <p:nvSpPr>
          <p:cNvPr id="3" name="Espace réservé du contenu 2"/>
          <p:cNvSpPr>
            <a:spLocks noGrp="1"/>
          </p:cNvSpPr>
          <p:nvPr>
            <p:ph idx="1"/>
          </p:nvPr>
        </p:nvSpPr>
        <p:spPr>
          <a:xfrm>
            <a:off x="498474" y="1981200"/>
            <a:ext cx="7556313" cy="4694182"/>
          </a:xfrm>
        </p:spPr>
        <p:txBody>
          <a:bodyPr>
            <a:normAutofit/>
          </a:bodyPr>
          <a:lstStyle/>
          <a:p>
            <a:r>
              <a:rPr lang="fr-FR" dirty="0"/>
              <a:t>Modalités:</a:t>
            </a:r>
          </a:p>
          <a:p>
            <a:pPr lvl="1"/>
            <a:r>
              <a:rPr lang="fr-FR" dirty="0"/>
              <a:t>Création d’une couverture socle commune</a:t>
            </a:r>
          </a:p>
          <a:p>
            <a:pPr lvl="2"/>
            <a:r>
              <a:rPr lang="fr-FR" dirty="0"/>
              <a:t>Renforcement d’un dispositif spécifiquement consacré à la lutte contre la pauvreté</a:t>
            </a:r>
          </a:p>
          <a:p>
            <a:pPr lvl="2"/>
            <a:r>
              <a:rPr lang="fr-FR" dirty="0"/>
              <a:t>Attribution de la couverture socle à toute personne dès 18 </a:t>
            </a:r>
            <a:r>
              <a:rPr lang="fr-FR" dirty="0" smtClean="0"/>
              <a:t>ans</a:t>
            </a:r>
          </a:p>
          <a:p>
            <a:pPr lvl="2"/>
            <a:r>
              <a:rPr lang="fr-FR" dirty="0" smtClean="0"/>
              <a:t>Doublement du montant pour le couple (individualisé non </a:t>
            </a:r>
            <a:r>
              <a:rPr lang="fr-FR" dirty="0" err="1" smtClean="0"/>
              <a:t>familialisé</a:t>
            </a:r>
            <a:r>
              <a:rPr lang="fr-FR" dirty="0" smtClean="0"/>
              <a:t>)</a:t>
            </a:r>
            <a:endParaRPr lang="fr-FR" dirty="0"/>
          </a:p>
          <a:p>
            <a:pPr lvl="2"/>
            <a:r>
              <a:rPr lang="fr-FR" dirty="0" smtClean="0"/>
              <a:t>Séparation de la prestation du « risque » famille : exclusion des PF</a:t>
            </a:r>
          </a:p>
          <a:p>
            <a:pPr lvl="2"/>
            <a:r>
              <a:rPr lang="fr-FR" dirty="0" smtClean="0"/>
              <a:t>Suppression du forfait logement</a:t>
            </a:r>
          </a:p>
          <a:p>
            <a:pPr lvl="2"/>
            <a:r>
              <a:rPr lang="fr-FR" dirty="0" smtClean="0"/>
              <a:t>Automaticité du versement grâce au développement de l’échange des données entre les organismes sociaux : passage d’un droit « quérable » à un droit automatique</a:t>
            </a:r>
            <a:endParaRPr lang="fr-FR" dirty="0"/>
          </a:p>
          <a:p>
            <a:pPr lvl="1"/>
            <a:r>
              <a:rPr lang="fr-FR" dirty="0"/>
              <a:t>Création d’un  « complément d’insertion </a:t>
            </a:r>
            <a:r>
              <a:rPr lang="fr-FR" dirty="0" smtClean="0"/>
              <a:t>» (100€/mois)</a:t>
            </a:r>
            <a:endParaRPr lang="fr-FR" dirty="0"/>
          </a:p>
          <a:p>
            <a:pPr lvl="1"/>
            <a:r>
              <a:rPr lang="fr-FR" dirty="0"/>
              <a:t>Création d’un « complément de soutien </a:t>
            </a:r>
            <a:r>
              <a:rPr lang="fr-FR" dirty="0" smtClean="0"/>
              <a:t>» variable selon AAH1 (taux &gt;80%) ou AAH2 (taux de 50 à 79%)</a:t>
            </a:r>
            <a:endParaRPr lang="fr-FR" dirty="0"/>
          </a:p>
          <a:p>
            <a:endParaRPr lang="fr-FR" dirty="0"/>
          </a:p>
        </p:txBody>
      </p:sp>
    </p:spTree>
    <p:extLst>
      <p:ext uri="{BB962C8B-B14F-4D97-AF65-F5344CB8AC3E}">
        <p14:creationId xmlns:p14="http://schemas.microsoft.com/office/powerpoint/2010/main" val="18037225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iel">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Clarté.thmx</Template>
  <TotalTime>811</TotalTime>
  <Words>1435</Words>
  <Application>Microsoft Office PowerPoint</Application>
  <PresentationFormat>Affichage à l'écran (4:3)</PresentationFormat>
  <Paragraphs>211</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Mangal</vt:lpstr>
      <vt:lpstr>Clarté</vt:lpstr>
      <vt:lpstr>Minima sociaux Revenu universel d’activité</vt:lpstr>
      <vt:lpstr>Le constat : minima sociaux en 2022</vt:lpstr>
      <vt:lpstr>Les 10 minima sociaux :  Rapport Sirugue (2016)</vt:lpstr>
      <vt:lpstr>Les propositions de simplification</vt:lpstr>
      <vt:lpstr>Les propositions de simplification: Scenario 1</vt:lpstr>
      <vt:lpstr>Les propositions de simplification: Scenario 2</vt:lpstr>
      <vt:lpstr>Scenario 2: regroupement des minima autour de 5 pôles </vt:lpstr>
      <vt:lpstr>Les propositions de simplification: Scenario 3</vt:lpstr>
      <vt:lpstr>Les propositions de simplification: Scenario 3</vt:lpstr>
      <vt:lpstr>Les propositions de simplification: Scenario 3</vt:lpstr>
      <vt:lpstr>Revenu universel ou revenu de base</vt:lpstr>
      <vt:lpstr>Revenu universel ou revenu de base</vt:lpstr>
      <vt:lpstr>Revenu universel ou revenu de base</vt:lpstr>
      <vt:lpstr>Revenu universel ou revenu de base</vt:lpstr>
      <vt:lpstr>Revenu universel ou revenu de base</vt:lpstr>
      <vt:lpstr>Revenu universel ou revenu de base</vt:lpstr>
      <vt:lpstr>Revenu universel ou revenu de base</vt:lpstr>
      <vt:lpstr>Et aujourd’hui?</vt:lpstr>
      <vt:lpstr>Travaux préparatoires au RUA </vt:lpstr>
      <vt:lpstr>Demain : un RUA?</vt:lpstr>
      <vt:lpstr>Demain : un RUA?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Maryse</dc:creator>
  <cp:lastModifiedBy>Maryse Badel</cp:lastModifiedBy>
  <cp:revision>175</cp:revision>
  <dcterms:created xsi:type="dcterms:W3CDTF">2016-12-14T19:48:49Z</dcterms:created>
  <dcterms:modified xsi:type="dcterms:W3CDTF">2022-12-06T11:02:08Z</dcterms:modified>
</cp:coreProperties>
</file>