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58" r:id="rId3"/>
    <p:sldId id="259" r:id="rId4"/>
    <p:sldId id="260" r:id="rId5"/>
    <p:sldId id="274" r:id="rId6"/>
    <p:sldId id="261" r:id="rId7"/>
    <p:sldId id="275" r:id="rId8"/>
    <p:sldId id="262"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328"/>
  </p:normalViewPr>
  <p:slideViewPr>
    <p:cSldViewPr>
      <p:cViewPr varScale="1">
        <p:scale>
          <a:sx n="75" d="100"/>
          <a:sy n="75" d="100"/>
        </p:scale>
        <p:origin x="194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47327C-842D-4EE4-8B7E-03359E6420F6}" type="doc">
      <dgm:prSet loTypeId="urn:microsoft.com/office/officeart/2005/8/layout/pyramid1" loCatId="pyramid" qsTypeId="urn:microsoft.com/office/officeart/2005/8/quickstyle/simple1#1" qsCatId="simple" csTypeId="urn:microsoft.com/office/officeart/2005/8/colors/accent1_2#1" csCatId="accent1" phldr="1"/>
      <dgm:spPr/>
    </dgm:pt>
    <dgm:pt modelId="{A466C9A8-6AEF-4407-AFF3-59654D01B628}">
      <dgm:prSet phldrT="[Texte]"/>
      <dgm:spPr/>
      <dgm:t>
        <a:bodyPr/>
        <a:lstStyle/>
        <a:p>
          <a:r>
            <a:rPr lang="fr-FR" dirty="0"/>
            <a:t>Besoins 3</a:t>
          </a:r>
        </a:p>
      </dgm:t>
    </dgm:pt>
    <dgm:pt modelId="{47BB861A-7393-4C10-9A30-4B67A56F47DE}" type="parTrans" cxnId="{98B13361-2CDF-4D7B-83B0-65F29B60E02A}">
      <dgm:prSet/>
      <dgm:spPr/>
      <dgm:t>
        <a:bodyPr/>
        <a:lstStyle/>
        <a:p>
          <a:endParaRPr lang="fr-FR"/>
        </a:p>
      </dgm:t>
    </dgm:pt>
    <dgm:pt modelId="{C96671A9-DD5D-4211-ADFC-2DC43DD9B3AA}" type="sibTrans" cxnId="{98B13361-2CDF-4D7B-83B0-65F29B60E02A}">
      <dgm:prSet/>
      <dgm:spPr/>
      <dgm:t>
        <a:bodyPr/>
        <a:lstStyle/>
        <a:p>
          <a:endParaRPr lang="fr-FR"/>
        </a:p>
      </dgm:t>
    </dgm:pt>
    <dgm:pt modelId="{838DCB80-7BB0-4985-8033-9DBBB5A97E8A}">
      <dgm:prSet phldrT="[Texte]"/>
      <dgm:spPr/>
      <dgm:t>
        <a:bodyPr/>
        <a:lstStyle/>
        <a:p>
          <a:r>
            <a:rPr lang="fr-FR" dirty="0"/>
            <a:t>Besoins 2</a:t>
          </a:r>
        </a:p>
      </dgm:t>
    </dgm:pt>
    <dgm:pt modelId="{8EB7CFAD-4BE3-40A7-B16B-5541BDB0B1A4}" type="parTrans" cxnId="{9C3643A4-6388-4E30-AFA1-66EA9377EB27}">
      <dgm:prSet/>
      <dgm:spPr/>
      <dgm:t>
        <a:bodyPr/>
        <a:lstStyle/>
        <a:p>
          <a:endParaRPr lang="fr-FR"/>
        </a:p>
      </dgm:t>
    </dgm:pt>
    <dgm:pt modelId="{FAE2BB70-CCF1-4DEC-9B2E-FBEE2B0B71D3}" type="sibTrans" cxnId="{9C3643A4-6388-4E30-AFA1-66EA9377EB27}">
      <dgm:prSet/>
      <dgm:spPr/>
      <dgm:t>
        <a:bodyPr/>
        <a:lstStyle/>
        <a:p>
          <a:endParaRPr lang="fr-FR"/>
        </a:p>
      </dgm:t>
    </dgm:pt>
    <dgm:pt modelId="{51E0EF55-4268-4A7B-9A39-C5A84E20447E}">
      <dgm:prSet phldrT="[Texte]"/>
      <dgm:spPr/>
      <dgm:t>
        <a:bodyPr/>
        <a:lstStyle/>
        <a:p>
          <a:r>
            <a:rPr lang="fr-FR" dirty="0"/>
            <a:t>Besoins 1</a:t>
          </a:r>
        </a:p>
      </dgm:t>
    </dgm:pt>
    <dgm:pt modelId="{ABCA4055-6DCA-4DB9-9DE7-0983D7DB7920}" type="parTrans" cxnId="{33963D34-7AE1-4433-86E7-16E80FA1D6B6}">
      <dgm:prSet/>
      <dgm:spPr/>
      <dgm:t>
        <a:bodyPr/>
        <a:lstStyle/>
        <a:p>
          <a:endParaRPr lang="fr-FR"/>
        </a:p>
      </dgm:t>
    </dgm:pt>
    <dgm:pt modelId="{EB014E84-07FF-4CF0-AE4C-DD6CE57DF83F}" type="sibTrans" cxnId="{33963D34-7AE1-4433-86E7-16E80FA1D6B6}">
      <dgm:prSet/>
      <dgm:spPr/>
      <dgm:t>
        <a:bodyPr/>
        <a:lstStyle/>
        <a:p>
          <a:endParaRPr lang="fr-FR"/>
        </a:p>
      </dgm:t>
    </dgm:pt>
    <dgm:pt modelId="{AF9A1935-9C6B-4872-8EB1-D5AB250B203B}">
      <dgm:prSet/>
      <dgm:spPr/>
      <dgm:t>
        <a:bodyPr/>
        <a:lstStyle/>
        <a:p>
          <a:r>
            <a:rPr lang="fr-FR" dirty="0"/>
            <a:t>Besoins 4</a:t>
          </a:r>
        </a:p>
      </dgm:t>
    </dgm:pt>
    <dgm:pt modelId="{C204FFBD-A741-4AC2-B06A-329F25C76C90}" type="parTrans" cxnId="{D74CF204-BCE1-4963-A8E8-BE19DC906859}">
      <dgm:prSet/>
      <dgm:spPr/>
      <dgm:t>
        <a:bodyPr/>
        <a:lstStyle/>
        <a:p>
          <a:endParaRPr lang="fr-FR"/>
        </a:p>
      </dgm:t>
    </dgm:pt>
    <dgm:pt modelId="{0CCC72E3-FDE5-4C17-B898-4EBC859E0262}" type="sibTrans" cxnId="{D74CF204-BCE1-4963-A8E8-BE19DC906859}">
      <dgm:prSet/>
      <dgm:spPr/>
      <dgm:t>
        <a:bodyPr/>
        <a:lstStyle/>
        <a:p>
          <a:endParaRPr lang="fr-FR"/>
        </a:p>
      </dgm:t>
    </dgm:pt>
    <dgm:pt modelId="{96C0B8C2-B25E-4369-B642-9874ABA1C96D}">
      <dgm:prSet/>
      <dgm:spPr/>
      <dgm:t>
        <a:bodyPr/>
        <a:lstStyle/>
        <a:p>
          <a:r>
            <a:rPr lang="fr-FR" dirty="0"/>
            <a:t>Besoins 5</a:t>
          </a:r>
        </a:p>
      </dgm:t>
    </dgm:pt>
    <dgm:pt modelId="{434EB06E-2D5E-4E84-A885-651D8C289A14}" type="parTrans" cxnId="{60DC540F-F7D7-4CCF-8F47-FC07B8E824A4}">
      <dgm:prSet/>
      <dgm:spPr/>
      <dgm:t>
        <a:bodyPr/>
        <a:lstStyle/>
        <a:p>
          <a:endParaRPr lang="fr-FR"/>
        </a:p>
      </dgm:t>
    </dgm:pt>
    <dgm:pt modelId="{FEAA4BAE-2FC8-4922-95F3-311988232346}" type="sibTrans" cxnId="{60DC540F-F7D7-4CCF-8F47-FC07B8E824A4}">
      <dgm:prSet/>
      <dgm:spPr/>
      <dgm:t>
        <a:bodyPr/>
        <a:lstStyle/>
        <a:p>
          <a:endParaRPr lang="fr-FR"/>
        </a:p>
      </dgm:t>
    </dgm:pt>
    <dgm:pt modelId="{5A0BF925-C197-4DB6-89F6-39D28419F0AC}" type="pres">
      <dgm:prSet presAssocID="{5647327C-842D-4EE4-8B7E-03359E6420F6}" presName="Name0" presStyleCnt="0">
        <dgm:presLayoutVars>
          <dgm:dir/>
          <dgm:animLvl val="lvl"/>
          <dgm:resizeHandles val="exact"/>
        </dgm:presLayoutVars>
      </dgm:prSet>
      <dgm:spPr/>
    </dgm:pt>
    <dgm:pt modelId="{7E7937A7-38BF-423B-9E9F-1E819D1A49B9}" type="pres">
      <dgm:prSet presAssocID="{96C0B8C2-B25E-4369-B642-9874ABA1C96D}" presName="Name8" presStyleCnt="0"/>
      <dgm:spPr/>
    </dgm:pt>
    <dgm:pt modelId="{858CC960-098B-4C35-846F-E27EAD146B05}" type="pres">
      <dgm:prSet presAssocID="{96C0B8C2-B25E-4369-B642-9874ABA1C96D}" presName="level" presStyleLbl="node1" presStyleIdx="0" presStyleCnt="5">
        <dgm:presLayoutVars>
          <dgm:chMax val="1"/>
          <dgm:bulletEnabled val="1"/>
        </dgm:presLayoutVars>
      </dgm:prSet>
      <dgm:spPr/>
    </dgm:pt>
    <dgm:pt modelId="{17B7A0CA-A79D-48E3-8D0F-43F5ECFE86DA}" type="pres">
      <dgm:prSet presAssocID="{96C0B8C2-B25E-4369-B642-9874ABA1C96D}" presName="levelTx" presStyleLbl="revTx" presStyleIdx="0" presStyleCnt="0">
        <dgm:presLayoutVars>
          <dgm:chMax val="1"/>
          <dgm:bulletEnabled val="1"/>
        </dgm:presLayoutVars>
      </dgm:prSet>
      <dgm:spPr/>
    </dgm:pt>
    <dgm:pt modelId="{178A535A-745C-4ADD-82F5-924B1EA68AD3}" type="pres">
      <dgm:prSet presAssocID="{AF9A1935-9C6B-4872-8EB1-D5AB250B203B}" presName="Name8" presStyleCnt="0"/>
      <dgm:spPr/>
    </dgm:pt>
    <dgm:pt modelId="{3E3D83C1-E020-4DA8-8205-F7F348CC718E}" type="pres">
      <dgm:prSet presAssocID="{AF9A1935-9C6B-4872-8EB1-D5AB250B203B}" presName="level" presStyleLbl="node1" presStyleIdx="1" presStyleCnt="5">
        <dgm:presLayoutVars>
          <dgm:chMax val="1"/>
          <dgm:bulletEnabled val="1"/>
        </dgm:presLayoutVars>
      </dgm:prSet>
      <dgm:spPr/>
    </dgm:pt>
    <dgm:pt modelId="{4D7A9CF0-9104-40ED-833D-F235BA2E8E99}" type="pres">
      <dgm:prSet presAssocID="{AF9A1935-9C6B-4872-8EB1-D5AB250B203B}" presName="levelTx" presStyleLbl="revTx" presStyleIdx="0" presStyleCnt="0">
        <dgm:presLayoutVars>
          <dgm:chMax val="1"/>
          <dgm:bulletEnabled val="1"/>
        </dgm:presLayoutVars>
      </dgm:prSet>
      <dgm:spPr/>
    </dgm:pt>
    <dgm:pt modelId="{DB7BF06F-DFF3-4E27-9FED-A329F56773AB}" type="pres">
      <dgm:prSet presAssocID="{A466C9A8-6AEF-4407-AFF3-59654D01B628}" presName="Name8" presStyleCnt="0"/>
      <dgm:spPr/>
    </dgm:pt>
    <dgm:pt modelId="{E8FEB795-DBA1-49B0-BA9D-B9F06B6F33B8}" type="pres">
      <dgm:prSet presAssocID="{A466C9A8-6AEF-4407-AFF3-59654D01B628}" presName="level" presStyleLbl="node1" presStyleIdx="2" presStyleCnt="5">
        <dgm:presLayoutVars>
          <dgm:chMax val="1"/>
          <dgm:bulletEnabled val="1"/>
        </dgm:presLayoutVars>
      </dgm:prSet>
      <dgm:spPr/>
    </dgm:pt>
    <dgm:pt modelId="{EE1093D6-35F1-4AB4-B7D3-3B21E52CD1B5}" type="pres">
      <dgm:prSet presAssocID="{A466C9A8-6AEF-4407-AFF3-59654D01B628}" presName="levelTx" presStyleLbl="revTx" presStyleIdx="0" presStyleCnt="0">
        <dgm:presLayoutVars>
          <dgm:chMax val="1"/>
          <dgm:bulletEnabled val="1"/>
        </dgm:presLayoutVars>
      </dgm:prSet>
      <dgm:spPr/>
    </dgm:pt>
    <dgm:pt modelId="{00E765BB-6526-4ABC-8E58-62F57207AEA2}" type="pres">
      <dgm:prSet presAssocID="{838DCB80-7BB0-4985-8033-9DBBB5A97E8A}" presName="Name8" presStyleCnt="0"/>
      <dgm:spPr/>
    </dgm:pt>
    <dgm:pt modelId="{BC86B4C3-F8AA-4B5B-9115-9EF52EEDE8C1}" type="pres">
      <dgm:prSet presAssocID="{838DCB80-7BB0-4985-8033-9DBBB5A97E8A}" presName="level" presStyleLbl="node1" presStyleIdx="3" presStyleCnt="5">
        <dgm:presLayoutVars>
          <dgm:chMax val="1"/>
          <dgm:bulletEnabled val="1"/>
        </dgm:presLayoutVars>
      </dgm:prSet>
      <dgm:spPr/>
    </dgm:pt>
    <dgm:pt modelId="{99466699-6CF6-4E8A-BA74-504DD794EF5F}" type="pres">
      <dgm:prSet presAssocID="{838DCB80-7BB0-4985-8033-9DBBB5A97E8A}" presName="levelTx" presStyleLbl="revTx" presStyleIdx="0" presStyleCnt="0">
        <dgm:presLayoutVars>
          <dgm:chMax val="1"/>
          <dgm:bulletEnabled val="1"/>
        </dgm:presLayoutVars>
      </dgm:prSet>
      <dgm:spPr/>
    </dgm:pt>
    <dgm:pt modelId="{DA0B711F-3B7B-417C-B95D-4594421A6DA8}" type="pres">
      <dgm:prSet presAssocID="{51E0EF55-4268-4A7B-9A39-C5A84E20447E}" presName="Name8" presStyleCnt="0"/>
      <dgm:spPr/>
    </dgm:pt>
    <dgm:pt modelId="{6EEBDB08-1F3A-4EF0-8D91-6E9520A614F5}" type="pres">
      <dgm:prSet presAssocID="{51E0EF55-4268-4A7B-9A39-C5A84E20447E}" presName="level" presStyleLbl="node1" presStyleIdx="4" presStyleCnt="5">
        <dgm:presLayoutVars>
          <dgm:chMax val="1"/>
          <dgm:bulletEnabled val="1"/>
        </dgm:presLayoutVars>
      </dgm:prSet>
      <dgm:spPr/>
    </dgm:pt>
    <dgm:pt modelId="{60058EFD-FB50-48FA-A8DE-77A963918B2A}" type="pres">
      <dgm:prSet presAssocID="{51E0EF55-4268-4A7B-9A39-C5A84E20447E}" presName="levelTx" presStyleLbl="revTx" presStyleIdx="0" presStyleCnt="0">
        <dgm:presLayoutVars>
          <dgm:chMax val="1"/>
          <dgm:bulletEnabled val="1"/>
        </dgm:presLayoutVars>
      </dgm:prSet>
      <dgm:spPr/>
    </dgm:pt>
  </dgm:ptLst>
  <dgm:cxnLst>
    <dgm:cxn modelId="{D74CF204-BCE1-4963-A8E8-BE19DC906859}" srcId="{5647327C-842D-4EE4-8B7E-03359E6420F6}" destId="{AF9A1935-9C6B-4872-8EB1-D5AB250B203B}" srcOrd="1" destOrd="0" parTransId="{C204FFBD-A741-4AC2-B06A-329F25C76C90}" sibTransId="{0CCC72E3-FDE5-4C17-B898-4EBC859E0262}"/>
    <dgm:cxn modelId="{60DC540F-F7D7-4CCF-8F47-FC07B8E824A4}" srcId="{5647327C-842D-4EE4-8B7E-03359E6420F6}" destId="{96C0B8C2-B25E-4369-B642-9874ABA1C96D}" srcOrd="0" destOrd="0" parTransId="{434EB06E-2D5E-4E84-A885-651D8C289A14}" sibTransId="{FEAA4BAE-2FC8-4922-95F3-311988232346}"/>
    <dgm:cxn modelId="{790DDE0F-44F5-407F-AFBD-20C4A50205ED}" type="presOf" srcId="{96C0B8C2-B25E-4369-B642-9874ABA1C96D}" destId="{858CC960-098B-4C35-846F-E27EAD146B05}" srcOrd="0" destOrd="0" presId="urn:microsoft.com/office/officeart/2005/8/layout/pyramid1"/>
    <dgm:cxn modelId="{E1B43A25-153E-4E39-838F-ACEFFF31558B}" type="presOf" srcId="{A466C9A8-6AEF-4407-AFF3-59654D01B628}" destId="{E8FEB795-DBA1-49B0-BA9D-B9F06B6F33B8}" srcOrd="0" destOrd="0" presId="urn:microsoft.com/office/officeart/2005/8/layout/pyramid1"/>
    <dgm:cxn modelId="{77E8AA27-B2A9-405F-AFF4-1D926D1107B5}" type="presOf" srcId="{838DCB80-7BB0-4985-8033-9DBBB5A97E8A}" destId="{BC86B4C3-F8AA-4B5B-9115-9EF52EEDE8C1}" srcOrd="0" destOrd="0" presId="urn:microsoft.com/office/officeart/2005/8/layout/pyramid1"/>
    <dgm:cxn modelId="{33963D34-7AE1-4433-86E7-16E80FA1D6B6}" srcId="{5647327C-842D-4EE4-8B7E-03359E6420F6}" destId="{51E0EF55-4268-4A7B-9A39-C5A84E20447E}" srcOrd="4" destOrd="0" parTransId="{ABCA4055-6DCA-4DB9-9DE7-0983D7DB7920}" sibTransId="{EB014E84-07FF-4CF0-AE4C-DD6CE57DF83F}"/>
    <dgm:cxn modelId="{7395A838-DCDE-4798-B6DF-3E780B991DC0}" type="presOf" srcId="{51E0EF55-4268-4A7B-9A39-C5A84E20447E}" destId="{60058EFD-FB50-48FA-A8DE-77A963918B2A}" srcOrd="1" destOrd="0" presId="urn:microsoft.com/office/officeart/2005/8/layout/pyramid1"/>
    <dgm:cxn modelId="{A0046D4B-83AB-4217-B3D1-153846C4D85A}" type="presOf" srcId="{AF9A1935-9C6B-4872-8EB1-D5AB250B203B}" destId="{3E3D83C1-E020-4DA8-8205-F7F348CC718E}" srcOrd="0" destOrd="0" presId="urn:microsoft.com/office/officeart/2005/8/layout/pyramid1"/>
    <dgm:cxn modelId="{98B13361-2CDF-4D7B-83B0-65F29B60E02A}" srcId="{5647327C-842D-4EE4-8B7E-03359E6420F6}" destId="{A466C9A8-6AEF-4407-AFF3-59654D01B628}" srcOrd="2" destOrd="0" parTransId="{47BB861A-7393-4C10-9A30-4B67A56F47DE}" sibTransId="{C96671A9-DD5D-4211-ADFC-2DC43DD9B3AA}"/>
    <dgm:cxn modelId="{42584A6F-B0C8-46F0-90C2-037AA1620F46}" type="presOf" srcId="{838DCB80-7BB0-4985-8033-9DBBB5A97E8A}" destId="{99466699-6CF6-4E8A-BA74-504DD794EF5F}" srcOrd="1" destOrd="0" presId="urn:microsoft.com/office/officeart/2005/8/layout/pyramid1"/>
    <dgm:cxn modelId="{0A30B776-82D5-4473-87B0-CE8134D2047B}" type="presOf" srcId="{5647327C-842D-4EE4-8B7E-03359E6420F6}" destId="{5A0BF925-C197-4DB6-89F6-39D28419F0AC}" srcOrd="0" destOrd="0" presId="urn:microsoft.com/office/officeart/2005/8/layout/pyramid1"/>
    <dgm:cxn modelId="{5E1D9F7A-D891-49EA-9DCE-0E5C19D99467}" type="presOf" srcId="{96C0B8C2-B25E-4369-B642-9874ABA1C96D}" destId="{17B7A0CA-A79D-48E3-8D0F-43F5ECFE86DA}" srcOrd="1" destOrd="0" presId="urn:microsoft.com/office/officeart/2005/8/layout/pyramid1"/>
    <dgm:cxn modelId="{9C3643A4-6388-4E30-AFA1-66EA9377EB27}" srcId="{5647327C-842D-4EE4-8B7E-03359E6420F6}" destId="{838DCB80-7BB0-4985-8033-9DBBB5A97E8A}" srcOrd="3" destOrd="0" parTransId="{8EB7CFAD-4BE3-40A7-B16B-5541BDB0B1A4}" sibTransId="{FAE2BB70-CCF1-4DEC-9B2E-FBEE2B0B71D3}"/>
    <dgm:cxn modelId="{957892E5-8F12-45B9-88F1-AE8505C930D5}" type="presOf" srcId="{51E0EF55-4268-4A7B-9A39-C5A84E20447E}" destId="{6EEBDB08-1F3A-4EF0-8D91-6E9520A614F5}" srcOrd="0" destOrd="0" presId="urn:microsoft.com/office/officeart/2005/8/layout/pyramid1"/>
    <dgm:cxn modelId="{943F40E9-5FB3-45E7-B1D0-2A1097DE97F8}" type="presOf" srcId="{AF9A1935-9C6B-4872-8EB1-D5AB250B203B}" destId="{4D7A9CF0-9104-40ED-833D-F235BA2E8E99}" srcOrd="1" destOrd="0" presId="urn:microsoft.com/office/officeart/2005/8/layout/pyramid1"/>
    <dgm:cxn modelId="{981672E9-C09C-497C-B81A-D02910BAD7E1}" type="presOf" srcId="{A466C9A8-6AEF-4407-AFF3-59654D01B628}" destId="{EE1093D6-35F1-4AB4-B7D3-3B21E52CD1B5}" srcOrd="1" destOrd="0" presId="urn:microsoft.com/office/officeart/2005/8/layout/pyramid1"/>
    <dgm:cxn modelId="{D0C899C5-AC4B-4E3C-9107-D493B2062295}" type="presParOf" srcId="{5A0BF925-C197-4DB6-89F6-39D28419F0AC}" destId="{7E7937A7-38BF-423B-9E9F-1E819D1A49B9}" srcOrd="0" destOrd="0" presId="urn:microsoft.com/office/officeart/2005/8/layout/pyramid1"/>
    <dgm:cxn modelId="{57916D35-3C78-4E87-867D-3655F971B9F9}" type="presParOf" srcId="{7E7937A7-38BF-423B-9E9F-1E819D1A49B9}" destId="{858CC960-098B-4C35-846F-E27EAD146B05}" srcOrd="0" destOrd="0" presId="urn:microsoft.com/office/officeart/2005/8/layout/pyramid1"/>
    <dgm:cxn modelId="{D004188F-516E-4DAB-B668-6823A63DC03B}" type="presParOf" srcId="{7E7937A7-38BF-423B-9E9F-1E819D1A49B9}" destId="{17B7A0CA-A79D-48E3-8D0F-43F5ECFE86DA}" srcOrd="1" destOrd="0" presId="urn:microsoft.com/office/officeart/2005/8/layout/pyramid1"/>
    <dgm:cxn modelId="{03529ED0-6B63-4415-B209-27FB136B70CF}" type="presParOf" srcId="{5A0BF925-C197-4DB6-89F6-39D28419F0AC}" destId="{178A535A-745C-4ADD-82F5-924B1EA68AD3}" srcOrd="1" destOrd="0" presId="urn:microsoft.com/office/officeart/2005/8/layout/pyramid1"/>
    <dgm:cxn modelId="{1395E1AE-A3AB-49A7-8BBA-9A0A13A05C18}" type="presParOf" srcId="{178A535A-745C-4ADD-82F5-924B1EA68AD3}" destId="{3E3D83C1-E020-4DA8-8205-F7F348CC718E}" srcOrd="0" destOrd="0" presId="urn:microsoft.com/office/officeart/2005/8/layout/pyramid1"/>
    <dgm:cxn modelId="{45514505-F8C2-4789-80F0-FD62D2B70836}" type="presParOf" srcId="{178A535A-745C-4ADD-82F5-924B1EA68AD3}" destId="{4D7A9CF0-9104-40ED-833D-F235BA2E8E99}" srcOrd="1" destOrd="0" presId="urn:microsoft.com/office/officeart/2005/8/layout/pyramid1"/>
    <dgm:cxn modelId="{D6981ABA-9BBF-4D0F-B6BF-27AD712C9F8A}" type="presParOf" srcId="{5A0BF925-C197-4DB6-89F6-39D28419F0AC}" destId="{DB7BF06F-DFF3-4E27-9FED-A329F56773AB}" srcOrd="2" destOrd="0" presId="urn:microsoft.com/office/officeart/2005/8/layout/pyramid1"/>
    <dgm:cxn modelId="{D5C76BBA-05C5-4503-A9A2-99E7B66D7974}" type="presParOf" srcId="{DB7BF06F-DFF3-4E27-9FED-A329F56773AB}" destId="{E8FEB795-DBA1-49B0-BA9D-B9F06B6F33B8}" srcOrd="0" destOrd="0" presId="urn:microsoft.com/office/officeart/2005/8/layout/pyramid1"/>
    <dgm:cxn modelId="{BF61CC1D-8F8B-4494-B8AE-2720859BBCFC}" type="presParOf" srcId="{DB7BF06F-DFF3-4E27-9FED-A329F56773AB}" destId="{EE1093D6-35F1-4AB4-B7D3-3B21E52CD1B5}" srcOrd="1" destOrd="0" presId="urn:microsoft.com/office/officeart/2005/8/layout/pyramid1"/>
    <dgm:cxn modelId="{A12E1344-C362-4326-AD94-A0E1773B5811}" type="presParOf" srcId="{5A0BF925-C197-4DB6-89F6-39D28419F0AC}" destId="{00E765BB-6526-4ABC-8E58-62F57207AEA2}" srcOrd="3" destOrd="0" presId="urn:microsoft.com/office/officeart/2005/8/layout/pyramid1"/>
    <dgm:cxn modelId="{8D1C9B49-9D9D-46A6-9ACF-453A0801702E}" type="presParOf" srcId="{00E765BB-6526-4ABC-8E58-62F57207AEA2}" destId="{BC86B4C3-F8AA-4B5B-9115-9EF52EEDE8C1}" srcOrd="0" destOrd="0" presId="urn:microsoft.com/office/officeart/2005/8/layout/pyramid1"/>
    <dgm:cxn modelId="{8AF908BE-F0C9-41D7-8145-75DFEA3B975F}" type="presParOf" srcId="{00E765BB-6526-4ABC-8E58-62F57207AEA2}" destId="{99466699-6CF6-4E8A-BA74-504DD794EF5F}" srcOrd="1" destOrd="0" presId="urn:microsoft.com/office/officeart/2005/8/layout/pyramid1"/>
    <dgm:cxn modelId="{BAA7AC47-67B6-42C2-B4BA-1C238DAC2101}" type="presParOf" srcId="{5A0BF925-C197-4DB6-89F6-39D28419F0AC}" destId="{DA0B711F-3B7B-417C-B95D-4594421A6DA8}" srcOrd="4" destOrd="0" presId="urn:microsoft.com/office/officeart/2005/8/layout/pyramid1"/>
    <dgm:cxn modelId="{66D5BDA5-0242-4C88-B19A-68320ACB5D71}" type="presParOf" srcId="{DA0B711F-3B7B-417C-B95D-4594421A6DA8}" destId="{6EEBDB08-1F3A-4EF0-8D91-6E9520A614F5}" srcOrd="0" destOrd="0" presId="urn:microsoft.com/office/officeart/2005/8/layout/pyramid1"/>
    <dgm:cxn modelId="{D6E01F33-86AD-4912-BF28-B5166A6013AB}" type="presParOf" srcId="{DA0B711F-3B7B-417C-B95D-4594421A6DA8}" destId="{60058EFD-FB50-48FA-A8DE-77A963918B2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47327C-842D-4EE4-8B7E-03359E6420F6}" type="doc">
      <dgm:prSet loTypeId="urn:microsoft.com/office/officeart/2005/8/layout/pyramid1" loCatId="pyramid" qsTypeId="urn:microsoft.com/office/officeart/2005/8/quickstyle/simple1#2" qsCatId="simple" csTypeId="urn:microsoft.com/office/officeart/2005/8/colors/accent1_2#2" csCatId="accent1" phldr="1"/>
      <dgm:spPr/>
    </dgm:pt>
    <dgm:pt modelId="{A466C9A8-6AEF-4407-AFF3-59654D01B628}">
      <dgm:prSet phldrT="[Texte]"/>
      <dgm:spPr/>
      <dgm:t>
        <a:bodyPr/>
        <a:lstStyle/>
        <a:p>
          <a:r>
            <a:rPr lang="fr-FR" dirty="0"/>
            <a:t>Besoins 3</a:t>
          </a:r>
        </a:p>
      </dgm:t>
    </dgm:pt>
    <dgm:pt modelId="{47BB861A-7393-4C10-9A30-4B67A56F47DE}" type="parTrans" cxnId="{98B13361-2CDF-4D7B-83B0-65F29B60E02A}">
      <dgm:prSet/>
      <dgm:spPr/>
      <dgm:t>
        <a:bodyPr/>
        <a:lstStyle/>
        <a:p>
          <a:endParaRPr lang="fr-FR"/>
        </a:p>
      </dgm:t>
    </dgm:pt>
    <dgm:pt modelId="{C96671A9-DD5D-4211-ADFC-2DC43DD9B3AA}" type="sibTrans" cxnId="{98B13361-2CDF-4D7B-83B0-65F29B60E02A}">
      <dgm:prSet/>
      <dgm:spPr/>
      <dgm:t>
        <a:bodyPr/>
        <a:lstStyle/>
        <a:p>
          <a:endParaRPr lang="fr-FR"/>
        </a:p>
      </dgm:t>
    </dgm:pt>
    <dgm:pt modelId="{838DCB80-7BB0-4985-8033-9DBBB5A97E8A}">
      <dgm:prSet phldrT="[Texte]"/>
      <dgm:spPr/>
      <dgm:t>
        <a:bodyPr/>
        <a:lstStyle/>
        <a:p>
          <a:r>
            <a:rPr lang="fr-FR" dirty="0"/>
            <a:t>Besoins 2</a:t>
          </a:r>
        </a:p>
      </dgm:t>
    </dgm:pt>
    <dgm:pt modelId="{8EB7CFAD-4BE3-40A7-B16B-5541BDB0B1A4}" type="parTrans" cxnId="{9C3643A4-6388-4E30-AFA1-66EA9377EB27}">
      <dgm:prSet/>
      <dgm:spPr/>
      <dgm:t>
        <a:bodyPr/>
        <a:lstStyle/>
        <a:p>
          <a:endParaRPr lang="fr-FR"/>
        </a:p>
      </dgm:t>
    </dgm:pt>
    <dgm:pt modelId="{FAE2BB70-CCF1-4DEC-9B2E-FBEE2B0B71D3}" type="sibTrans" cxnId="{9C3643A4-6388-4E30-AFA1-66EA9377EB27}">
      <dgm:prSet/>
      <dgm:spPr/>
      <dgm:t>
        <a:bodyPr/>
        <a:lstStyle/>
        <a:p>
          <a:endParaRPr lang="fr-FR"/>
        </a:p>
      </dgm:t>
    </dgm:pt>
    <dgm:pt modelId="{51E0EF55-4268-4A7B-9A39-C5A84E20447E}">
      <dgm:prSet phldrT="[Texte]"/>
      <dgm:spPr>
        <a:solidFill>
          <a:schemeClr val="tx2">
            <a:lumMod val="50000"/>
          </a:schemeClr>
        </a:solidFill>
      </dgm:spPr>
      <dgm:t>
        <a:bodyPr/>
        <a:lstStyle/>
        <a:p>
          <a:pPr algn="ctr"/>
          <a:r>
            <a:rPr lang="fr-FR" dirty="0">
              <a:solidFill>
                <a:schemeClr val="bg1">
                  <a:lumMod val="95000"/>
                  <a:lumOff val="5000"/>
                </a:schemeClr>
              </a:solidFill>
            </a:rPr>
            <a:t>Besoins physiologiques</a:t>
          </a:r>
        </a:p>
        <a:p>
          <a:pPr algn="ctr"/>
          <a:r>
            <a:rPr lang="fr-FR" dirty="0">
              <a:solidFill>
                <a:schemeClr val="bg1">
                  <a:lumMod val="95000"/>
                  <a:lumOff val="5000"/>
                </a:schemeClr>
              </a:solidFill>
            </a:rPr>
            <a:t>Revenus</a:t>
          </a:r>
        </a:p>
      </dgm:t>
    </dgm:pt>
    <dgm:pt modelId="{ABCA4055-6DCA-4DB9-9DE7-0983D7DB7920}" type="parTrans" cxnId="{33963D34-7AE1-4433-86E7-16E80FA1D6B6}">
      <dgm:prSet/>
      <dgm:spPr/>
      <dgm:t>
        <a:bodyPr/>
        <a:lstStyle/>
        <a:p>
          <a:endParaRPr lang="fr-FR"/>
        </a:p>
      </dgm:t>
    </dgm:pt>
    <dgm:pt modelId="{EB014E84-07FF-4CF0-AE4C-DD6CE57DF83F}" type="sibTrans" cxnId="{33963D34-7AE1-4433-86E7-16E80FA1D6B6}">
      <dgm:prSet/>
      <dgm:spPr/>
      <dgm:t>
        <a:bodyPr/>
        <a:lstStyle/>
        <a:p>
          <a:endParaRPr lang="fr-FR"/>
        </a:p>
      </dgm:t>
    </dgm:pt>
    <dgm:pt modelId="{AF9A1935-9C6B-4872-8EB1-D5AB250B203B}">
      <dgm:prSet/>
      <dgm:spPr/>
      <dgm:t>
        <a:bodyPr/>
        <a:lstStyle/>
        <a:p>
          <a:r>
            <a:rPr lang="fr-FR" dirty="0"/>
            <a:t>Besoins 4</a:t>
          </a:r>
        </a:p>
      </dgm:t>
    </dgm:pt>
    <dgm:pt modelId="{C204FFBD-A741-4AC2-B06A-329F25C76C90}" type="parTrans" cxnId="{D74CF204-BCE1-4963-A8E8-BE19DC906859}">
      <dgm:prSet/>
      <dgm:spPr/>
      <dgm:t>
        <a:bodyPr/>
        <a:lstStyle/>
        <a:p>
          <a:endParaRPr lang="fr-FR"/>
        </a:p>
      </dgm:t>
    </dgm:pt>
    <dgm:pt modelId="{0CCC72E3-FDE5-4C17-B898-4EBC859E0262}" type="sibTrans" cxnId="{D74CF204-BCE1-4963-A8E8-BE19DC906859}">
      <dgm:prSet/>
      <dgm:spPr/>
      <dgm:t>
        <a:bodyPr/>
        <a:lstStyle/>
        <a:p>
          <a:endParaRPr lang="fr-FR"/>
        </a:p>
      </dgm:t>
    </dgm:pt>
    <dgm:pt modelId="{96C0B8C2-B25E-4369-B642-9874ABA1C96D}">
      <dgm:prSet/>
      <dgm:spPr/>
      <dgm:t>
        <a:bodyPr/>
        <a:lstStyle/>
        <a:p>
          <a:r>
            <a:rPr lang="fr-FR" dirty="0"/>
            <a:t>Besoins 5</a:t>
          </a:r>
        </a:p>
      </dgm:t>
    </dgm:pt>
    <dgm:pt modelId="{434EB06E-2D5E-4E84-A885-651D8C289A14}" type="parTrans" cxnId="{60DC540F-F7D7-4CCF-8F47-FC07B8E824A4}">
      <dgm:prSet/>
      <dgm:spPr/>
      <dgm:t>
        <a:bodyPr/>
        <a:lstStyle/>
        <a:p>
          <a:endParaRPr lang="fr-FR"/>
        </a:p>
      </dgm:t>
    </dgm:pt>
    <dgm:pt modelId="{FEAA4BAE-2FC8-4922-95F3-311988232346}" type="sibTrans" cxnId="{60DC540F-F7D7-4CCF-8F47-FC07B8E824A4}">
      <dgm:prSet/>
      <dgm:spPr/>
      <dgm:t>
        <a:bodyPr/>
        <a:lstStyle/>
        <a:p>
          <a:endParaRPr lang="fr-FR"/>
        </a:p>
      </dgm:t>
    </dgm:pt>
    <dgm:pt modelId="{5A0BF925-C197-4DB6-89F6-39D28419F0AC}" type="pres">
      <dgm:prSet presAssocID="{5647327C-842D-4EE4-8B7E-03359E6420F6}" presName="Name0" presStyleCnt="0">
        <dgm:presLayoutVars>
          <dgm:dir/>
          <dgm:animLvl val="lvl"/>
          <dgm:resizeHandles val="exact"/>
        </dgm:presLayoutVars>
      </dgm:prSet>
      <dgm:spPr/>
    </dgm:pt>
    <dgm:pt modelId="{7E7937A7-38BF-423B-9E9F-1E819D1A49B9}" type="pres">
      <dgm:prSet presAssocID="{96C0B8C2-B25E-4369-B642-9874ABA1C96D}" presName="Name8" presStyleCnt="0"/>
      <dgm:spPr/>
    </dgm:pt>
    <dgm:pt modelId="{858CC960-098B-4C35-846F-E27EAD146B05}" type="pres">
      <dgm:prSet presAssocID="{96C0B8C2-B25E-4369-B642-9874ABA1C96D}" presName="level" presStyleLbl="node1" presStyleIdx="0" presStyleCnt="5">
        <dgm:presLayoutVars>
          <dgm:chMax val="1"/>
          <dgm:bulletEnabled val="1"/>
        </dgm:presLayoutVars>
      </dgm:prSet>
      <dgm:spPr/>
    </dgm:pt>
    <dgm:pt modelId="{17B7A0CA-A79D-48E3-8D0F-43F5ECFE86DA}" type="pres">
      <dgm:prSet presAssocID="{96C0B8C2-B25E-4369-B642-9874ABA1C96D}" presName="levelTx" presStyleLbl="revTx" presStyleIdx="0" presStyleCnt="0">
        <dgm:presLayoutVars>
          <dgm:chMax val="1"/>
          <dgm:bulletEnabled val="1"/>
        </dgm:presLayoutVars>
      </dgm:prSet>
      <dgm:spPr/>
    </dgm:pt>
    <dgm:pt modelId="{178A535A-745C-4ADD-82F5-924B1EA68AD3}" type="pres">
      <dgm:prSet presAssocID="{AF9A1935-9C6B-4872-8EB1-D5AB250B203B}" presName="Name8" presStyleCnt="0"/>
      <dgm:spPr/>
    </dgm:pt>
    <dgm:pt modelId="{3E3D83C1-E020-4DA8-8205-F7F348CC718E}" type="pres">
      <dgm:prSet presAssocID="{AF9A1935-9C6B-4872-8EB1-D5AB250B203B}" presName="level" presStyleLbl="node1" presStyleIdx="1" presStyleCnt="5">
        <dgm:presLayoutVars>
          <dgm:chMax val="1"/>
          <dgm:bulletEnabled val="1"/>
        </dgm:presLayoutVars>
      </dgm:prSet>
      <dgm:spPr/>
    </dgm:pt>
    <dgm:pt modelId="{4D7A9CF0-9104-40ED-833D-F235BA2E8E99}" type="pres">
      <dgm:prSet presAssocID="{AF9A1935-9C6B-4872-8EB1-D5AB250B203B}" presName="levelTx" presStyleLbl="revTx" presStyleIdx="0" presStyleCnt="0">
        <dgm:presLayoutVars>
          <dgm:chMax val="1"/>
          <dgm:bulletEnabled val="1"/>
        </dgm:presLayoutVars>
      </dgm:prSet>
      <dgm:spPr/>
    </dgm:pt>
    <dgm:pt modelId="{DB7BF06F-DFF3-4E27-9FED-A329F56773AB}" type="pres">
      <dgm:prSet presAssocID="{A466C9A8-6AEF-4407-AFF3-59654D01B628}" presName="Name8" presStyleCnt="0"/>
      <dgm:spPr/>
    </dgm:pt>
    <dgm:pt modelId="{E8FEB795-DBA1-49B0-BA9D-B9F06B6F33B8}" type="pres">
      <dgm:prSet presAssocID="{A466C9A8-6AEF-4407-AFF3-59654D01B628}" presName="level" presStyleLbl="node1" presStyleIdx="2" presStyleCnt="5">
        <dgm:presLayoutVars>
          <dgm:chMax val="1"/>
          <dgm:bulletEnabled val="1"/>
        </dgm:presLayoutVars>
      </dgm:prSet>
      <dgm:spPr/>
    </dgm:pt>
    <dgm:pt modelId="{EE1093D6-35F1-4AB4-B7D3-3B21E52CD1B5}" type="pres">
      <dgm:prSet presAssocID="{A466C9A8-6AEF-4407-AFF3-59654D01B628}" presName="levelTx" presStyleLbl="revTx" presStyleIdx="0" presStyleCnt="0">
        <dgm:presLayoutVars>
          <dgm:chMax val="1"/>
          <dgm:bulletEnabled val="1"/>
        </dgm:presLayoutVars>
      </dgm:prSet>
      <dgm:spPr/>
    </dgm:pt>
    <dgm:pt modelId="{00E765BB-6526-4ABC-8E58-62F57207AEA2}" type="pres">
      <dgm:prSet presAssocID="{838DCB80-7BB0-4985-8033-9DBBB5A97E8A}" presName="Name8" presStyleCnt="0"/>
      <dgm:spPr/>
    </dgm:pt>
    <dgm:pt modelId="{BC86B4C3-F8AA-4B5B-9115-9EF52EEDE8C1}" type="pres">
      <dgm:prSet presAssocID="{838DCB80-7BB0-4985-8033-9DBBB5A97E8A}" presName="level" presStyleLbl="node1" presStyleIdx="3" presStyleCnt="5">
        <dgm:presLayoutVars>
          <dgm:chMax val="1"/>
          <dgm:bulletEnabled val="1"/>
        </dgm:presLayoutVars>
      </dgm:prSet>
      <dgm:spPr/>
    </dgm:pt>
    <dgm:pt modelId="{99466699-6CF6-4E8A-BA74-504DD794EF5F}" type="pres">
      <dgm:prSet presAssocID="{838DCB80-7BB0-4985-8033-9DBBB5A97E8A}" presName="levelTx" presStyleLbl="revTx" presStyleIdx="0" presStyleCnt="0">
        <dgm:presLayoutVars>
          <dgm:chMax val="1"/>
          <dgm:bulletEnabled val="1"/>
        </dgm:presLayoutVars>
      </dgm:prSet>
      <dgm:spPr/>
    </dgm:pt>
    <dgm:pt modelId="{DA0B711F-3B7B-417C-B95D-4594421A6DA8}" type="pres">
      <dgm:prSet presAssocID="{51E0EF55-4268-4A7B-9A39-C5A84E20447E}" presName="Name8" presStyleCnt="0"/>
      <dgm:spPr/>
    </dgm:pt>
    <dgm:pt modelId="{6EEBDB08-1F3A-4EF0-8D91-6E9520A614F5}" type="pres">
      <dgm:prSet presAssocID="{51E0EF55-4268-4A7B-9A39-C5A84E20447E}" presName="level" presStyleLbl="node1" presStyleIdx="4" presStyleCnt="5">
        <dgm:presLayoutVars>
          <dgm:chMax val="1"/>
          <dgm:bulletEnabled val="1"/>
        </dgm:presLayoutVars>
      </dgm:prSet>
      <dgm:spPr/>
    </dgm:pt>
    <dgm:pt modelId="{60058EFD-FB50-48FA-A8DE-77A963918B2A}" type="pres">
      <dgm:prSet presAssocID="{51E0EF55-4268-4A7B-9A39-C5A84E20447E}" presName="levelTx" presStyleLbl="revTx" presStyleIdx="0" presStyleCnt="0">
        <dgm:presLayoutVars>
          <dgm:chMax val="1"/>
          <dgm:bulletEnabled val="1"/>
        </dgm:presLayoutVars>
      </dgm:prSet>
      <dgm:spPr/>
    </dgm:pt>
  </dgm:ptLst>
  <dgm:cxnLst>
    <dgm:cxn modelId="{D74CF204-BCE1-4963-A8E8-BE19DC906859}" srcId="{5647327C-842D-4EE4-8B7E-03359E6420F6}" destId="{AF9A1935-9C6B-4872-8EB1-D5AB250B203B}" srcOrd="1" destOrd="0" parTransId="{C204FFBD-A741-4AC2-B06A-329F25C76C90}" sibTransId="{0CCC72E3-FDE5-4C17-B898-4EBC859E0262}"/>
    <dgm:cxn modelId="{60DC540F-F7D7-4CCF-8F47-FC07B8E824A4}" srcId="{5647327C-842D-4EE4-8B7E-03359E6420F6}" destId="{96C0B8C2-B25E-4369-B642-9874ABA1C96D}" srcOrd="0" destOrd="0" parTransId="{434EB06E-2D5E-4E84-A885-651D8C289A14}" sibTransId="{FEAA4BAE-2FC8-4922-95F3-311988232346}"/>
    <dgm:cxn modelId="{F4CE482E-6E22-4275-A967-24D9FCE2D5B4}" type="presOf" srcId="{838DCB80-7BB0-4985-8033-9DBBB5A97E8A}" destId="{99466699-6CF6-4E8A-BA74-504DD794EF5F}" srcOrd="1" destOrd="0" presId="urn:microsoft.com/office/officeart/2005/8/layout/pyramid1"/>
    <dgm:cxn modelId="{33963D34-7AE1-4433-86E7-16E80FA1D6B6}" srcId="{5647327C-842D-4EE4-8B7E-03359E6420F6}" destId="{51E0EF55-4268-4A7B-9A39-C5A84E20447E}" srcOrd="4" destOrd="0" parTransId="{ABCA4055-6DCA-4DB9-9DE7-0983D7DB7920}" sibTransId="{EB014E84-07FF-4CF0-AE4C-DD6CE57DF83F}"/>
    <dgm:cxn modelId="{E0DB9037-C3C0-469D-A904-320EF4348901}" type="presOf" srcId="{96C0B8C2-B25E-4369-B642-9874ABA1C96D}" destId="{858CC960-098B-4C35-846F-E27EAD146B05}" srcOrd="0" destOrd="0" presId="urn:microsoft.com/office/officeart/2005/8/layout/pyramid1"/>
    <dgm:cxn modelId="{C501DC43-1BC8-4ED5-9273-3CE75A97073B}" type="presOf" srcId="{51E0EF55-4268-4A7B-9A39-C5A84E20447E}" destId="{6EEBDB08-1F3A-4EF0-8D91-6E9520A614F5}" srcOrd="0" destOrd="0" presId="urn:microsoft.com/office/officeart/2005/8/layout/pyramid1"/>
    <dgm:cxn modelId="{81106A5F-AA82-40B7-99EB-FC93A0FF6A08}" type="presOf" srcId="{51E0EF55-4268-4A7B-9A39-C5A84E20447E}" destId="{60058EFD-FB50-48FA-A8DE-77A963918B2A}" srcOrd="1" destOrd="0" presId="urn:microsoft.com/office/officeart/2005/8/layout/pyramid1"/>
    <dgm:cxn modelId="{98B13361-2CDF-4D7B-83B0-65F29B60E02A}" srcId="{5647327C-842D-4EE4-8B7E-03359E6420F6}" destId="{A466C9A8-6AEF-4407-AFF3-59654D01B628}" srcOrd="2" destOrd="0" parTransId="{47BB861A-7393-4C10-9A30-4B67A56F47DE}" sibTransId="{C96671A9-DD5D-4211-ADFC-2DC43DD9B3AA}"/>
    <dgm:cxn modelId="{B91DC167-D1E7-4A8E-BD73-075B6FB54726}" type="presOf" srcId="{A466C9A8-6AEF-4407-AFF3-59654D01B628}" destId="{EE1093D6-35F1-4AB4-B7D3-3B21E52CD1B5}" srcOrd="1" destOrd="0" presId="urn:microsoft.com/office/officeart/2005/8/layout/pyramid1"/>
    <dgm:cxn modelId="{7F62577A-265F-4043-9D5B-B38402991B1D}" type="presOf" srcId="{96C0B8C2-B25E-4369-B642-9874ABA1C96D}" destId="{17B7A0CA-A79D-48E3-8D0F-43F5ECFE86DA}" srcOrd="1" destOrd="0" presId="urn:microsoft.com/office/officeart/2005/8/layout/pyramid1"/>
    <dgm:cxn modelId="{0685E18E-CF91-4A9D-9922-81F131CAA172}" type="presOf" srcId="{5647327C-842D-4EE4-8B7E-03359E6420F6}" destId="{5A0BF925-C197-4DB6-89F6-39D28419F0AC}" srcOrd="0" destOrd="0" presId="urn:microsoft.com/office/officeart/2005/8/layout/pyramid1"/>
    <dgm:cxn modelId="{9C3643A4-6388-4E30-AFA1-66EA9377EB27}" srcId="{5647327C-842D-4EE4-8B7E-03359E6420F6}" destId="{838DCB80-7BB0-4985-8033-9DBBB5A97E8A}" srcOrd="3" destOrd="0" parTransId="{8EB7CFAD-4BE3-40A7-B16B-5541BDB0B1A4}" sibTransId="{FAE2BB70-CCF1-4DEC-9B2E-FBEE2B0B71D3}"/>
    <dgm:cxn modelId="{180C67B3-EE29-4627-945C-CECF37FAEA8F}" type="presOf" srcId="{AF9A1935-9C6B-4872-8EB1-D5AB250B203B}" destId="{4D7A9CF0-9104-40ED-833D-F235BA2E8E99}" srcOrd="1" destOrd="0" presId="urn:microsoft.com/office/officeart/2005/8/layout/pyramid1"/>
    <dgm:cxn modelId="{EEACE5C1-F809-40B4-927A-B1FB08BDAA32}" type="presOf" srcId="{A466C9A8-6AEF-4407-AFF3-59654D01B628}" destId="{E8FEB795-DBA1-49B0-BA9D-B9F06B6F33B8}" srcOrd="0" destOrd="0" presId="urn:microsoft.com/office/officeart/2005/8/layout/pyramid1"/>
    <dgm:cxn modelId="{40977CDF-B4B2-40B9-BA73-B62BCB4EB468}" type="presOf" srcId="{AF9A1935-9C6B-4872-8EB1-D5AB250B203B}" destId="{3E3D83C1-E020-4DA8-8205-F7F348CC718E}" srcOrd="0" destOrd="0" presId="urn:microsoft.com/office/officeart/2005/8/layout/pyramid1"/>
    <dgm:cxn modelId="{D240E9E9-7829-4144-832C-BF011E028CE3}" type="presOf" srcId="{838DCB80-7BB0-4985-8033-9DBBB5A97E8A}" destId="{BC86B4C3-F8AA-4B5B-9115-9EF52EEDE8C1}" srcOrd="0" destOrd="0" presId="urn:microsoft.com/office/officeart/2005/8/layout/pyramid1"/>
    <dgm:cxn modelId="{3C680EB5-BEDB-4020-B878-B67060DE9865}" type="presParOf" srcId="{5A0BF925-C197-4DB6-89F6-39D28419F0AC}" destId="{7E7937A7-38BF-423B-9E9F-1E819D1A49B9}" srcOrd="0" destOrd="0" presId="urn:microsoft.com/office/officeart/2005/8/layout/pyramid1"/>
    <dgm:cxn modelId="{88ACEE0F-5EDF-4151-AE78-97844546D726}" type="presParOf" srcId="{7E7937A7-38BF-423B-9E9F-1E819D1A49B9}" destId="{858CC960-098B-4C35-846F-E27EAD146B05}" srcOrd="0" destOrd="0" presId="urn:microsoft.com/office/officeart/2005/8/layout/pyramid1"/>
    <dgm:cxn modelId="{0AD4A464-6F6B-482A-A07A-A6DF6F1BC97B}" type="presParOf" srcId="{7E7937A7-38BF-423B-9E9F-1E819D1A49B9}" destId="{17B7A0CA-A79D-48E3-8D0F-43F5ECFE86DA}" srcOrd="1" destOrd="0" presId="urn:microsoft.com/office/officeart/2005/8/layout/pyramid1"/>
    <dgm:cxn modelId="{26325668-C2AB-44A8-943A-2E213D5C7C67}" type="presParOf" srcId="{5A0BF925-C197-4DB6-89F6-39D28419F0AC}" destId="{178A535A-745C-4ADD-82F5-924B1EA68AD3}" srcOrd="1" destOrd="0" presId="urn:microsoft.com/office/officeart/2005/8/layout/pyramid1"/>
    <dgm:cxn modelId="{6A1510AE-CF6E-4E86-931B-21D702A6A860}" type="presParOf" srcId="{178A535A-745C-4ADD-82F5-924B1EA68AD3}" destId="{3E3D83C1-E020-4DA8-8205-F7F348CC718E}" srcOrd="0" destOrd="0" presId="urn:microsoft.com/office/officeart/2005/8/layout/pyramid1"/>
    <dgm:cxn modelId="{9CB40649-425C-4D0E-A0AA-2E5BE6AB5174}" type="presParOf" srcId="{178A535A-745C-4ADD-82F5-924B1EA68AD3}" destId="{4D7A9CF0-9104-40ED-833D-F235BA2E8E99}" srcOrd="1" destOrd="0" presId="urn:microsoft.com/office/officeart/2005/8/layout/pyramid1"/>
    <dgm:cxn modelId="{DAC0F984-2F42-4D17-BAFB-6E39F8816F3E}" type="presParOf" srcId="{5A0BF925-C197-4DB6-89F6-39D28419F0AC}" destId="{DB7BF06F-DFF3-4E27-9FED-A329F56773AB}" srcOrd="2" destOrd="0" presId="urn:microsoft.com/office/officeart/2005/8/layout/pyramid1"/>
    <dgm:cxn modelId="{3EF8D220-0A6E-4052-9AA0-488E2C0548C7}" type="presParOf" srcId="{DB7BF06F-DFF3-4E27-9FED-A329F56773AB}" destId="{E8FEB795-DBA1-49B0-BA9D-B9F06B6F33B8}" srcOrd="0" destOrd="0" presId="urn:microsoft.com/office/officeart/2005/8/layout/pyramid1"/>
    <dgm:cxn modelId="{92DC8235-65C1-44C3-A178-ECEBDDA79B60}" type="presParOf" srcId="{DB7BF06F-DFF3-4E27-9FED-A329F56773AB}" destId="{EE1093D6-35F1-4AB4-B7D3-3B21E52CD1B5}" srcOrd="1" destOrd="0" presId="urn:microsoft.com/office/officeart/2005/8/layout/pyramid1"/>
    <dgm:cxn modelId="{F6B75CF4-92D0-48DE-9F25-6201F2571049}" type="presParOf" srcId="{5A0BF925-C197-4DB6-89F6-39D28419F0AC}" destId="{00E765BB-6526-4ABC-8E58-62F57207AEA2}" srcOrd="3" destOrd="0" presId="urn:microsoft.com/office/officeart/2005/8/layout/pyramid1"/>
    <dgm:cxn modelId="{A8A2F731-C6BF-4FBF-AF70-4479E0C94055}" type="presParOf" srcId="{00E765BB-6526-4ABC-8E58-62F57207AEA2}" destId="{BC86B4C3-F8AA-4B5B-9115-9EF52EEDE8C1}" srcOrd="0" destOrd="0" presId="urn:microsoft.com/office/officeart/2005/8/layout/pyramid1"/>
    <dgm:cxn modelId="{98DDDDAC-26FF-442B-AD7D-18E4A159ADA0}" type="presParOf" srcId="{00E765BB-6526-4ABC-8E58-62F57207AEA2}" destId="{99466699-6CF6-4E8A-BA74-504DD794EF5F}" srcOrd="1" destOrd="0" presId="urn:microsoft.com/office/officeart/2005/8/layout/pyramid1"/>
    <dgm:cxn modelId="{2D1F4E9E-5CCB-42FD-82E7-54AE4BAC3B6F}" type="presParOf" srcId="{5A0BF925-C197-4DB6-89F6-39D28419F0AC}" destId="{DA0B711F-3B7B-417C-B95D-4594421A6DA8}" srcOrd="4" destOrd="0" presId="urn:microsoft.com/office/officeart/2005/8/layout/pyramid1"/>
    <dgm:cxn modelId="{CDC7232D-2CF9-415B-99CF-2BCAE17157DB}" type="presParOf" srcId="{DA0B711F-3B7B-417C-B95D-4594421A6DA8}" destId="{6EEBDB08-1F3A-4EF0-8D91-6E9520A614F5}" srcOrd="0" destOrd="0" presId="urn:microsoft.com/office/officeart/2005/8/layout/pyramid1"/>
    <dgm:cxn modelId="{82A44D2D-1E33-4059-81ED-DE1F56D5A325}" type="presParOf" srcId="{DA0B711F-3B7B-417C-B95D-4594421A6DA8}" destId="{60058EFD-FB50-48FA-A8DE-77A963918B2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47327C-842D-4EE4-8B7E-03359E6420F6}" type="doc">
      <dgm:prSet loTypeId="urn:microsoft.com/office/officeart/2005/8/layout/pyramid1" loCatId="pyramid" qsTypeId="urn:microsoft.com/office/officeart/2005/8/quickstyle/simple1#3" qsCatId="simple" csTypeId="urn:microsoft.com/office/officeart/2005/8/colors/accent1_2#3" csCatId="accent1" phldr="1"/>
      <dgm:spPr/>
    </dgm:pt>
    <dgm:pt modelId="{A466C9A8-6AEF-4407-AFF3-59654D01B628}">
      <dgm:prSet phldrT="[Texte]"/>
      <dgm:spPr/>
      <dgm:t>
        <a:bodyPr/>
        <a:lstStyle/>
        <a:p>
          <a:r>
            <a:rPr lang="fr-FR" dirty="0"/>
            <a:t>Besoins 3</a:t>
          </a:r>
        </a:p>
      </dgm:t>
    </dgm:pt>
    <dgm:pt modelId="{47BB861A-7393-4C10-9A30-4B67A56F47DE}" type="parTrans" cxnId="{98B13361-2CDF-4D7B-83B0-65F29B60E02A}">
      <dgm:prSet/>
      <dgm:spPr/>
      <dgm:t>
        <a:bodyPr/>
        <a:lstStyle/>
        <a:p>
          <a:endParaRPr lang="fr-FR"/>
        </a:p>
      </dgm:t>
    </dgm:pt>
    <dgm:pt modelId="{C96671A9-DD5D-4211-ADFC-2DC43DD9B3AA}" type="sibTrans" cxnId="{98B13361-2CDF-4D7B-83B0-65F29B60E02A}">
      <dgm:prSet/>
      <dgm:spPr/>
      <dgm:t>
        <a:bodyPr/>
        <a:lstStyle/>
        <a:p>
          <a:endParaRPr lang="fr-FR"/>
        </a:p>
      </dgm:t>
    </dgm:pt>
    <dgm:pt modelId="{838DCB80-7BB0-4985-8033-9DBBB5A97E8A}">
      <dgm:prSet phldrT="[Texte]" custT="1"/>
      <dgm:spPr>
        <a:solidFill>
          <a:schemeClr val="tx2">
            <a:lumMod val="50000"/>
          </a:schemeClr>
        </a:solidFill>
      </dgm:spPr>
      <dgm:t>
        <a:bodyPr/>
        <a:lstStyle/>
        <a:p>
          <a:r>
            <a:rPr lang="fr-FR" sz="2800" dirty="0">
              <a:solidFill>
                <a:schemeClr val="bg1">
                  <a:lumMod val="95000"/>
                  <a:lumOff val="5000"/>
                </a:schemeClr>
              </a:solidFill>
            </a:rPr>
            <a:t>Besoins de sécurité</a:t>
          </a:r>
        </a:p>
        <a:p>
          <a:r>
            <a:rPr lang="fr-FR" sz="2000" dirty="0">
              <a:solidFill>
                <a:schemeClr val="bg1">
                  <a:lumMod val="95000"/>
                  <a:lumOff val="5000"/>
                </a:schemeClr>
              </a:solidFill>
            </a:rPr>
            <a:t>Sécurité privée &amp; protection sociale</a:t>
          </a:r>
        </a:p>
      </dgm:t>
    </dgm:pt>
    <dgm:pt modelId="{8EB7CFAD-4BE3-40A7-B16B-5541BDB0B1A4}" type="parTrans" cxnId="{9C3643A4-6388-4E30-AFA1-66EA9377EB27}">
      <dgm:prSet/>
      <dgm:spPr/>
      <dgm:t>
        <a:bodyPr/>
        <a:lstStyle/>
        <a:p>
          <a:endParaRPr lang="fr-FR"/>
        </a:p>
      </dgm:t>
    </dgm:pt>
    <dgm:pt modelId="{FAE2BB70-CCF1-4DEC-9B2E-FBEE2B0B71D3}" type="sibTrans" cxnId="{9C3643A4-6388-4E30-AFA1-66EA9377EB27}">
      <dgm:prSet/>
      <dgm:spPr/>
      <dgm:t>
        <a:bodyPr/>
        <a:lstStyle/>
        <a:p>
          <a:endParaRPr lang="fr-FR"/>
        </a:p>
      </dgm:t>
    </dgm:pt>
    <dgm:pt modelId="{51E0EF55-4268-4A7B-9A39-C5A84E20447E}">
      <dgm:prSet phldrT="[Texte]" custT="1"/>
      <dgm:spPr>
        <a:solidFill>
          <a:schemeClr val="tx1">
            <a:lumMod val="75000"/>
          </a:schemeClr>
        </a:solidFill>
      </dgm:spPr>
      <dgm:t>
        <a:bodyPr/>
        <a:lstStyle/>
        <a:p>
          <a:r>
            <a:rPr lang="fr-FR" sz="2800" dirty="0">
              <a:solidFill>
                <a:schemeClr val="bg1">
                  <a:lumMod val="95000"/>
                  <a:lumOff val="5000"/>
                </a:schemeClr>
              </a:solidFill>
            </a:rPr>
            <a:t>Besoins physiologiques</a:t>
          </a:r>
        </a:p>
      </dgm:t>
    </dgm:pt>
    <dgm:pt modelId="{ABCA4055-6DCA-4DB9-9DE7-0983D7DB7920}" type="parTrans" cxnId="{33963D34-7AE1-4433-86E7-16E80FA1D6B6}">
      <dgm:prSet/>
      <dgm:spPr/>
      <dgm:t>
        <a:bodyPr/>
        <a:lstStyle/>
        <a:p>
          <a:endParaRPr lang="fr-FR"/>
        </a:p>
      </dgm:t>
    </dgm:pt>
    <dgm:pt modelId="{EB014E84-07FF-4CF0-AE4C-DD6CE57DF83F}" type="sibTrans" cxnId="{33963D34-7AE1-4433-86E7-16E80FA1D6B6}">
      <dgm:prSet/>
      <dgm:spPr/>
      <dgm:t>
        <a:bodyPr/>
        <a:lstStyle/>
        <a:p>
          <a:endParaRPr lang="fr-FR"/>
        </a:p>
      </dgm:t>
    </dgm:pt>
    <dgm:pt modelId="{AF9A1935-9C6B-4872-8EB1-D5AB250B203B}">
      <dgm:prSet/>
      <dgm:spPr/>
      <dgm:t>
        <a:bodyPr/>
        <a:lstStyle/>
        <a:p>
          <a:r>
            <a:rPr lang="fr-FR" dirty="0"/>
            <a:t>Besoins 4</a:t>
          </a:r>
        </a:p>
      </dgm:t>
    </dgm:pt>
    <dgm:pt modelId="{C204FFBD-A741-4AC2-B06A-329F25C76C90}" type="parTrans" cxnId="{D74CF204-BCE1-4963-A8E8-BE19DC906859}">
      <dgm:prSet/>
      <dgm:spPr/>
      <dgm:t>
        <a:bodyPr/>
        <a:lstStyle/>
        <a:p>
          <a:endParaRPr lang="fr-FR"/>
        </a:p>
      </dgm:t>
    </dgm:pt>
    <dgm:pt modelId="{0CCC72E3-FDE5-4C17-B898-4EBC859E0262}" type="sibTrans" cxnId="{D74CF204-BCE1-4963-A8E8-BE19DC906859}">
      <dgm:prSet/>
      <dgm:spPr/>
      <dgm:t>
        <a:bodyPr/>
        <a:lstStyle/>
        <a:p>
          <a:endParaRPr lang="fr-FR"/>
        </a:p>
      </dgm:t>
    </dgm:pt>
    <dgm:pt modelId="{96C0B8C2-B25E-4369-B642-9874ABA1C96D}">
      <dgm:prSet/>
      <dgm:spPr/>
      <dgm:t>
        <a:bodyPr/>
        <a:lstStyle/>
        <a:p>
          <a:r>
            <a:rPr lang="fr-FR" dirty="0"/>
            <a:t>Besoins 5</a:t>
          </a:r>
        </a:p>
      </dgm:t>
    </dgm:pt>
    <dgm:pt modelId="{434EB06E-2D5E-4E84-A885-651D8C289A14}" type="parTrans" cxnId="{60DC540F-F7D7-4CCF-8F47-FC07B8E824A4}">
      <dgm:prSet/>
      <dgm:spPr/>
      <dgm:t>
        <a:bodyPr/>
        <a:lstStyle/>
        <a:p>
          <a:endParaRPr lang="fr-FR"/>
        </a:p>
      </dgm:t>
    </dgm:pt>
    <dgm:pt modelId="{FEAA4BAE-2FC8-4922-95F3-311988232346}" type="sibTrans" cxnId="{60DC540F-F7D7-4CCF-8F47-FC07B8E824A4}">
      <dgm:prSet/>
      <dgm:spPr/>
      <dgm:t>
        <a:bodyPr/>
        <a:lstStyle/>
        <a:p>
          <a:endParaRPr lang="fr-FR"/>
        </a:p>
      </dgm:t>
    </dgm:pt>
    <dgm:pt modelId="{5A0BF925-C197-4DB6-89F6-39D28419F0AC}" type="pres">
      <dgm:prSet presAssocID="{5647327C-842D-4EE4-8B7E-03359E6420F6}" presName="Name0" presStyleCnt="0">
        <dgm:presLayoutVars>
          <dgm:dir/>
          <dgm:animLvl val="lvl"/>
          <dgm:resizeHandles val="exact"/>
        </dgm:presLayoutVars>
      </dgm:prSet>
      <dgm:spPr/>
    </dgm:pt>
    <dgm:pt modelId="{7E7937A7-38BF-423B-9E9F-1E819D1A49B9}" type="pres">
      <dgm:prSet presAssocID="{96C0B8C2-B25E-4369-B642-9874ABA1C96D}" presName="Name8" presStyleCnt="0"/>
      <dgm:spPr/>
    </dgm:pt>
    <dgm:pt modelId="{858CC960-098B-4C35-846F-E27EAD146B05}" type="pres">
      <dgm:prSet presAssocID="{96C0B8C2-B25E-4369-B642-9874ABA1C96D}" presName="level" presStyleLbl="node1" presStyleIdx="0" presStyleCnt="5">
        <dgm:presLayoutVars>
          <dgm:chMax val="1"/>
          <dgm:bulletEnabled val="1"/>
        </dgm:presLayoutVars>
      </dgm:prSet>
      <dgm:spPr/>
    </dgm:pt>
    <dgm:pt modelId="{17B7A0CA-A79D-48E3-8D0F-43F5ECFE86DA}" type="pres">
      <dgm:prSet presAssocID="{96C0B8C2-B25E-4369-B642-9874ABA1C96D}" presName="levelTx" presStyleLbl="revTx" presStyleIdx="0" presStyleCnt="0">
        <dgm:presLayoutVars>
          <dgm:chMax val="1"/>
          <dgm:bulletEnabled val="1"/>
        </dgm:presLayoutVars>
      </dgm:prSet>
      <dgm:spPr/>
    </dgm:pt>
    <dgm:pt modelId="{178A535A-745C-4ADD-82F5-924B1EA68AD3}" type="pres">
      <dgm:prSet presAssocID="{AF9A1935-9C6B-4872-8EB1-D5AB250B203B}" presName="Name8" presStyleCnt="0"/>
      <dgm:spPr/>
    </dgm:pt>
    <dgm:pt modelId="{3E3D83C1-E020-4DA8-8205-F7F348CC718E}" type="pres">
      <dgm:prSet presAssocID="{AF9A1935-9C6B-4872-8EB1-D5AB250B203B}" presName="level" presStyleLbl="node1" presStyleIdx="1" presStyleCnt="5">
        <dgm:presLayoutVars>
          <dgm:chMax val="1"/>
          <dgm:bulletEnabled val="1"/>
        </dgm:presLayoutVars>
      </dgm:prSet>
      <dgm:spPr/>
    </dgm:pt>
    <dgm:pt modelId="{4D7A9CF0-9104-40ED-833D-F235BA2E8E99}" type="pres">
      <dgm:prSet presAssocID="{AF9A1935-9C6B-4872-8EB1-D5AB250B203B}" presName="levelTx" presStyleLbl="revTx" presStyleIdx="0" presStyleCnt="0">
        <dgm:presLayoutVars>
          <dgm:chMax val="1"/>
          <dgm:bulletEnabled val="1"/>
        </dgm:presLayoutVars>
      </dgm:prSet>
      <dgm:spPr/>
    </dgm:pt>
    <dgm:pt modelId="{DB7BF06F-DFF3-4E27-9FED-A329F56773AB}" type="pres">
      <dgm:prSet presAssocID="{A466C9A8-6AEF-4407-AFF3-59654D01B628}" presName="Name8" presStyleCnt="0"/>
      <dgm:spPr/>
    </dgm:pt>
    <dgm:pt modelId="{E8FEB795-DBA1-49B0-BA9D-B9F06B6F33B8}" type="pres">
      <dgm:prSet presAssocID="{A466C9A8-6AEF-4407-AFF3-59654D01B628}" presName="level" presStyleLbl="node1" presStyleIdx="2" presStyleCnt="5">
        <dgm:presLayoutVars>
          <dgm:chMax val="1"/>
          <dgm:bulletEnabled val="1"/>
        </dgm:presLayoutVars>
      </dgm:prSet>
      <dgm:spPr/>
    </dgm:pt>
    <dgm:pt modelId="{EE1093D6-35F1-4AB4-B7D3-3B21E52CD1B5}" type="pres">
      <dgm:prSet presAssocID="{A466C9A8-6AEF-4407-AFF3-59654D01B628}" presName="levelTx" presStyleLbl="revTx" presStyleIdx="0" presStyleCnt="0">
        <dgm:presLayoutVars>
          <dgm:chMax val="1"/>
          <dgm:bulletEnabled val="1"/>
        </dgm:presLayoutVars>
      </dgm:prSet>
      <dgm:spPr/>
    </dgm:pt>
    <dgm:pt modelId="{00E765BB-6526-4ABC-8E58-62F57207AEA2}" type="pres">
      <dgm:prSet presAssocID="{838DCB80-7BB0-4985-8033-9DBBB5A97E8A}" presName="Name8" presStyleCnt="0"/>
      <dgm:spPr/>
    </dgm:pt>
    <dgm:pt modelId="{BC86B4C3-F8AA-4B5B-9115-9EF52EEDE8C1}" type="pres">
      <dgm:prSet presAssocID="{838DCB80-7BB0-4985-8033-9DBBB5A97E8A}" presName="level" presStyleLbl="node1" presStyleIdx="3" presStyleCnt="5">
        <dgm:presLayoutVars>
          <dgm:chMax val="1"/>
          <dgm:bulletEnabled val="1"/>
        </dgm:presLayoutVars>
      </dgm:prSet>
      <dgm:spPr/>
    </dgm:pt>
    <dgm:pt modelId="{99466699-6CF6-4E8A-BA74-504DD794EF5F}" type="pres">
      <dgm:prSet presAssocID="{838DCB80-7BB0-4985-8033-9DBBB5A97E8A}" presName="levelTx" presStyleLbl="revTx" presStyleIdx="0" presStyleCnt="0">
        <dgm:presLayoutVars>
          <dgm:chMax val="1"/>
          <dgm:bulletEnabled val="1"/>
        </dgm:presLayoutVars>
      </dgm:prSet>
      <dgm:spPr/>
    </dgm:pt>
    <dgm:pt modelId="{DA0B711F-3B7B-417C-B95D-4594421A6DA8}" type="pres">
      <dgm:prSet presAssocID="{51E0EF55-4268-4A7B-9A39-C5A84E20447E}" presName="Name8" presStyleCnt="0"/>
      <dgm:spPr/>
    </dgm:pt>
    <dgm:pt modelId="{6EEBDB08-1F3A-4EF0-8D91-6E9520A614F5}" type="pres">
      <dgm:prSet presAssocID="{51E0EF55-4268-4A7B-9A39-C5A84E20447E}" presName="level" presStyleLbl="node1" presStyleIdx="4" presStyleCnt="5">
        <dgm:presLayoutVars>
          <dgm:chMax val="1"/>
          <dgm:bulletEnabled val="1"/>
        </dgm:presLayoutVars>
      </dgm:prSet>
      <dgm:spPr/>
    </dgm:pt>
    <dgm:pt modelId="{60058EFD-FB50-48FA-A8DE-77A963918B2A}" type="pres">
      <dgm:prSet presAssocID="{51E0EF55-4268-4A7B-9A39-C5A84E20447E}" presName="levelTx" presStyleLbl="revTx" presStyleIdx="0" presStyleCnt="0">
        <dgm:presLayoutVars>
          <dgm:chMax val="1"/>
          <dgm:bulletEnabled val="1"/>
        </dgm:presLayoutVars>
      </dgm:prSet>
      <dgm:spPr/>
    </dgm:pt>
  </dgm:ptLst>
  <dgm:cxnLst>
    <dgm:cxn modelId="{D74CF204-BCE1-4963-A8E8-BE19DC906859}" srcId="{5647327C-842D-4EE4-8B7E-03359E6420F6}" destId="{AF9A1935-9C6B-4872-8EB1-D5AB250B203B}" srcOrd="1" destOrd="0" parTransId="{C204FFBD-A741-4AC2-B06A-329F25C76C90}" sibTransId="{0CCC72E3-FDE5-4C17-B898-4EBC859E0262}"/>
    <dgm:cxn modelId="{60DC540F-F7D7-4CCF-8F47-FC07B8E824A4}" srcId="{5647327C-842D-4EE4-8B7E-03359E6420F6}" destId="{96C0B8C2-B25E-4369-B642-9874ABA1C96D}" srcOrd="0" destOrd="0" parTransId="{434EB06E-2D5E-4E84-A885-651D8C289A14}" sibTransId="{FEAA4BAE-2FC8-4922-95F3-311988232346}"/>
    <dgm:cxn modelId="{33963D34-7AE1-4433-86E7-16E80FA1D6B6}" srcId="{5647327C-842D-4EE4-8B7E-03359E6420F6}" destId="{51E0EF55-4268-4A7B-9A39-C5A84E20447E}" srcOrd="4" destOrd="0" parTransId="{ABCA4055-6DCA-4DB9-9DE7-0983D7DB7920}" sibTransId="{EB014E84-07FF-4CF0-AE4C-DD6CE57DF83F}"/>
    <dgm:cxn modelId="{51838B38-C7E5-49E8-A3A9-E22820007485}" type="presOf" srcId="{51E0EF55-4268-4A7B-9A39-C5A84E20447E}" destId="{60058EFD-FB50-48FA-A8DE-77A963918B2A}" srcOrd="1" destOrd="0" presId="urn:microsoft.com/office/officeart/2005/8/layout/pyramid1"/>
    <dgm:cxn modelId="{ABFE4044-7F78-4482-8C44-3C72334E4569}" type="presOf" srcId="{AF9A1935-9C6B-4872-8EB1-D5AB250B203B}" destId="{3E3D83C1-E020-4DA8-8205-F7F348CC718E}" srcOrd="0" destOrd="0" presId="urn:microsoft.com/office/officeart/2005/8/layout/pyramid1"/>
    <dgm:cxn modelId="{49F5244A-4DE4-4309-A942-3F49E4ACD740}" type="presOf" srcId="{96C0B8C2-B25E-4369-B642-9874ABA1C96D}" destId="{858CC960-098B-4C35-846F-E27EAD146B05}" srcOrd="0" destOrd="0" presId="urn:microsoft.com/office/officeart/2005/8/layout/pyramid1"/>
    <dgm:cxn modelId="{09411D56-EFF5-4049-8C3D-1216055DC072}" type="presOf" srcId="{5647327C-842D-4EE4-8B7E-03359E6420F6}" destId="{5A0BF925-C197-4DB6-89F6-39D28419F0AC}" srcOrd="0" destOrd="0" presId="urn:microsoft.com/office/officeart/2005/8/layout/pyramid1"/>
    <dgm:cxn modelId="{47A51E5E-F88C-47AD-87DC-2A8DB82D671B}" type="presOf" srcId="{A466C9A8-6AEF-4407-AFF3-59654D01B628}" destId="{E8FEB795-DBA1-49B0-BA9D-B9F06B6F33B8}" srcOrd="0" destOrd="0" presId="urn:microsoft.com/office/officeart/2005/8/layout/pyramid1"/>
    <dgm:cxn modelId="{98B13361-2CDF-4D7B-83B0-65F29B60E02A}" srcId="{5647327C-842D-4EE4-8B7E-03359E6420F6}" destId="{A466C9A8-6AEF-4407-AFF3-59654D01B628}" srcOrd="2" destOrd="0" parTransId="{47BB861A-7393-4C10-9A30-4B67A56F47DE}" sibTransId="{C96671A9-DD5D-4211-ADFC-2DC43DD9B3AA}"/>
    <dgm:cxn modelId="{EDFC7D78-CAEA-40FB-B19E-E46273E211C8}" type="presOf" srcId="{838DCB80-7BB0-4985-8033-9DBBB5A97E8A}" destId="{BC86B4C3-F8AA-4B5B-9115-9EF52EEDE8C1}" srcOrd="0" destOrd="0" presId="urn:microsoft.com/office/officeart/2005/8/layout/pyramid1"/>
    <dgm:cxn modelId="{7986447D-3953-4B89-983E-0791DF674680}" type="presOf" srcId="{96C0B8C2-B25E-4369-B642-9874ABA1C96D}" destId="{17B7A0CA-A79D-48E3-8D0F-43F5ECFE86DA}" srcOrd="1" destOrd="0" presId="urn:microsoft.com/office/officeart/2005/8/layout/pyramid1"/>
    <dgm:cxn modelId="{3B193B85-292B-4296-8141-F8A9B4E12421}" type="presOf" srcId="{A466C9A8-6AEF-4407-AFF3-59654D01B628}" destId="{EE1093D6-35F1-4AB4-B7D3-3B21E52CD1B5}" srcOrd="1" destOrd="0" presId="urn:microsoft.com/office/officeart/2005/8/layout/pyramid1"/>
    <dgm:cxn modelId="{9C3643A4-6388-4E30-AFA1-66EA9377EB27}" srcId="{5647327C-842D-4EE4-8B7E-03359E6420F6}" destId="{838DCB80-7BB0-4985-8033-9DBBB5A97E8A}" srcOrd="3" destOrd="0" parTransId="{8EB7CFAD-4BE3-40A7-B16B-5541BDB0B1A4}" sibTransId="{FAE2BB70-CCF1-4DEC-9B2E-FBEE2B0B71D3}"/>
    <dgm:cxn modelId="{649F1FAF-CD00-4E85-94E6-D7A476FD7CA1}" type="presOf" srcId="{AF9A1935-9C6B-4872-8EB1-D5AB250B203B}" destId="{4D7A9CF0-9104-40ED-833D-F235BA2E8E99}" srcOrd="1" destOrd="0" presId="urn:microsoft.com/office/officeart/2005/8/layout/pyramid1"/>
    <dgm:cxn modelId="{10B050F0-4577-43D0-BC18-6F151D1A8B23}" type="presOf" srcId="{838DCB80-7BB0-4985-8033-9DBBB5A97E8A}" destId="{99466699-6CF6-4E8A-BA74-504DD794EF5F}" srcOrd="1" destOrd="0" presId="urn:microsoft.com/office/officeart/2005/8/layout/pyramid1"/>
    <dgm:cxn modelId="{B60E4BFE-C93B-4630-B615-235F67687DE9}" type="presOf" srcId="{51E0EF55-4268-4A7B-9A39-C5A84E20447E}" destId="{6EEBDB08-1F3A-4EF0-8D91-6E9520A614F5}" srcOrd="0" destOrd="0" presId="urn:microsoft.com/office/officeart/2005/8/layout/pyramid1"/>
    <dgm:cxn modelId="{FC398AE8-D206-44FA-BCD1-9E4F5E51302E}" type="presParOf" srcId="{5A0BF925-C197-4DB6-89F6-39D28419F0AC}" destId="{7E7937A7-38BF-423B-9E9F-1E819D1A49B9}" srcOrd="0" destOrd="0" presId="urn:microsoft.com/office/officeart/2005/8/layout/pyramid1"/>
    <dgm:cxn modelId="{093E4787-C0F5-47D2-96A7-10058033759D}" type="presParOf" srcId="{7E7937A7-38BF-423B-9E9F-1E819D1A49B9}" destId="{858CC960-098B-4C35-846F-E27EAD146B05}" srcOrd="0" destOrd="0" presId="urn:microsoft.com/office/officeart/2005/8/layout/pyramid1"/>
    <dgm:cxn modelId="{5E2773D9-9CCE-4DC9-AE59-80EC89C46748}" type="presParOf" srcId="{7E7937A7-38BF-423B-9E9F-1E819D1A49B9}" destId="{17B7A0CA-A79D-48E3-8D0F-43F5ECFE86DA}" srcOrd="1" destOrd="0" presId="urn:microsoft.com/office/officeart/2005/8/layout/pyramid1"/>
    <dgm:cxn modelId="{93106572-638C-4B46-AE23-08E30E7C0E9C}" type="presParOf" srcId="{5A0BF925-C197-4DB6-89F6-39D28419F0AC}" destId="{178A535A-745C-4ADD-82F5-924B1EA68AD3}" srcOrd="1" destOrd="0" presId="urn:microsoft.com/office/officeart/2005/8/layout/pyramid1"/>
    <dgm:cxn modelId="{AF9BA62A-E2EB-4872-BF84-BC523187B8FE}" type="presParOf" srcId="{178A535A-745C-4ADD-82F5-924B1EA68AD3}" destId="{3E3D83C1-E020-4DA8-8205-F7F348CC718E}" srcOrd="0" destOrd="0" presId="urn:microsoft.com/office/officeart/2005/8/layout/pyramid1"/>
    <dgm:cxn modelId="{6464361C-45B4-45AC-B5AE-1824AD0F6227}" type="presParOf" srcId="{178A535A-745C-4ADD-82F5-924B1EA68AD3}" destId="{4D7A9CF0-9104-40ED-833D-F235BA2E8E99}" srcOrd="1" destOrd="0" presId="urn:microsoft.com/office/officeart/2005/8/layout/pyramid1"/>
    <dgm:cxn modelId="{00F508C1-FD23-4AB4-8F39-52E43EB7B9BD}" type="presParOf" srcId="{5A0BF925-C197-4DB6-89F6-39D28419F0AC}" destId="{DB7BF06F-DFF3-4E27-9FED-A329F56773AB}" srcOrd="2" destOrd="0" presId="urn:microsoft.com/office/officeart/2005/8/layout/pyramid1"/>
    <dgm:cxn modelId="{F295789F-6DB6-4033-84FD-70E8408F07DD}" type="presParOf" srcId="{DB7BF06F-DFF3-4E27-9FED-A329F56773AB}" destId="{E8FEB795-DBA1-49B0-BA9D-B9F06B6F33B8}" srcOrd="0" destOrd="0" presId="urn:microsoft.com/office/officeart/2005/8/layout/pyramid1"/>
    <dgm:cxn modelId="{DAB6BB48-1177-4B1D-80F5-286B6463366B}" type="presParOf" srcId="{DB7BF06F-DFF3-4E27-9FED-A329F56773AB}" destId="{EE1093D6-35F1-4AB4-B7D3-3B21E52CD1B5}" srcOrd="1" destOrd="0" presId="urn:microsoft.com/office/officeart/2005/8/layout/pyramid1"/>
    <dgm:cxn modelId="{F760731F-5324-4F4D-B603-4CFFBF776B3B}" type="presParOf" srcId="{5A0BF925-C197-4DB6-89F6-39D28419F0AC}" destId="{00E765BB-6526-4ABC-8E58-62F57207AEA2}" srcOrd="3" destOrd="0" presId="urn:microsoft.com/office/officeart/2005/8/layout/pyramid1"/>
    <dgm:cxn modelId="{4C746C53-B01C-478D-B65B-F947FD1335C7}" type="presParOf" srcId="{00E765BB-6526-4ABC-8E58-62F57207AEA2}" destId="{BC86B4C3-F8AA-4B5B-9115-9EF52EEDE8C1}" srcOrd="0" destOrd="0" presId="urn:microsoft.com/office/officeart/2005/8/layout/pyramid1"/>
    <dgm:cxn modelId="{D73B9126-3A17-4C85-941E-B6396EBB0C16}" type="presParOf" srcId="{00E765BB-6526-4ABC-8E58-62F57207AEA2}" destId="{99466699-6CF6-4E8A-BA74-504DD794EF5F}" srcOrd="1" destOrd="0" presId="urn:microsoft.com/office/officeart/2005/8/layout/pyramid1"/>
    <dgm:cxn modelId="{88278F9E-9C01-4AA4-9B1B-B615ADBEDE20}" type="presParOf" srcId="{5A0BF925-C197-4DB6-89F6-39D28419F0AC}" destId="{DA0B711F-3B7B-417C-B95D-4594421A6DA8}" srcOrd="4" destOrd="0" presId="urn:microsoft.com/office/officeart/2005/8/layout/pyramid1"/>
    <dgm:cxn modelId="{87C6B6C4-500F-4326-B71A-F2A8030AC6B0}" type="presParOf" srcId="{DA0B711F-3B7B-417C-B95D-4594421A6DA8}" destId="{6EEBDB08-1F3A-4EF0-8D91-6E9520A614F5}" srcOrd="0" destOrd="0" presId="urn:microsoft.com/office/officeart/2005/8/layout/pyramid1"/>
    <dgm:cxn modelId="{A36261F9-70C9-4D0B-9D79-19D7E8FEABD9}" type="presParOf" srcId="{DA0B711F-3B7B-417C-B95D-4594421A6DA8}" destId="{60058EFD-FB50-48FA-A8DE-77A963918B2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47327C-842D-4EE4-8B7E-03359E6420F6}" type="doc">
      <dgm:prSet loTypeId="urn:microsoft.com/office/officeart/2005/8/layout/pyramid1" loCatId="pyramid" qsTypeId="urn:microsoft.com/office/officeart/2005/8/quickstyle/simple1#4" qsCatId="simple" csTypeId="urn:microsoft.com/office/officeart/2005/8/colors/accent1_2#4" csCatId="accent1" phldr="1"/>
      <dgm:spPr/>
    </dgm:pt>
    <dgm:pt modelId="{A466C9A8-6AEF-4407-AFF3-59654D01B628}">
      <dgm:prSet phldrT="[Texte]" custT="1"/>
      <dgm:spPr>
        <a:solidFill>
          <a:schemeClr val="tx2">
            <a:lumMod val="50000"/>
          </a:schemeClr>
        </a:solidFill>
      </dgm:spPr>
      <dgm:t>
        <a:bodyPr/>
        <a:lstStyle/>
        <a:p>
          <a:r>
            <a:rPr lang="fr-FR" sz="2800" dirty="0">
              <a:solidFill>
                <a:schemeClr val="bg1">
                  <a:lumMod val="95000"/>
                  <a:lumOff val="5000"/>
                </a:schemeClr>
              </a:solidFill>
            </a:rPr>
            <a:t>Besoins sociaux</a:t>
          </a:r>
        </a:p>
        <a:p>
          <a:r>
            <a:rPr lang="fr-FR" sz="2000" dirty="0">
              <a:solidFill>
                <a:schemeClr val="bg1">
                  <a:lumMod val="95000"/>
                  <a:lumOff val="5000"/>
                </a:schemeClr>
              </a:solidFill>
            </a:rPr>
            <a:t>Appartenance à un groupe</a:t>
          </a:r>
        </a:p>
      </dgm:t>
    </dgm:pt>
    <dgm:pt modelId="{47BB861A-7393-4C10-9A30-4B67A56F47DE}" type="parTrans" cxnId="{98B13361-2CDF-4D7B-83B0-65F29B60E02A}">
      <dgm:prSet/>
      <dgm:spPr/>
      <dgm:t>
        <a:bodyPr/>
        <a:lstStyle/>
        <a:p>
          <a:endParaRPr lang="fr-FR"/>
        </a:p>
      </dgm:t>
    </dgm:pt>
    <dgm:pt modelId="{C96671A9-DD5D-4211-ADFC-2DC43DD9B3AA}" type="sibTrans" cxnId="{98B13361-2CDF-4D7B-83B0-65F29B60E02A}">
      <dgm:prSet/>
      <dgm:spPr/>
      <dgm:t>
        <a:bodyPr/>
        <a:lstStyle/>
        <a:p>
          <a:endParaRPr lang="fr-FR"/>
        </a:p>
      </dgm:t>
    </dgm:pt>
    <dgm:pt modelId="{838DCB80-7BB0-4985-8033-9DBBB5A97E8A}">
      <dgm:prSet phldrT="[Texte]" custT="1"/>
      <dgm:spPr>
        <a:solidFill>
          <a:schemeClr val="tx1">
            <a:lumMod val="75000"/>
          </a:schemeClr>
        </a:solidFill>
      </dgm:spPr>
      <dgm:t>
        <a:bodyPr/>
        <a:lstStyle/>
        <a:p>
          <a:r>
            <a:rPr lang="fr-FR" sz="2800" dirty="0">
              <a:solidFill>
                <a:schemeClr val="bg1">
                  <a:lumMod val="95000"/>
                  <a:lumOff val="5000"/>
                </a:schemeClr>
              </a:solidFill>
            </a:rPr>
            <a:t>Besoins de sécurité</a:t>
          </a:r>
        </a:p>
      </dgm:t>
    </dgm:pt>
    <dgm:pt modelId="{8EB7CFAD-4BE3-40A7-B16B-5541BDB0B1A4}" type="parTrans" cxnId="{9C3643A4-6388-4E30-AFA1-66EA9377EB27}">
      <dgm:prSet/>
      <dgm:spPr/>
      <dgm:t>
        <a:bodyPr/>
        <a:lstStyle/>
        <a:p>
          <a:endParaRPr lang="fr-FR"/>
        </a:p>
      </dgm:t>
    </dgm:pt>
    <dgm:pt modelId="{FAE2BB70-CCF1-4DEC-9B2E-FBEE2B0B71D3}" type="sibTrans" cxnId="{9C3643A4-6388-4E30-AFA1-66EA9377EB27}">
      <dgm:prSet/>
      <dgm:spPr/>
      <dgm:t>
        <a:bodyPr/>
        <a:lstStyle/>
        <a:p>
          <a:endParaRPr lang="fr-FR"/>
        </a:p>
      </dgm:t>
    </dgm:pt>
    <dgm:pt modelId="{51E0EF55-4268-4A7B-9A39-C5A84E20447E}">
      <dgm:prSet phldrT="[Texte]" custT="1"/>
      <dgm:spPr>
        <a:solidFill>
          <a:schemeClr val="tx1">
            <a:lumMod val="75000"/>
          </a:schemeClr>
        </a:solidFill>
      </dgm:spPr>
      <dgm:t>
        <a:bodyPr/>
        <a:lstStyle/>
        <a:p>
          <a:r>
            <a:rPr lang="fr-FR" sz="2800" dirty="0">
              <a:solidFill>
                <a:schemeClr val="bg1">
                  <a:lumMod val="95000"/>
                  <a:lumOff val="5000"/>
                </a:schemeClr>
              </a:solidFill>
            </a:rPr>
            <a:t>Besoins physiologiques</a:t>
          </a:r>
        </a:p>
      </dgm:t>
    </dgm:pt>
    <dgm:pt modelId="{ABCA4055-6DCA-4DB9-9DE7-0983D7DB7920}" type="parTrans" cxnId="{33963D34-7AE1-4433-86E7-16E80FA1D6B6}">
      <dgm:prSet/>
      <dgm:spPr/>
      <dgm:t>
        <a:bodyPr/>
        <a:lstStyle/>
        <a:p>
          <a:endParaRPr lang="fr-FR"/>
        </a:p>
      </dgm:t>
    </dgm:pt>
    <dgm:pt modelId="{EB014E84-07FF-4CF0-AE4C-DD6CE57DF83F}" type="sibTrans" cxnId="{33963D34-7AE1-4433-86E7-16E80FA1D6B6}">
      <dgm:prSet/>
      <dgm:spPr/>
      <dgm:t>
        <a:bodyPr/>
        <a:lstStyle/>
        <a:p>
          <a:endParaRPr lang="fr-FR"/>
        </a:p>
      </dgm:t>
    </dgm:pt>
    <dgm:pt modelId="{AF9A1935-9C6B-4872-8EB1-D5AB250B203B}">
      <dgm:prSet/>
      <dgm:spPr/>
      <dgm:t>
        <a:bodyPr/>
        <a:lstStyle/>
        <a:p>
          <a:r>
            <a:rPr lang="fr-FR" dirty="0"/>
            <a:t>Besoins 4</a:t>
          </a:r>
        </a:p>
      </dgm:t>
    </dgm:pt>
    <dgm:pt modelId="{C204FFBD-A741-4AC2-B06A-329F25C76C90}" type="parTrans" cxnId="{D74CF204-BCE1-4963-A8E8-BE19DC906859}">
      <dgm:prSet/>
      <dgm:spPr/>
      <dgm:t>
        <a:bodyPr/>
        <a:lstStyle/>
        <a:p>
          <a:endParaRPr lang="fr-FR"/>
        </a:p>
      </dgm:t>
    </dgm:pt>
    <dgm:pt modelId="{0CCC72E3-FDE5-4C17-B898-4EBC859E0262}" type="sibTrans" cxnId="{D74CF204-BCE1-4963-A8E8-BE19DC906859}">
      <dgm:prSet/>
      <dgm:spPr/>
      <dgm:t>
        <a:bodyPr/>
        <a:lstStyle/>
        <a:p>
          <a:endParaRPr lang="fr-FR"/>
        </a:p>
      </dgm:t>
    </dgm:pt>
    <dgm:pt modelId="{96C0B8C2-B25E-4369-B642-9874ABA1C96D}">
      <dgm:prSet/>
      <dgm:spPr/>
      <dgm:t>
        <a:bodyPr/>
        <a:lstStyle/>
        <a:p>
          <a:r>
            <a:rPr lang="fr-FR" dirty="0"/>
            <a:t>Besoins 5</a:t>
          </a:r>
        </a:p>
      </dgm:t>
    </dgm:pt>
    <dgm:pt modelId="{434EB06E-2D5E-4E84-A885-651D8C289A14}" type="parTrans" cxnId="{60DC540F-F7D7-4CCF-8F47-FC07B8E824A4}">
      <dgm:prSet/>
      <dgm:spPr/>
      <dgm:t>
        <a:bodyPr/>
        <a:lstStyle/>
        <a:p>
          <a:endParaRPr lang="fr-FR"/>
        </a:p>
      </dgm:t>
    </dgm:pt>
    <dgm:pt modelId="{FEAA4BAE-2FC8-4922-95F3-311988232346}" type="sibTrans" cxnId="{60DC540F-F7D7-4CCF-8F47-FC07B8E824A4}">
      <dgm:prSet/>
      <dgm:spPr/>
      <dgm:t>
        <a:bodyPr/>
        <a:lstStyle/>
        <a:p>
          <a:endParaRPr lang="fr-FR"/>
        </a:p>
      </dgm:t>
    </dgm:pt>
    <dgm:pt modelId="{5A0BF925-C197-4DB6-89F6-39D28419F0AC}" type="pres">
      <dgm:prSet presAssocID="{5647327C-842D-4EE4-8B7E-03359E6420F6}" presName="Name0" presStyleCnt="0">
        <dgm:presLayoutVars>
          <dgm:dir/>
          <dgm:animLvl val="lvl"/>
          <dgm:resizeHandles val="exact"/>
        </dgm:presLayoutVars>
      </dgm:prSet>
      <dgm:spPr/>
    </dgm:pt>
    <dgm:pt modelId="{7E7937A7-38BF-423B-9E9F-1E819D1A49B9}" type="pres">
      <dgm:prSet presAssocID="{96C0B8C2-B25E-4369-B642-9874ABA1C96D}" presName="Name8" presStyleCnt="0"/>
      <dgm:spPr/>
    </dgm:pt>
    <dgm:pt modelId="{858CC960-098B-4C35-846F-E27EAD146B05}" type="pres">
      <dgm:prSet presAssocID="{96C0B8C2-B25E-4369-B642-9874ABA1C96D}" presName="level" presStyleLbl="node1" presStyleIdx="0" presStyleCnt="5">
        <dgm:presLayoutVars>
          <dgm:chMax val="1"/>
          <dgm:bulletEnabled val="1"/>
        </dgm:presLayoutVars>
      </dgm:prSet>
      <dgm:spPr/>
    </dgm:pt>
    <dgm:pt modelId="{17B7A0CA-A79D-48E3-8D0F-43F5ECFE86DA}" type="pres">
      <dgm:prSet presAssocID="{96C0B8C2-B25E-4369-B642-9874ABA1C96D}" presName="levelTx" presStyleLbl="revTx" presStyleIdx="0" presStyleCnt="0">
        <dgm:presLayoutVars>
          <dgm:chMax val="1"/>
          <dgm:bulletEnabled val="1"/>
        </dgm:presLayoutVars>
      </dgm:prSet>
      <dgm:spPr/>
    </dgm:pt>
    <dgm:pt modelId="{178A535A-745C-4ADD-82F5-924B1EA68AD3}" type="pres">
      <dgm:prSet presAssocID="{AF9A1935-9C6B-4872-8EB1-D5AB250B203B}" presName="Name8" presStyleCnt="0"/>
      <dgm:spPr/>
    </dgm:pt>
    <dgm:pt modelId="{3E3D83C1-E020-4DA8-8205-F7F348CC718E}" type="pres">
      <dgm:prSet presAssocID="{AF9A1935-9C6B-4872-8EB1-D5AB250B203B}" presName="level" presStyleLbl="node1" presStyleIdx="1" presStyleCnt="5">
        <dgm:presLayoutVars>
          <dgm:chMax val="1"/>
          <dgm:bulletEnabled val="1"/>
        </dgm:presLayoutVars>
      </dgm:prSet>
      <dgm:spPr/>
    </dgm:pt>
    <dgm:pt modelId="{4D7A9CF0-9104-40ED-833D-F235BA2E8E99}" type="pres">
      <dgm:prSet presAssocID="{AF9A1935-9C6B-4872-8EB1-D5AB250B203B}" presName="levelTx" presStyleLbl="revTx" presStyleIdx="0" presStyleCnt="0">
        <dgm:presLayoutVars>
          <dgm:chMax val="1"/>
          <dgm:bulletEnabled val="1"/>
        </dgm:presLayoutVars>
      </dgm:prSet>
      <dgm:spPr/>
    </dgm:pt>
    <dgm:pt modelId="{DB7BF06F-DFF3-4E27-9FED-A329F56773AB}" type="pres">
      <dgm:prSet presAssocID="{A466C9A8-6AEF-4407-AFF3-59654D01B628}" presName="Name8" presStyleCnt="0"/>
      <dgm:spPr/>
    </dgm:pt>
    <dgm:pt modelId="{E8FEB795-DBA1-49B0-BA9D-B9F06B6F33B8}" type="pres">
      <dgm:prSet presAssocID="{A466C9A8-6AEF-4407-AFF3-59654D01B628}" presName="level" presStyleLbl="node1" presStyleIdx="2" presStyleCnt="5">
        <dgm:presLayoutVars>
          <dgm:chMax val="1"/>
          <dgm:bulletEnabled val="1"/>
        </dgm:presLayoutVars>
      </dgm:prSet>
      <dgm:spPr/>
    </dgm:pt>
    <dgm:pt modelId="{EE1093D6-35F1-4AB4-B7D3-3B21E52CD1B5}" type="pres">
      <dgm:prSet presAssocID="{A466C9A8-6AEF-4407-AFF3-59654D01B628}" presName="levelTx" presStyleLbl="revTx" presStyleIdx="0" presStyleCnt="0">
        <dgm:presLayoutVars>
          <dgm:chMax val="1"/>
          <dgm:bulletEnabled val="1"/>
        </dgm:presLayoutVars>
      </dgm:prSet>
      <dgm:spPr/>
    </dgm:pt>
    <dgm:pt modelId="{00E765BB-6526-4ABC-8E58-62F57207AEA2}" type="pres">
      <dgm:prSet presAssocID="{838DCB80-7BB0-4985-8033-9DBBB5A97E8A}" presName="Name8" presStyleCnt="0"/>
      <dgm:spPr/>
    </dgm:pt>
    <dgm:pt modelId="{BC86B4C3-F8AA-4B5B-9115-9EF52EEDE8C1}" type="pres">
      <dgm:prSet presAssocID="{838DCB80-7BB0-4985-8033-9DBBB5A97E8A}" presName="level" presStyleLbl="node1" presStyleIdx="3" presStyleCnt="5">
        <dgm:presLayoutVars>
          <dgm:chMax val="1"/>
          <dgm:bulletEnabled val="1"/>
        </dgm:presLayoutVars>
      </dgm:prSet>
      <dgm:spPr/>
    </dgm:pt>
    <dgm:pt modelId="{99466699-6CF6-4E8A-BA74-504DD794EF5F}" type="pres">
      <dgm:prSet presAssocID="{838DCB80-7BB0-4985-8033-9DBBB5A97E8A}" presName="levelTx" presStyleLbl="revTx" presStyleIdx="0" presStyleCnt="0">
        <dgm:presLayoutVars>
          <dgm:chMax val="1"/>
          <dgm:bulletEnabled val="1"/>
        </dgm:presLayoutVars>
      </dgm:prSet>
      <dgm:spPr/>
    </dgm:pt>
    <dgm:pt modelId="{DA0B711F-3B7B-417C-B95D-4594421A6DA8}" type="pres">
      <dgm:prSet presAssocID="{51E0EF55-4268-4A7B-9A39-C5A84E20447E}" presName="Name8" presStyleCnt="0"/>
      <dgm:spPr/>
    </dgm:pt>
    <dgm:pt modelId="{6EEBDB08-1F3A-4EF0-8D91-6E9520A614F5}" type="pres">
      <dgm:prSet presAssocID="{51E0EF55-4268-4A7B-9A39-C5A84E20447E}" presName="level" presStyleLbl="node1" presStyleIdx="4" presStyleCnt="5">
        <dgm:presLayoutVars>
          <dgm:chMax val="1"/>
          <dgm:bulletEnabled val="1"/>
        </dgm:presLayoutVars>
      </dgm:prSet>
      <dgm:spPr/>
    </dgm:pt>
    <dgm:pt modelId="{60058EFD-FB50-48FA-A8DE-77A963918B2A}" type="pres">
      <dgm:prSet presAssocID="{51E0EF55-4268-4A7B-9A39-C5A84E20447E}" presName="levelTx" presStyleLbl="revTx" presStyleIdx="0" presStyleCnt="0">
        <dgm:presLayoutVars>
          <dgm:chMax val="1"/>
          <dgm:bulletEnabled val="1"/>
        </dgm:presLayoutVars>
      </dgm:prSet>
      <dgm:spPr/>
    </dgm:pt>
  </dgm:ptLst>
  <dgm:cxnLst>
    <dgm:cxn modelId="{88195601-87DF-4F27-BBA5-0EE2DBAEBFB5}" type="presOf" srcId="{96C0B8C2-B25E-4369-B642-9874ABA1C96D}" destId="{858CC960-098B-4C35-846F-E27EAD146B05}" srcOrd="0" destOrd="0" presId="urn:microsoft.com/office/officeart/2005/8/layout/pyramid1"/>
    <dgm:cxn modelId="{D74CF204-BCE1-4963-A8E8-BE19DC906859}" srcId="{5647327C-842D-4EE4-8B7E-03359E6420F6}" destId="{AF9A1935-9C6B-4872-8EB1-D5AB250B203B}" srcOrd="1" destOrd="0" parTransId="{C204FFBD-A741-4AC2-B06A-329F25C76C90}" sibTransId="{0CCC72E3-FDE5-4C17-B898-4EBC859E0262}"/>
    <dgm:cxn modelId="{18D99009-0D23-49CA-BDED-434C8490879B}" type="presOf" srcId="{51E0EF55-4268-4A7B-9A39-C5A84E20447E}" destId="{60058EFD-FB50-48FA-A8DE-77A963918B2A}" srcOrd="1" destOrd="0" presId="urn:microsoft.com/office/officeart/2005/8/layout/pyramid1"/>
    <dgm:cxn modelId="{60DC540F-F7D7-4CCF-8F47-FC07B8E824A4}" srcId="{5647327C-842D-4EE4-8B7E-03359E6420F6}" destId="{96C0B8C2-B25E-4369-B642-9874ABA1C96D}" srcOrd="0" destOrd="0" parTransId="{434EB06E-2D5E-4E84-A885-651D8C289A14}" sibTransId="{FEAA4BAE-2FC8-4922-95F3-311988232346}"/>
    <dgm:cxn modelId="{D203691C-4BE2-4A93-9768-16DAEB8017A5}" type="presOf" srcId="{A466C9A8-6AEF-4407-AFF3-59654D01B628}" destId="{EE1093D6-35F1-4AB4-B7D3-3B21E52CD1B5}" srcOrd="1" destOrd="0" presId="urn:microsoft.com/office/officeart/2005/8/layout/pyramid1"/>
    <dgm:cxn modelId="{33963D34-7AE1-4433-86E7-16E80FA1D6B6}" srcId="{5647327C-842D-4EE4-8B7E-03359E6420F6}" destId="{51E0EF55-4268-4A7B-9A39-C5A84E20447E}" srcOrd="4" destOrd="0" parTransId="{ABCA4055-6DCA-4DB9-9DE7-0983D7DB7920}" sibTransId="{EB014E84-07FF-4CF0-AE4C-DD6CE57DF83F}"/>
    <dgm:cxn modelId="{98B13361-2CDF-4D7B-83B0-65F29B60E02A}" srcId="{5647327C-842D-4EE4-8B7E-03359E6420F6}" destId="{A466C9A8-6AEF-4407-AFF3-59654D01B628}" srcOrd="2" destOrd="0" parTransId="{47BB861A-7393-4C10-9A30-4B67A56F47DE}" sibTransId="{C96671A9-DD5D-4211-ADFC-2DC43DD9B3AA}"/>
    <dgm:cxn modelId="{7FDA5194-FCD0-4FC6-A37C-BE9C5EB7DABD}" type="presOf" srcId="{AF9A1935-9C6B-4872-8EB1-D5AB250B203B}" destId="{3E3D83C1-E020-4DA8-8205-F7F348CC718E}" srcOrd="0" destOrd="0" presId="urn:microsoft.com/office/officeart/2005/8/layout/pyramid1"/>
    <dgm:cxn modelId="{9C3643A4-6388-4E30-AFA1-66EA9377EB27}" srcId="{5647327C-842D-4EE4-8B7E-03359E6420F6}" destId="{838DCB80-7BB0-4985-8033-9DBBB5A97E8A}" srcOrd="3" destOrd="0" parTransId="{8EB7CFAD-4BE3-40A7-B16B-5541BDB0B1A4}" sibTransId="{FAE2BB70-CCF1-4DEC-9B2E-FBEE2B0B71D3}"/>
    <dgm:cxn modelId="{0FB20AA9-C619-4B17-84AB-607ED60FA60E}" type="presOf" srcId="{AF9A1935-9C6B-4872-8EB1-D5AB250B203B}" destId="{4D7A9CF0-9104-40ED-833D-F235BA2E8E99}" srcOrd="1" destOrd="0" presId="urn:microsoft.com/office/officeart/2005/8/layout/pyramid1"/>
    <dgm:cxn modelId="{C53284B1-4658-408D-AC9D-2FDDF931780D}" type="presOf" srcId="{838DCB80-7BB0-4985-8033-9DBBB5A97E8A}" destId="{99466699-6CF6-4E8A-BA74-504DD794EF5F}" srcOrd="1" destOrd="0" presId="urn:microsoft.com/office/officeart/2005/8/layout/pyramid1"/>
    <dgm:cxn modelId="{310BF6D4-3A93-4E22-8C55-E41A96124CE3}" type="presOf" srcId="{96C0B8C2-B25E-4369-B642-9874ABA1C96D}" destId="{17B7A0CA-A79D-48E3-8D0F-43F5ECFE86DA}" srcOrd="1" destOrd="0" presId="urn:microsoft.com/office/officeart/2005/8/layout/pyramid1"/>
    <dgm:cxn modelId="{47B8EDDE-2D0F-4233-B7FA-58DF63E705C8}" type="presOf" srcId="{51E0EF55-4268-4A7B-9A39-C5A84E20447E}" destId="{6EEBDB08-1F3A-4EF0-8D91-6E9520A614F5}" srcOrd="0" destOrd="0" presId="urn:microsoft.com/office/officeart/2005/8/layout/pyramid1"/>
    <dgm:cxn modelId="{DDE174E6-33EC-4079-AD18-261CB3994F50}" type="presOf" srcId="{A466C9A8-6AEF-4407-AFF3-59654D01B628}" destId="{E8FEB795-DBA1-49B0-BA9D-B9F06B6F33B8}" srcOrd="0" destOrd="0" presId="urn:microsoft.com/office/officeart/2005/8/layout/pyramid1"/>
    <dgm:cxn modelId="{E033BDEB-C47E-4417-A2C0-59C3807100E1}" type="presOf" srcId="{838DCB80-7BB0-4985-8033-9DBBB5A97E8A}" destId="{BC86B4C3-F8AA-4B5B-9115-9EF52EEDE8C1}" srcOrd="0" destOrd="0" presId="urn:microsoft.com/office/officeart/2005/8/layout/pyramid1"/>
    <dgm:cxn modelId="{77E58FF1-A6A5-446D-A996-8DD94C5F329A}" type="presOf" srcId="{5647327C-842D-4EE4-8B7E-03359E6420F6}" destId="{5A0BF925-C197-4DB6-89F6-39D28419F0AC}" srcOrd="0" destOrd="0" presId="urn:microsoft.com/office/officeart/2005/8/layout/pyramid1"/>
    <dgm:cxn modelId="{BC4C1DE0-0B9D-4953-ADC5-2F8E34024203}" type="presParOf" srcId="{5A0BF925-C197-4DB6-89F6-39D28419F0AC}" destId="{7E7937A7-38BF-423B-9E9F-1E819D1A49B9}" srcOrd="0" destOrd="0" presId="urn:microsoft.com/office/officeart/2005/8/layout/pyramid1"/>
    <dgm:cxn modelId="{01263B75-041E-478A-BBFE-0D878C911A67}" type="presParOf" srcId="{7E7937A7-38BF-423B-9E9F-1E819D1A49B9}" destId="{858CC960-098B-4C35-846F-E27EAD146B05}" srcOrd="0" destOrd="0" presId="urn:microsoft.com/office/officeart/2005/8/layout/pyramid1"/>
    <dgm:cxn modelId="{3F739DE8-39E9-433D-8051-916A74940D0D}" type="presParOf" srcId="{7E7937A7-38BF-423B-9E9F-1E819D1A49B9}" destId="{17B7A0CA-A79D-48E3-8D0F-43F5ECFE86DA}" srcOrd="1" destOrd="0" presId="urn:microsoft.com/office/officeart/2005/8/layout/pyramid1"/>
    <dgm:cxn modelId="{6D7539AA-42B2-47EC-8078-B49EC9522817}" type="presParOf" srcId="{5A0BF925-C197-4DB6-89F6-39D28419F0AC}" destId="{178A535A-745C-4ADD-82F5-924B1EA68AD3}" srcOrd="1" destOrd="0" presId="urn:microsoft.com/office/officeart/2005/8/layout/pyramid1"/>
    <dgm:cxn modelId="{871BCB34-DD6F-4428-9CBB-126528BFB329}" type="presParOf" srcId="{178A535A-745C-4ADD-82F5-924B1EA68AD3}" destId="{3E3D83C1-E020-4DA8-8205-F7F348CC718E}" srcOrd="0" destOrd="0" presId="urn:microsoft.com/office/officeart/2005/8/layout/pyramid1"/>
    <dgm:cxn modelId="{DD08D353-486E-4A81-8FD0-547A39A5E93F}" type="presParOf" srcId="{178A535A-745C-4ADD-82F5-924B1EA68AD3}" destId="{4D7A9CF0-9104-40ED-833D-F235BA2E8E99}" srcOrd="1" destOrd="0" presId="urn:microsoft.com/office/officeart/2005/8/layout/pyramid1"/>
    <dgm:cxn modelId="{714464B2-A2AF-42C4-9D9E-85C4B35B221F}" type="presParOf" srcId="{5A0BF925-C197-4DB6-89F6-39D28419F0AC}" destId="{DB7BF06F-DFF3-4E27-9FED-A329F56773AB}" srcOrd="2" destOrd="0" presId="urn:microsoft.com/office/officeart/2005/8/layout/pyramid1"/>
    <dgm:cxn modelId="{8A16689D-19E5-4E39-B8D5-7A5A29996A37}" type="presParOf" srcId="{DB7BF06F-DFF3-4E27-9FED-A329F56773AB}" destId="{E8FEB795-DBA1-49B0-BA9D-B9F06B6F33B8}" srcOrd="0" destOrd="0" presId="urn:microsoft.com/office/officeart/2005/8/layout/pyramid1"/>
    <dgm:cxn modelId="{E0A92786-22A2-4F4B-98BE-7009076A5149}" type="presParOf" srcId="{DB7BF06F-DFF3-4E27-9FED-A329F56773AB}" destId="{EE1093D6-35F1-4AB4-B7D3-3B21E52CD1B5}" srcOrd="1" destOrd="0" presId="urn:microsoft.com/office/officeart/2005/8/layout/pyramid1"/>
    <dgm:cxn modelId="{E26AC8F3-9F87-4EA5-969A-DD1916A746E2}" type="presParOf" srcId="{5A0BF925-C197-4DB6-89F6-39D28419F0AC}" destId="{00E765BB-6526-4ABC-8E58-62F57207AEA2}" srcOrd="3" destOrd="0" presId="urn:microsoft.com/office/officeart/2005/8/layout/pyramid1"/>
    <dgm:cxn modelId="{574F2EC1-1851-4494-A169-D1DCFAD5811C}" type="presParOf" srcId="{00E765BB-6526-4ABC-8E58-62F57207AEA2}" destId="{BC86B4C3-F8AA-4B5B-9115-9EF52EEDE8C1}" srcOrd="0" destOrd="0" presId="urn:microsoft.com/office/officeart/2005/8/layout/pyramid1"/>
    <dgm:cxn modelId="{6EE3F074-5B44-4B96-A198-DB8AB14AB831}" type="presParOf" srcId="{00E765BB-6526-4ABC-8E58-62F57207AEA2}" destId="{99466699-6CF6-4E8A-BA74-504DD794EF5F}" srcOrd="1" destOrd="0" presId="urn:microsoft.com/office/officeart/2005/8/layout/pyramid1"/>
    <dgm:cxn modelId="{067EEDA1-DE94-458C-BDA2-9ADEA1AB13F1}" type="presParOf" srcId="{5A0BF925-C197-4DB6-89F6-39D28419F0AC}" destId="{DA0B711F-3B7B-417C-B95D-4594421A6DA8}" srcOrd="4" destOrd="0" presId="urn:microsoft.com/office/officeart/2005/8/layout/pyramid1"/>
    <dgm:cxn modelId="{B9B7B857-EE58-4D74-99D6-D015C38E00CB}" type="presParOf" srcId="{DA0B711F-3B7B-417C-B95D-4594421A6DA8}" destId="{6EEBDB08-1F3A-4EF0-8D91-6E9520A614F5}" srcOrd="0" destOrd="0" presId="urn:microsoft.com/office/officeart/2005/8/layout/pyramid1"/>
    <dgm:cxn modelId="{0E11E953-8393-4D62-835A-B0F8854A4A6B}" type="presParOf" srcId="{DA0B711F-3B7B-417C-B95D-4594421A6DA8}" destId="{60058EFD-FB50-48FA-A8DE-77A963918B2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47327C-842D-4EE4-8B7E-03359E6420F6}" type="doc">
      <dgm:prSet loTypeId="urn:microsoft.com/office/officeart/2005/8/layout/pyramid1" loCatId="pyramid" qsTypeId="urn:microsoft.com/office/officeart/2005/8/quickstyle/simple1#5" qsCatId="simple" csTypeId="urn:microsoft.com/office/officeart/2005/8/colors/accent1_2#5" csCatId="accent1" phldr="1"/>
      <dgm:spPr/>
    </dgm:pt>
    <dgm:pt modelId="{A466C9A8-6AEF-4407-AFF3-59654D01B628}">
      <dgm:prSet phldrT="[Texte]" custT="1"/>
      <dgm:spPr>
        <a:solidFill>
          <a:schemeClr val="tx1">
            <a:lumMod val="75000"/>
          </a:schemeClr>
        </a:solidFill>
      </dgm:spPr>
      <dgm:t>
        <a:bodyPr/>
        <a:lstStyle/>
        <a:p>
          <a:r>
            <a:rPr lang="fr-FR" sz="2800" dirty="0">
              <a:solidFill>
                <a:schemeClr val="bg1">
                  <a:lumMod val="95000"/>
                  <a:lumOff val="5000"/>
                </a:schemeClr>
              </a:solidFill>
            </a:rPr>
            <a:t>Besoins sociaux</a:t>
          </a:r>
        </a:p>
      </dgm:t>
    </dgm:pt>
    <dgm:pt modelId="{47BB861A-7393-4C10-9A30-4B67A56F47DE}" type="parTrans" cxnId="{98B13361-2CDF-4D7B-83B0-65F29B60E02A}">
      <dgm:prSet/>
      <dgm:spPr/>
      <dgm:t>
        <a:bodyPr/>
        <a:lstStyle/>
        <a:p>
          <a:endParaRPr lang="fr-FR"/>
        </a:p>
      </dgm:t>
    </dgm:pt>
    <dgm:pt modelId="{C96671A9-DD5D-4211-ADFC-2DC43DD9B3AA}" type="sibTrans" cxnId="{98B13361-2CDF-4D7B-83B0-65F29B60E02A}">
      <dgm:prSet/>
      <dgm:spPr/>
      <dgm:t>
        <a:bodyPr/>
        <a:lstStyle/>
        <a:p>
          <a:endParaRPr lang="fr-FR"/>
        </a:p>
      </dgm:t>
    </dgm:pt>
    <dgm:pt modelId="{838DCB80-7BB0-4985-8033-9DBBB5A97E8A}">
      <dgm:prSet phldrT="[Texte]" custT="1"/>
      <dgm:spPr>
        <a:solidFill>
          <a:schemeClr val="tx1">
            <a:lumMod val="75000"/>
          </a:schemeClr>
        </a:solidFill>
      </dgm:spPr>
      <dgm:t>
        <a:bodyPr/>
        <a:lstStyle/>
        <a:p>
          <a:r>
            <a:rPr lang="fr-FR" sz="2800" dirty="0">
              <a:solidFill>
                <a:schemeClr val="bg1">
                  <a:lumMod val="95000"/>
                  <a:lumOff val="5000"/>
                </a:schemeClr>
              </a:solidFill>
            </a:rPr>
            <a:t>Besoins de sécurité</a:t>
          </a:r>
        </a:p>
      </dgm:t>
    </dgm:pt>
    <dgm:pt modelId="{8EB7CFAD-4BE3-40A7-B16B-5541BDB0B1A4}" type="parTrans" cxnId="{9C3643A4-6388-4E30-AFA1-66EA9377EB27}">
      <dgm:prSet/>
      <dgm:spPr/>
      <dgm:t>
        <a:bodyPr/>
        <a:lstStyle/>
        <a:p>
          <a:endParaRPr lang="fr-FR"/>
        </a:p>
      </dgm:t>
    </dgm:pt>
    <dgm:pt modelId="{FAE2BB70-CCF1-4DEC-9B2E-FBEE2B0B71D3}" type="sibTrans" cxnId="{9C3643A4-6388-4E30-AFA1-66EA9377EB27}">
      <dgm:prSet/>
      <dgm:spPr/>
      <dgm:t>
        <a:bodyPr/>
        <a:lstStyle/>
        <a:p>
          <a:endParaRPr lang="fr-FR"/>
        </a:p>
      </dgm:t>
    </dgm:pt>
    <dgm:pt modelId="{51E0EF55-4268-4A7B-9A39-C5A84E20447E}">
      <dgm:prSet phldrT="[Texte]" custT="1"/>
      <dgm:spPr>
        <a:solidFill>
          <a:schemeClr val="tx1">
            <a:lumMod val="75000"/>
          </a:schemeClr>
        </a:solidFill>
      </dgm:spPr>
      <dgm:t>
        <a:bodyPr/>
        <a:lstStyle/>
        <a:p>
          <a:r>
            <a:rPr lang="fr-FR" sz="2800" dirty="0">
              <a:solidFill>
                <a:schemeClr val="bg1">
                  <a:lumMod val="95000"/>
                  <a:lumOff val="5000"/>
                </a:schemeClr>
              </a:solidFill>
            </a:rPr>
            <a:t>Besoins physiologiques</a:t>
          </a:r>
        </a:p>
      </dgm:t>
    </dgm:pt>
    <dgm:pt modelId="{ABCA4055-6DCA-4DB9-9DE7-0983D7DB7920}" type="parTrans" cxnId="{33963D34-7AE1-4433-86E7-16E80FA1D6B6}">
      <dgm:prSet/>
      <dgm:spPr/>
      <dgm:t>
        <a:bodyPr/>
        <a:lstStyle/>
        <a:p>
          <a:endParaRPr lang="fr-FR"/>
        </a:p>
      </dgm:t>
    </dgm:pt>
    <dgm:pt modelId="{EB014E84-07FF-4CF0-AE4C-DD6CE57DF83F}" type="sibTrans" cxnId="{33963D34-7AE1-4433-86E7-16E80FA1D6B6}">
      <dgm:prSet/>
      <dgm:spPr/>
      <dgm:t>
        <a:bodyPr/>
        <a:lstStyle/>
        <a:p>
          <a:endParaRPr lang="fr-FR"/>
        </a:p>
      </dgm:t>
    </dgm:pt>
    <dgm:pt modelId="{AF9A1935-9C6B-4872-8EB1-D5AB250B203B}">
      <dgm:prSet custT="1"/>
      <dgm:spPr>
        <a:solidFill>
          <a:schemeClr val="tx2">
            <a:lumMod val="50000"/>
          </a:schemeClr>
        </a:solidFill>
      </dgm:spPr>
      <dgm:t>
        <a:bodyPr/>
        <a:lstStyle/>
        <a:p>
          <a:r>
            <a:rPr lang="fr-FR" sz="2800" dirty="0">
              <a:solidFill>
                <a:schemeClr val="bg1">
                  <a:lumMod val="95000"/>
                  <a:lumOff val="5000"/>
                </a:schemeClr>
              </a:solidFill>
            </a:rPr>
            <a:t>Besoins d’estime et prestige - </a:t>
          </a:r>
          <a:r>
            <a:rPr lang="fr-FR" sz="2000" dirty="0">
              <a:solidFill>
                <a:schemeClr val="bg1">
                  <a:lumMod val="95000"/>
                  <a:lumOff val="5000"/>
                </a:schemeClr>
              </a:solidFill>
            </a:rPr>
            <a:t>Statut, Titre, Promotion</a:t>
          </a:r>
        </a:p>
      </dgm:t>
    </dgm:pt>
    <dgm:pt modelId="{C204FFBD-A741-4AC2-B06A-329F25C76C90}" type="parTrans" cxnId="{D74CF204-BCE1-4963-A8E8-BE19DC906859}">
      <dgm:prSet/>
      <dgm:spPr/>
      <dgm:t>
        <a:bodyPr/>
        <a:lstStyle/>
        <a:p>
          <a:endParaRPr lang="fr-FR"/>
        </a:p>
      </dgm:t>
    </dgm:pt>
    <dgm:pt modelId="{0CCC72E3-FDE5-4C17-B898-4EBC859E0262}" type="sibTrans" cxnId="{D74CF204-BCE1-4963-A8E8-BE19DC906859}">
      <dgm:prSet/>
      <dgm:spPr/>
      <dgm:t>
        <a:bodyPr/>
        <a:lstStyle/>
        <a:p>
          <a:endParaRPr lang="fr-FR"/>
        </a:p>
      </dgm:t>
    </dgm:pt>
    <dgm:pt modelId="{96C0B8C2-B25E-4369-B642-9874ABA1C96D}">
      <dgm:prSet/>
      <dgm:spPr/>
      <dgm:t>
        <a:bodyPr/>
        <a:lstStyle/>
        <a:p>
          <a:r>
            <a:rPr lang="fr-FR" dirty="0"/>
            <a:t>Besoins 5</a:t>
          </a:r>
        </a:p>
      </dgm:t>
    </dgm:pt>
    <dgm:pt modelId="{434EB06E-2D5E-4E84-A885-651D8C289A14}" type="parTrans" cxnId="{60DC540F-F7D7-4CCF-8F47-FC07B8E824A4}">
      <dgm:prSet/>
      <dgm:spPr/>
      <dgm:t>
        <a:bodyPr/>
        <a:lstStyle/>
        <a:p>
          <a:endParaRPr lang="fr-FR"/>
        </a:p>
      </dgm:t>
    </dgm:pt>
    <dgm:pt modelId="{FEAA4BAE-2FC8-4922-95F3-311988232346}" type="sibTrans" cxnId="{60DC540F-F7D7-4CCF-8F47-FC07B8E824A4}">
      <dgm:prSet/>
      <dgm:spPr/>
      <dgm:t>
        <a:bodyPr/>
        <a:lstStyle/>
        <a:p>
          <a:endParaRPr lang="fr-FR"/>
        </a:p>
      </dgm:t>
    </dgm:pt>
    <dgm:pt modelId="{5A0BF925-C197-4DB6-89F6-39D28419F0AC}" type="pres">
      <dgm:prSet presAssocID="{5647327C-842D-4EE4-8B7E-03359E6420F6}" presName="Name0" presStyleCnt="0">
        <dgm:presLayoutVars>
          <dgm:dir/>
          <dgm:animLvl val="lvl"/>
          <dgm:resizeHandles val="exact"/>
        </dgm:presLayoutVars>
      </dgm:prSet>
      <dgm:spPr/>
    </dgm:pt>
    <dgm:pt modelId="{7E7937A7-38BF-423B-9E9F-1E819D1A49B9}" type="pres">
      <dgm:prSet presAssocID="{96C0B8C2-B25E-4369-B642-9874ABA1C96D}" presName="Name8" presStyleCnt="0"/>
      <dgm:spPr/>
    </dgm:pt>
    <dgm:pt modelId="{858CC960-098B-4C35-846F-E27EAD146B05}" type="pres">
      <dgm:prSet presAssocID="{96C0B8C2-B25E-4369-B642-9874ABA1C96D}" presName="level" presStyleLbl="node1" presStyleIdx="0" presStyleCnt="5">
        <dgm:presLayoutVars>
          <dgm:chMax val="1"/>
          <dgm:bulletEnabled val="1"/>
        </dgm:presLayoutVars>
      </dgm:prSet>
      <dgm:spPr/>
    </dgm:pt>
    <dgm:pt modelId="{17B7A0CA-A79D-48E3-8D0F-43F5ECFE86DA}" type="pres">
      <dgm:prSet presAssocID="{96C0B8C2-B25E-4369-B642-9874ABA1C96D}" presName="levelTx" presStyleLbl="revTx" presStyleIdx="0" presStyleCnt="0">
        <dgm:presLayoutVars>
          <dgm:chMax val="1"/>
          <dgm:bulletEnabled val="1"/>
        </dgm:presLayoutVars>
      </dgm:prSet>
      <dgm:spPr/>
    </dgm:pt>
    <dgm:pt modelId="{178A535A-745C-4ADD-82F5-924B1EA68AD3}" type="pres">
      <dgm:prSet presAssocID="{AF9A1935-9C6B-4872-8EB1-D5AB250B203B}" presName="Name8" presStyleCnt="0"/>
      <dgm:spPr/>
    </dgm:pt>
    <dgm:pt modelId="{3E3D83C1-E020-4DA8-8205-F7F348CC718E}" type="pres">
      <dgm:prSet presAssocID="{AF9A1935-9C6B-4872-8EB1-D5AB250B203B}" presName="level" presStyleLbl="node1" presStyleIdx="1" presStyleCnt="5" custScaleX="187259">
        <dgm:presLayoutVars>
          <dgm:chMax val="1"/>
          <dgm:bulletEnabled val="1"/>
        </dgm:presLayoutVars>
      </dgm:prSet>
      <dgm:spPr/>
    </dgm:pt>
    <dgm:pt modelId="{4D7A9CF0-9104-40ED-833D-F235BA2E8E99}" type="pres">
      <dgm:prSet presAssocID="{AF9A1935-9C6B-4872-8EB1-D5AB250B203B}" presName="levelTx" presStyleLbl="revTx" presStyleIdx="0" presStyleCnt="0">
        <dgm:presLayoutVars>
          <dgm:chMax val="1"/>
          <dgm:bulletEnabled val="1"/>
        </dgm:presLayoutVars>
      </dgm:prSet>
      <dgm:spPr/>
    </dgm:pt>
    <dgm:pt modelId="{DB7BF06F-DFF3-4E27-9FED-A329F56773AB}" type="pres">
      <dgm:prSet presAssocID="{A466C9A8-6AEF-4407-AFF3-59654D01B628}" presName="Name8" presStyleCnt="0"/>
      <dgm:spPr/>
    </dgm:pt>
    <dgm:pt modelId="{E8FEB795-DBA1-49B0-BA9D-B9F06B6F33B8}" type="pres">
      <dgm:prSet presAssocID="{A466C9A8-6AEF-4407-AFF3-59654D01B628}" presName="level" presStyleLbl="node1" presStyleIdx="2" presStyleCnt="5">
        <dgm:presLayoutVars>
          <dgm:chMax val="1"/>
          <dgm:bulletEnabled val="1"/>
        </dgm:presLayoutVars>
      </dgm:prSet>
      <dgm:spPr/>
    </dgm:pt>
    <dgm:pt modelId="{EE1093D6-35F1-4AB4-B7D3-3B21E52CD1B5}" type="pres">
      <dgm:prSet presAssocID="{A466C9A8-6AEF-4407-AFF3-59654D01B628}" presName="levelTx" presStyleLbl="revTx" presStyleIdx="0" presStyleCnt="0">
        <dgm:presLayoutVars>
          <dgm:chMax val="1"/>
          <dgm:bulletEnabled val="1"/>
        </dgm:presLayoutVars>
      </dgm:prSet>
      <dgm:spPr/>
    </dgm:pt>
    <dgm:pt modelId="{00E765BB-6526-4ABC-8E58-62F57207AEA2}" type="pres">
      <dgm:prSet presAssocID="{838DCB80-7BB0-4985-8033-9DBBB5A97E8A}" presName="Name8" presStyleCnt="0"/>
      <dgm:spPr/>
    </dgm:pt>
    <dgm:pt modelId="{BC86B4C3-F8AA-4B5B-9115-9EF52EEDE8C1}" type="pres">
      <dgm:prSet presAssocID="{838DCB80-7BB0-4985-8033-9DBBB5A97E8A}" presName="level" presStyleLbl="node1" presStyleIdx="3" presStyleCnt="5">
        <dgm:presLayoutVars>
          <dgm:chMax val="1"/>
          <dgm:bulletEnabled val="1"/>
        </dgm:presLayoutVars>
      </dgm:prSet>
      <dgm:spPr/>
    </dgm:pt>
    <dgm:pt modelId="{99466699-6CF6-4E8A-BA74-504DD794EF5F}" type="pres">
      <dgm:prSet presAssocID="{838DCB80-7BB0-4985-8033-9DBBB5A97E8A}" presName="levelTx" presStyleLbl="revTx" presStyleIdx="0" presStyleCnt="0">
        <dgm:presLayoutVars>
          <dgm:chMax val="1"/>
          <dgm:bulletEnabled val="1"/>
        </dgm:presLayoutVars>
      </dgm:prSet>
      <dgm:spPr/>
    </dgm:pt>
    <dgm:pt modelId="{DA0B711F-3B7B-417C-B95D-4594421A6DA8}" type="pres">
      <dgm:prSet presAssocID="{51E0EF55-4268-4A7B-9A39-C5A84E20447E}" presName="Name8" presStyleCnt="0"/>
      <dgm:spPr/>
    </dgm:pt>
    <dgm:pt modelId="{6EEBDB08-1F3A-4EF0-8D91-6E9520A614F5}" type="pres">
      <dgm:prSet presAssocID="{51E0EF55-4268-4A7B-9A39-C5A84E20447E}" presName="level" presStyleLbl="node1" presStyleIdx="4" presStyleCnt="5">
        <dgm:presLayoutVars>
          <dgm:chMax val="1"/>
          <dgm:bulletEnabled val="1"/>
        </dgm:presLayoutVars>
      </dgm:prSet>
      <dgm:spPr/>
    </dgm:pt>
    <dgm:pt modelId="{60058EFD-FB50-48FA-A8DE-77A963918B2A}" type="pres">
      <dgm:prSet presAssocID="{51E0EF55-4268-4A7B-9A39-C5A84E20447E}" presName="levelTx" presStyleLbl="revTx" presStyleIdx="0" presStyleCnt="0">
        <dgm:presLayoutVars>
          <dgm:chMax val="1"/>
          <dgm:bulletEnabled val="1"/>
        </dgm:presLayoutVars>
      </dgm:prSet>
      <dgm:spPr/>
    </dgm:pt>
  </dgm:ptLst>
  <dgm:cxnLst>
    <dgm:cxn modelId="{F4CB4401-A4DB-4F46-AEEC-FC54AEB819BC}" type="presOf" srcId="{5647327C-842D-4EE4-8B7E-03359E6420F6}" destId="{5A0BF925-C197-4DB6-89F6-39D28419F0AC}" srcOrd="0" destOrd="0" presId="urn:microsoft.com/office/officeart/2005/8/layout/pyramid1"/>
    <dgm:cxn modelId="{D74CF204-BCE1-4963-A8E8-BE19DC906859}" srcId="{5647327C-842D-4EE4-8B7E-03359E6420F6}" destId="{AF9A1935-9C6B-4872-8EB1-D5AB250B203B}" srcOrd="1" destOrd="0" parTransId="{C204FFBD-A741-4AC2-B06A-329F25C76C90}" sibTransId="{0CCC72E3-FDE5-4C17-B898-4EBC859E0262}"/>
    <dgm:cxn modelId="{60DC540F-F7D7-4CCF-8F47-FC07B8E824A4}" srcId="{5647327C-842D-4EE4-8B7E-03359E6420F6}" destId="{96C0B8C2-B25E-4369-B642-9874ABA1C96D}" srcOrd="0" destOrd="0" parTransId="{434EB06E-2D5E-4E84-A885-651D8C289A14}" sibTransId="{FEAA4BAE-2FC8-4922-95F3-311988232346}"/>
    <dgm:cxn modelId="{33963D34-7AE1-4433-86E7-16E80FA1D6B6}" srcId="{5647327C-842D-4EE4-8B7E-03359E6420F6}" destId="{51E0EF55-4268-4A7B-9A39-C5A84E20447E}" srcOrd="4" destOrd="0" parTransId="{ABCA4055-6DCA-4DB9-9DE7-0983D7DB7920}" sibTransId="{EB014E84-07FF-4CF0-AE4C-DD6CE57DF83F}"/>
    <dgm:cxn modelId="{DE73B337-6991-47B4-A704-F4CDDE91423E}" type="presOf" srcId="{96C0B8C2-B25E-4369-B642-9874ABA1C96D}" destId="{17B7A0CA-A79D-48E3-8D0F-43F5ECFE86DA}" srcOrd="1" destOrd="0" presId="urn:microsoft.com/office/officeart/2005/8/layout/pyramid1"/>
    <dgm:cxn modelId="{E2558D3A-4E81-45AC-AA75-1C34BF0BCAC4}" type="presOf" srcId="{96C0B8C2-B25E-4369-B642-9874ABA1C96D}" destId="{858CC960-098B-4C35-846F-E27EAD146B05}" srcOrd="0" destOrd="0" presId="urn:microsoft.com/office/officeart/2005/8/layout/pyramid1"/>
    <dgm:cxn modelId="{98B13361-2CDF-4D7B-83B0-65F29B60E02A}" srcId="{5647327C-842D-4EE4-8B7E-03359E6420F6}" destId="{A466C9A8-6AEF-4407-AFF3-59654D01B628}" srcOrd="2" destOrd="0" parTransId="{47BB861A-7393-4C10-9A30-4B67A56F47DE}" sibTransId="{C96671A9-DD5D-4211-ADFC-2DC43DD9B3AA}"/>
    <dgm:cxn modelId="{B5582D78-9B1D-47E6-9C9D-14693EE23091}" type="presOf" srcId="{A466C9A8-6AEF-4407-AFF3-59654D01B628}" destId="{EE1093D6-35F1-4AB4-B7D3-3B21E52CD1B5}" srcOrd="1" destOrd="0" presId="urn:microsoft.com/office/officeart/2005/8/layout/pyramid1"/>
    <dgm:cxn modelId="{4276C47E-A5BC-4068-A061-EDF3B64C52F1}" type="presOf" srcId="{AF9A1935-9C6B-4872-8EB1-D5AB250B203B}" destId="{4D7A9CF0-9104-40ED-833D-F235BA2E8E99}" srcOrd="1" destOrd="0" presId="urn:microsoft.com/office/officeart/2005/8/layout/pyramid1"/>
    <dgm:cxn modelId="{54A21699-01FD-4D15-9766-60FF28C80A79}" type="presOf" srcId="{AF9A1935-9C6B-4872-8EB1-D5AB250B203B}" destId="{3E3D83C1-E020-4DA8-8205-F7F348CC718E}" srcOrd="0" destOrd="0" presId="urn:microsoft.com/office/officeart/2005/8/layout/pyramid1"/>
    <dgm:cxn modelId="{D6532E9C-BBC8-4F40-8443-03D39F74F3C2}" type="presOf" srcId="{838DCB80-7BB0-4985-8033-9DBBB5A97E8A}" destId="{99466699-6CF6-4E8A-BA74-504DD794EF5F}" srcOrd="1" destOrd="0" presId="urn:microsoft.com/office/officeart/2005/8/layout/pyramid1"/>
    <dgm:cxn modelId="{9C3643A4-6388-4E30-AFA1-66EA9377EB27}" srcId="{5647327C-842D-4EE4-8B7E-03359E6420F6}" destId="{838DCB80-7BB0-4985-8033-9DBBB5A97E8A}" srcOrd="3" destOrd="0" parTransId="{8EB7CFAD-4BE3-40A7-B16B-5541BDB0B1A4}" sibTransId="{FAE2BB70-CCF1-4DEC-9B2E-FBEE2B0B71D3}"/>
    <dgm:cxn modelId="{9320DBA8-CDDB-4684-B1C8-4C0FDA82BF5A}" type="presOf" srcId="{A466C9A8-6AEF-4407-AFF3-59654D01B628}" destId="{E8FEB795-DBA1-49B0-BA9D-B9F06B6F33B8}" srcOrd="0" destOrd="0" presId="urn:microsoft.com/office/officeart/2005/8/layout/pyramid1"/>
    <dgm:cxn modelId="{257C2EAA-117E-4BC0-8382-2D23A1ECF569}" type="presOf" srcId="{51E0EF55-4268-4A7B-9A39-C5A84E20447E}" destId="{60058EFD-FB50-48FA-A8DE-77A963918B2A}" srcOrd="1" destOrd="0" presId="urn:microsoft.com/office/officeart/2005/8/layout/pyramid1"/>
    <dgm:cxn modelId="{368ACFC3-1FDB-452A-B668-DD87C2DCE2E1}" type="presOf" srcId="{51E0EF55-4268-4A7B-9A39-C5A84E20447E}" destId="{6EEBDB08-1F3A-4EF0-8D91-6E9520A614F5}" srcOrd="0" destOrd="0" presId="urn:microsoft.com/office/officeart/2005/8/layout/pyramid1"/>
    <dgm:cxn modelId="{DF8ADBD7-6378-4964-B31D-DD7D8F938790}" type="presOf" srcId="{838DCB80-7BB0-4985-8033-9DBBB5A97E8A}" destId="{BC86B4C3-F8AA-4B5B-9115-9EF52EEDE8C1}" srcOrd="0" destOrd="0" presId="urn:microsoft.com/office/officeart/2005/8/layout/pyramid1"/>
    <dgm:cxn modelId="{02AA383E-94FF-44E4-834D-59FF46915299}" type="presParOf" srcId="{5A0BF925-C197-4DB6-89F6-39D28419F0AC}" destId="{7E7937A7-38BF-423B-9E9F-1E819D1A49B9}" srcOrd="0" destOrd="0" presId="urn:microsoft.com/office/officeart/2005/8/layout/pyramid1"/>
    <dgm:cxn modelId="{FC152A38-0165-4226-9AA6-178C01EA4238}" type="presParOf" srcId="{7E7937A7-38BF-423B-9E9F-1E819D1A49B9}" destId="{858CC960-098B-4C35-846F-E27EAD146B05}" srcOrd="0" destOrd="0" presId="urn:microsoft.com/office/officeart/2005/8/layout/pyramid1"/>
    <dgm:cxn modelId="{130E2955-FF35-49C7-B590-DBD46302D941}" type="presParOf" srcId="{7E7937A7-38BF-423B-9E9F-1E819D1A49B9}" destId="{17B7A0CA-A79D-48E3-8D0F-43F5ECFE86DA}" srcOrd="1" destOrd="0" presId="urn:microsoft.com/office/officeart/2005/8/layout/pyramid1"/>
    <dgm:cxn modelId="{B8D4F2CE-2759-4A22-967B-BCF22287B38D}" type="presParOf" srcId="{5A0BF925-C197-4DB6-89F6-39D28419F0AC}" destId="{178A535A-745C-4ADD-82F5-924B1EA68AD3}" srcOrd="1" destOrd="0" presId="urn:microsoft.com/office/officeart/2005/8/layout/pyramid1"/>
    <dgm:cxn modelId="{6C4DEC6F-0C57-4B31-A82A-5C50CEC114D5}" type="presParOf" srcId="{178A535A-745C-4ADD-82F5-924B1EA68AD3}" destId="{3E3D83C1-E020-4DA8-8205-F7F348CC718E}" srcOrd="0" destOrd="0" presId="urn:microsoft.com/office/officeart/2005/8/layout/pyramid1"/>
    <dgm:cxn modelId="{A02F34AC-43E7-425E-92D7-312A31BDDD53}" type="presParOf" srcId="{178A535A-745C-4ADD-82F5-924B1EA68AD3}" destId="{4D7A9CF0-9104-40ED-833D-F235BA2E8E99}" srcOrd="1" destOrd="0" presId="urn:microsoft.com/office/officeart/2005/8/layout/pyramid1"/>
    <dgm:cxn modelId="{95C43502-383F-4F42-B529-D956DC255EFC}" type="presParOf" srcId="{5A0BF925-C197-4DB6-89F6-39D28419F0AC}" destId="{DB7BF06F-DFF3-4E27-9FED-A329F56773AB}" srcOrd="2" destOrd="0" presId="urn:microsoft.com/office/officeart/2005/8/layout/pyramid1"/>
    <dgm:cxn modelId="{3125A271-BC0B-4196-8707-07A478432F60}" type="presParOf" srcId="{DB7BF06F-DFF3-4E27-9FED-A329F56773AB}" destId="{E8FEB795-DBA1-49B0-BA9D-B9F06B6F33B8}" srcOrd="0" destOrd="0" presId="urn:microsoft.com/office/officeart/2005/8/layout/pyramid1"/>
    <dgm:cxn modelId="{9869BB3B-579C-424E-8D14-7ADE653DFA09}" type="presParOf" srcId="{DB7BF06F-DFF3-4E27-9FED-A329F56773AB}" destId="{EE1093D6-35F1-4AB4-B7D3-3B21E52CD1B5}" srcOrd="1" destOrd="0" presId="urn:microsoft.com/office/officeart/2005/8/layout/pyramid1"/>
    <dgm:cxn modelId="{A289E42E-27C0-45F2-8828-ED823667E721}" type="presParOf" srcId="{5A0BF925-C197-4DB6-89F6-39D28419F0AC}" destId="{00E765BB-6526-4ABC-8E58-62F57207AEA2}" srcOrd="3" destOrd="0" presId="urn:microsoft.com/office/officeart/2005/8/layout/pyramid1"/>
    <dgm:cxn modelId="{8928DDC9-1EE4-46B5-8D12-8B830379E5BB}" type="presParOf" srcId="{00E765BB-6526-4ABC-8E58-62F57207AEA2}" destId="{BC86B4C3-F8AA-4B5B-9115-9EF52EEDE8C1}" srcOrd="0" destOrd="0" presId="urn:microsoft.com/office/officeart/2005/8/layout/pyramid1"/>
    <dgm:cxn modelId="{8FB23121-5D60-498B-BD5A-521D72AF3E81}" type="presParOf" srcId="{00E765BB-6526-4ABC-8E58-62F57207AEA2}" destId="{99466699-6CF6-4E8A-BA74-504DD794EF5F}" srcOrd="1" destOrd="0" presId="urn:microsoft.com/office/officeart/2005/8/layout/pyramid1"/>
    <dgm:cxn modelId="{741CDE4D-8EEA-46E4-870A-E1380B87F324}" type="presParOf" srcId="{5A0BF925-C197-4DB6-89F6-39D28419F0AC}" destId="{DA0B711F-3B7B-417C-B95D-4594421A6DA8}" srcOrd="4" destOrd="0" presId="urn:microsoft.com/office/officeart/2005/8/layout/pyramid1"/>
    <dgm:cxn modelId="{3DC69C02-3390-49E0-A524-8307D2F2FA6C}" type="presParOf" srcId="{DA0B711F-3B7B-417C-B95D-4594421A6DA8}" destId="{6EEBDB08-1F3A-4EF0-8D91-6E9520A614F5}" srcOrd="0" destOrd="0" presId="urn:microsoft.com/office/officeart/2005/8/layout/pyramid1"/>
    <dgm:cxn modelId="{70A87315-5543-45BD-863B-0F376F625085}" type="presParOf" srcId="{DA0B711F-3B7B-417C-B95D-4594421A6DA8}" destId="{60058EFD-FB50-48FA-A8DE-77A963918B2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47327C-842D-4EE4-8B7E-03359E6420F6}" type="doc">
      <dgm:prSet loTypeId="urn:microsoft.com/office/officeart/2005/8/layout/pyramid1" loCatId="pyramid" qsTypeId="urn:microsoft.com/office/officeart/2005/8/quickstyle/simple1#6" qsCatId="simple" csTypeId="urn:microsoft.com/office/officeart/2005/8/colors/accent1_2#6" csCatId="accent1" phldr="1"/>
      <dgm:spPr/>
    </dgm:pt>
    <dgm:pt modelId="{A466C9A8-6AEF-4407-AFF3-59654D01B628}">
      <dgm:prSet phldrT="[Texte]" custT="1"/>
      <dgm:spPr>
        <a:solidFill>
          <a:schemeClr val="tx1">
            <a:lumMod val="75000"/>
          </a:schemeClr>
        </a:solidFill>
      </dgm:spPr>
      <dgm:t>
        <a:bodyPr/>
        <a:lstStyle/>
        <a:p>
          <a:r>
            <a:rPr lang="fr-FR" sz="2800" dirty="0">
              <a:solidFill>
                <a:schemeClr val="bg1">
                  <a:lumMod val="95000"/>
                  <a:lumOff val="5000"/>
                </a:schemeClr>
              </a:solidFill>
            </a:rPr>
            <a:t>Besoins sociaux</a:t>
          </a:r>
        </a:p>
      </dgm:t>
    </dgm:pt>
    <dgm:pt modelId="{47BB861A-7393-4C10-9A30-4B67A56F47DE}" type="parTrans" cxnId="{98B13361-2CDF-4D7B-83B0-65F29B60E02A}">
      <dgm:prSet/>
      <dgm:spPr/>
      <dgm:t>
        <a:bodyPr/>
        <a:lstStyle/>
        <a:p>
          <a:endParaRPr lang="fr-FR"/>
        </a:p>
      </dgm:t>
    </dgm:pt>
    <dgm:pt modelId="{C96671A9-DD5D-4211-ADFC-2DC43DD9B3AA}" type="sibTrans" cxnId="{98B13361-2CDF-4D7B-83B0-65F29B60E02A}">
      <dgm:prSet/>
      <dgm:spPr/>
      <dgm:t>
        <a:bodyPr/>
        <a:lstStyle/>
        <a:p>
          <a:endParaRPr lang="fr-FR"/>
        </a:p>
      </dgm:t>
    </dgm:pt>
    <dgm:pt modelId="{838DCB80-7BB0-4985-8033-9DBBB5A97E8A}">
      <dgm:prSet phldrT="[Texte]" custT="1"/>
      <dgm:spPr>
        <a:solidFill>
          <a:schemeClr val="tx1">
            <a:lumMod val="75000"/>
          </a:schemeClr>
        </a:solidFill>
      </dgm:spPr>
      <dgm:t>
        <a:bodyPr/>
        <a:lstStyle/>
        <a:p>
          <a:r>
            <a:rPr lang="fr-FR" sz="2800" dirty="0">
              <a:solidFill>
                <a:schemeClr val="bg1">
                  <a:lumMod val="95000"/>
                  <a:lumOff val="5000"/>
                </a:schemeClr>
              </a:solidFill>
            </a:rPr>
            <a:t>Besoins de sécurité</a:t>
          </a:r>
        </a:p>
      </dgm:t>
    </dgm:pt>
    <dgm:pt modelId="{8EB7CFAD-4BE3-40A7-B16B-5541BDB0B1A4}" type="parTrans" cxnId="{9C3643A4-6388-4E30-AFA1-66EA9377EB27}">
      <dgm:prSet/>
      <dgm:spPr/>
      <dgm:t>
        <a:bodyPr/>
        <a:lstStyle/>
        <a:p>
          <a:endParaRPr lang="fr-FR"/>
        </a:p>
      </dgm:t>
    </dgm:pt>
    <dgm:pt modelId="{FAE2BB70-CCF1-4DEC-9B2E-FBEE2B0B71D3}" type="sibTrans" cxnId="{9C3643A4-6388-4E30-AFA1-66EA9377EB27}">
      <dgm:prSet/>
      <dgm:spPr/>
      <dgm:t>
        <a:bodyPr/>
        <a:lstStyle/>
        <a:p>
          <a:endParaRPr lang="fr-FR"/>
        </a:p>
      </dgm:t>
    </dgm:pt>
    <dgm:pt modelId="{51E0EF55-4268-4A7B-9A39-C5A84E20447E}">
      <dgm:prSet phldrT="[Texte]" custT="1"/>
      <dgm:spPr>
        <a:solidFill>
          <a:schemeClr val="tx1">
            <a:lumMod val="75000"/>
          </a:schemeClr>
        </a:solidFill>
      </dgm:spPr>
      <dgm:t>
        <a:bodyPr/>
        <a:lstStyle/>
        <a:p>
          <a:r>
            <a:rPr lang="fr-FR" sz="2800" dirty="0">
              <a:solidFill>
                <a:schemeClr val="bg1">
                  <a:lumMod val="95000"/>
                  <a:lumOff val="5000"/>
                </a:schemeClr>
              </a:solidFill>
            </a:rPr>
            <a:t>Besoins physiologiques</a:t>
          </a:r>
        </a:p>
      </dgm:t>
    </dgm:pt>
    <dgm:pt modelId="{ABCA4055-6DCA-4DB9-9DE7-0983D7DB7920}" type="parTrans" cxnId="{33963D34-7AE1-4433-86E7-16E80FA1D6B6}">
      <dgm:prSet/>
      <dgm:spPr/>
      <dgm:t>
        <a:bodyPr/>
        <a:lstStyle/>
        <a:p>
          <a:endParaRPr lang="fr-FR"/>
        </a:p>
      </dgm:t>
    </dgm:pt>
    <dgm:pt modelId="{EB014E84-07FF-4CF0-AE4C-DD6CE57DF83F}" type="sibTrans" cxnId="{33963D34-7AE1-4433-86E7-16E80FA1D6B6}">
      <dgm:prSet/>
      <dgm:spPr/>
      <dgm:t>
        <a:bodyPr/>
        <a:lstStyle/>
        <a:p>
          <a:endParaRPr lang="fr-FR"/>
        </a:p>
      </dgm:t>
    </dgm:pt>
    <dgm:pt modelId="{AF9A1935-9C6B-4872-8EB1-D5AB250B203B}">
      <dgm:prSet custT="1"/>
      <dgm:spPr>
        <a:solidFill>
          <a:schemeClr val="tx1">
            <a:lumMod val="75000"/>
          </a:schemeClr>
        </a:solidFill>
      </dgm:spPr>
      <dgm:t>
        <a:bodyPr/>
        <a:lstStyle/>
        <a:p>
          <a:r>
            <a:rPr lang="fr-FR" sz="2800" dirty="0">
              <a:solidFill>
                <a:schemeClr val="bg1">
                  <a:lumMod val="95000"/>
                  <a:lumOff val="5000"/>
                </a:schemeClr>
              </a:solidFill>
            </a:rPr>
            <a:t>Besoins d’estime</a:t>
          </a:r>
        </a:p>
      </dgm:t>
    </dgm:pt>
    <dgm:pt modelId="{C204FFBD-A741-4AC2-B06A-329F25C76C90}" type="parTrans" cxnId="{D74CF204-BCE1-4963-A8E8-BE19DC906859}">
      <dgm:prSet/>
      <dgm:spPr/>
      <dgm:t>
        <a:bodyPr/>
        <a:lstStyle/>
        <a:p>
          <a:endParaRPr lang="fr-FR"/>
        </a:p>
      </dgm:t>
    </dgm:pt>
    <dgm:pt modelId="{0CCC72E3-FDE5-4C17-B898-4EBC859E0262}" type="sibTrans" cxnId="{D74CF204-BCE1-4963-A8E8-BE19DC906859}">
      <dgm:prSet/>
      <dgm:spPr/>
      <dgm:t>
        <a:bodyPr/>
        <a:lstStyle/>
        <a:p>
          <a:endParaRPr lang="fr-FR"/>
        </a:p>
      </dgm:t>
    </dgm:pt>
    <dgm:pt modelId="{96C0B8C2-B25E-4369-B642-9874ABA1C96D}">
      <dgm:prSet/>
      <dgm:spPr>
        <a:solidFill>
          <a:schemeClr val="tx2">
            <a:lumMod val="50000"/>
          </a:schemeClr>
        </a:solidFill>
      </dgm:spPr>
      <dgm:t>
        <a:bodyPr/>
        <a:lstStyle/>
        <a:p>
          <a:r>
            <a:rPr lang="fr-FR" dirty="0">
              <a:solidFill>
                <a:schemeClr val="bg1">
                  <a:lumMod val="95000"/>
                  <a:lumOff val="5000"/>
                </a:schemeClr>
              </a:solidFill>
            </a:rPr>
            <a:t>Besoins d’accomplissement</a:t>
          </a:r>
        </a:p>
        <a:p>
          <a:r>
            <a:rPr lang="fr-FR" dirty="0">
              <a:solidFill>
                <a:schemeClr val="bg1">
                  <a:lumMod val="95000"/>
                  <a:lumOff val="5000"/>
                </a:schemeClr>
              </a:solidFill>
            </a:rPr>
            <a:t>Autonomie, Responsabilité</a:t>
          </a:r>
        </a:p>
      </dgm:t>
    </dgm:pt>
    <dgm:pt modelId="{434EB06E-2D5E-4E84-A885-651D8C289A14}" type="parTrans" cxnId="{60DC540F-F7D7-4CCF-8F47-FC07B8E824A4}">
      <dgm:prSet/>
      <dgm:spPr/>
      <dgm:t>
        <a:bodyPr/>
        <a:lstStyle/>
        <a:p>
          <a:endParaRPr lang="fr-FR"/>
        </a:p>
      </dgm:t>
    </dgm:pt>
    <dgm:pt modelId="{FEAA4BAE-2FC8-4922-95F3-311988232346}" type="sibTrans" cxnId="{60DC540F-F7D7-4CCF-8F47-FC07B8E824A4}">
      <dgm:prSet/>
      <dgm:spPr/>
      <dgm:t>
        <a:bodyPr/>
        <a:lstStyle/>
        <a:p>
          <a:endParaRPr lang="fr-FR"/>
        </a:p>
      </dgm:t>
    </dgm:pt>
    <dgm:pt modelId="{5A0BF925-C197-4DB6-89F6-39D28419F0AC}" type="pres">
      <dgm:prSet presAssocID="{5647327C-842D-4EE4-8B7E-03359E6420F6}" presName="Name0" presStyleCnt="0">
        <dgm:presLayoutVars>
          <dgm:dir/>
          <dgm:animLvl val="lvl"/>
          <dgm:resizeHandles val="exact"/>
        </dgm:presLayoutVars>
      </dgm:prSet>
      <dgm:spPr/>
    </dgm:pt>
    <dgm:pt modelId="{7E7937A7-38BF-423B-9E9F-1E819D1A49B9}" type="pres">
      <dgm:prSet presAssocID="{96C0B8C2-B25E-4369-B642-9874ABA1C96D}" presName="Name8" presStyleCnt="0"/>
      <dgm:spPr/>
    </dgm:pt>
    <dgm:pt modelId="{858CC960-098B-4C35-846F-E27EAD146B05}" type="pres">
      <dgm:prSet presAssocID="{96C0B8C2-B25E-4369-B642-9874ABA1C96D}" presName="level" presStyleLbl="node1" presStyleIdx="0" presStyleCnt="5" custScaleX="374517" custLinFactNeighborX="2894">
        <dgm:presLayoutVars>
          <dgm:chMax val="1"/>
          <dgm:bulletEnabled val="1"/>
        </dgm:presLayoutVars>
      </dgm:prSet>
      <dgm:spPr/>
    </dgm:pt>
    <dgm:pt modelId="{17B7A0CA-A79D-48E3-8D0F-43F5ECFE86DA}" type="pres">
      <dgm:prSet presAssocID="{96C0B8C2-B25E-4369-B642-9874ABA1C96D}" presName="levelTx" presStyleLbl="revTx" presStyleIdx="0" presStyleCnt="0">
        <dgm:presLayoutVars>
          <dgm:chMax val="1"/>
          <dgm:bulletEnabled val="1"/>
        </dgm:presLayoutVars>
      </dgm:prSet>
      <dgm:spPr/>
    </dgm:pt>
    <dgm:pt modelId="{178A535A-745C-4ADD-82F5-924B1EA68AD3}" type="pres">
      <dgm:prSet presAssocID="{AF9A1935-9C6B-4872-8EB1-D5AB250B203B}" presName="Name8" presStyleCnt="0"/>
      <dgm:spPr/>
    </dgm:pt>
    <dgm:pt modelId="{3E3D83C1-E020-4DA8-8205-F7F348CC718E}" type="pres">
      <dgm:prSet presAssocID="{AF9A1935-9C6B-4872-8EB1-D5AB250B203B}" presName="level" presStyleLbl="node1" presStyleIdx="1" presStyleCnt="5" custScaleX="100386">
        <dgm:presLayoutVars>
          <dgm:chMax val="1"/>
          <dgm:bulletEnabled val="1"/>
        </dgm:presLayoutVars>
      </dgm:prSet>
      <dgm:spPr/>
    </dgm:pt>
    <dgm:pt modelId="{4D7A9CF0-9104-40ED-833D-F235BA2E8E99}" type="pres">
      <dgm:prSet presAssocID="{AF9A1935-9C6B-4872-8EB1-D5AB250B203B}" presName="levelTx" presStyleLbl="revTx" presStyleIdx="0" presStyleCnt="0">
        <dgm:presLayoutVars>
          <dgm:chMax val="1"/>
          <dgm:bulletEnabled val="1"/>
        </dgm:presLayoutVars>
      </dgm:prSet>
      <dgm:spPr/>
    </dgm:pt>
    <dgm:pt modelId="{DB7BF06F-DFF3-4E27-9FED-A329F56773AB}" type="pres">
      <dgm:prSet presAssocID="{A466C9A8-6AEF-4407-AFF3-59654D01B628}" presName="Name8" presStyleCnt="0"/>
      <dgm:spPr/>
    </dgm:pt>
    <dgm:pt modelId="{E8FEB795-DBA1-49B0-BA9D-B9F06B6F33B8}" type="pres">
      <dgm:prSet presAssocID="{A466C9A8-6AEF-4407-AFF3-59654D01B628}" presName="level" presStyleLbl="node1" presStyleIdx="2" presStyleCnt="5">
        <dgm:presLayoutVars>
          <dgm:chMax val="1"/>
          <dgm:bulletEnabled val="1"/>
        </dgm:presLayoutVars>
      </dgm:prSet>
      <dgm:spPr/>
    </dgm:pt>
    <dgm:pt modelId="{EE1093D6-35F1-4AB4-B7D3-3B21E52CD1B5}" type="pres">
      <dgm:prSet presAssocID="{A466C9A8-6AEF-4407-AFF3-59654D01B628}" presName="levelTx" presStyleLbl="revTx" presStyleIdx="0" presStyleCnt="0">
        <dgm:presLayoutVars>
          <dgm:chMax val="1"/>
          <dgm:bulletEnabled val="1"/>
        </dgm:presLayoutVars>
      </dgm:prSet>
      <dgm:spPr/>
    </dgm:pt>
    <dgm:pt modelId="{00E765BB-6526-4ABC-8E58-62F57207AEA2}" type="pres">
      <dgm:prSet presAssocID="{838DCB80-7BB0-4985-8033-9DBBB5A97E8A}" presName="Name8" presStyleCnt="0"/>
      <dgm:spPr/>
    </dgm:pt>
    <dgm:pt modelId="{BC86B4C3-F8AA-4B5B-9115-9EF52EEDE8C1}" type="pres">
      <dgm:prSet presAssocID="{838DCB80-7BB0-4985-8033-9DBBB5A97E8A}" presName="level" presStyleLbl="node1" presStyleIdx="3" presStyleCnt="5">
        <dgm:presLayoutVars>
          <dgm:chMax val="1"/>
          <dgm:bulletEnabled val="1"/>
        </dgm:presLayoutVars>
      </dgm:prSet>
      <dgm:spPr/>
    </dgm:pt>
    <dgm:pt modelId="{99466699-6CF6-4E8A-BA74-504DD794EF5F}" type="pres">
      <dgm:prSet presAssocID="{838DCB80-7BB0-4985-8033-9DBBB5A97E8A}" presName="levelTx" presStyleLbl="revTx" presStyleIdx="0" presStyleCnt="0">
        <dgm:presLayoutVars>
          <dgm:chMax val="1"/>
          <dgm:bulletEnabled val="1"/>
        </dgm:presLayoutVars>
      </dgm:prSet>
      <dgm:spPr/>
    </dgm:pt>
    <dgm:pt modelId="{DA0B711F-3B7B-417C-B95D-4594421A6DA8}" type="pres">
      <dgm:prSet presAssocID="{51E0EF55-4268-4A7B-9A39-C5A84E20447E}" presName="Name8" presStyleCnt="0"/>
      <dgm:spPr/>
    </dgm:pt>
    <dgm:pt modelId="{6EEBDB08-1F3A-4EF0-8D91-6E9520A614F5}" type="pres">
      <dgm:prSet presAssocID="{51E0EF55-4268-4A7B-9A39-C5A84E20447E}" presName="level" presStyleLbl="node1" presStyleIdx="4" presStyleCnt="5">
        <dgm:presLayoutVars>
          <dgm:chMax val="1"/>
          <dgm:bulletEnabled val="1"/>
        </dgm:presLayoutVars>
      </dgm:prSet>
      <dgm:spPr/>
    </dgm:pt>
    <dgm:pt modelId="{60058EFD-FB50-48FA-A8DE-77A963918B2A}" type="pres">
      <dgm:prSet presAssocID="{51E0EF55-4268-4A7B-9A39-C5A84E20447E}" presName="levelTx" presStyleLbl="revTx" presStyleIdx="0" presStyleCnt="0">
        <dgm:presLayoutVars>
          <dgm:chMax val="1"/>
          <dgm:bulletEnabled val="1"/>
        </dgm:presLayoutVars>
      </dgm:prSet>
      <dgm:spPr/>
    </dgm:pt>
  </dgm:ptLst>
  <dgm:cxnLst>
    <dgm:cxn modelId="{D74CF204-BCE1-4963-A8E8-BE19DC906859}" srcId="{5647327C-842D-4EE4-8B7E-03359E6420F6}" destId="{AF9A1935-9C6B-4872-8EB1-D5AB250B203B}" srcOrd="1" destOrd="0" parTransId="{C204FFBD-A741-4AC2-B06A-329F25C76C90}" sibTransId="{0CCC72E3-FDE5-4C17-B898-4EBC859E0262}"/>
    <dgm:cxn modelId="{60DC540F-F7D7-4CCF-8F47-FC07B8E824A4}" srcId="{5647327C-842D-4EE4-8B7E-03359E6420F6}" destId="{96C0B8C2-B25E-4369-B642-9874ABA1C96D}" srcOrd="0" destOrd="0" parTransId="{434EB06E-2D5E-4E84-A885-651D8C289A14}" sibTransId="{FEAA4BAE-2FC8-4922-95F3-311988232346}"/>
    <dgm:cxn modelId="{59DA7210-F06E-4C59-BB3F-85D945532A10}" type="presOf" srcId="{96C0B8C2-B25E-4369-B642-9874ABA1C96D}" destId="{17B7A0CA-A79D-48E3-8D0F-43F5ECFE86DA}" srcOrd="1" destOrd="0" presId="urn:microsoft.com/office/officeart/2005/8/layout/pyramid1"/>
    <dgm:cxn modelId="{33963D34-7AE1-4433-86E7-16E80FA1D6B6}" srcId="{5647327C-842D-4EE4-8B7E-03359E6420F6}" destId="{51E0EF55-4268-4A7B-9A39-C5A84E20447E}" srcOrd="4" destOrd="0" parTransId="{ABCA4055-6DCA-4DB9-9DE7-0983D7DB7920}" sibTransId="{EB014E84-07FF-4CF0-AE4C-DD6CE57DF83F}"/>
    <dgm:cxn modelId="{8398EB36-9B2B-4C69-85E7-22C24D00171A}" type="presOf" srcId="{AF9A1935-9C6B-4872-8EB1-D5AB250B203B}" destId="{3E3D83C1-E020-4DA8-8205-F7F348CC718E}" srcOrd="0" destOrd="0" presId="urn:microsoft.com/office/officeart/2005/8/layout/pyramid1"/>
    <dgm:cxn modelId="{98B13361-2CDF-4D7B-83B0-65F29B60E02A}" srcId="{5647327C-842D-4EE4-8B7E-03359E6420F6}" destId="{A466C9A8-6AEF-4407-AFF3-59654D01B628}" srcOrd="2" destOrd="0" parTransId="{47BB861A-7393-4C10-9A30-4B67A56F47DE}" sibTransId="{C96671A9-DD5D-4211-ADFC-2DC43DD9B3AA}"/>
    <dgm:cxn modelId="{F0EAD465-AA52-4A77-BD09-CFB933F29F26}" type="presOf" srcId="{A466C9A8-6AEF-4407-AFF3-59654D01B628}" destId="{EE1093D6-35F1-4AB4-B7D3-3B21E52CD1B5}" srcOrd="1" destOrd="0" presId="urn:microsoft.com/office/officeart/2005/8/layout/pyramid1"/>
    <dgm:cxn modelId="{F278986D-B3F8-45C1-8775-D21A43F8E51B}" type="presOf" srcId="{51E0EF55-4268-4A7B-9A39-C5A84E20447E}" destId="{6EEBDB08-1F3A-4EF0-8D91-6E9520A614F5}" srcOrd="0" destOrd="0" presId="urn:microsoft.com/office/officeart/2005/8/layout/pyramid1"/>
    <dgm:cxn modelId="{04724374-0123-4A06-93DB-42C65F4F00C3}" type="presOf" srcId="{AF9A1935-9C6B-4872-8EB1-D5AB250B203B}" destId="{4D7A9CF0-9104-40ED-833D-F235BA2E8E99}" srcOrd="1" destOrd="0" presId="urn:microsoft.com/office/officeart/2005/8/layout/pyramid1"/>
    <dgm:cxn modelId="{8ED4597C-25A2-46FA-9870-CBE417754788}" type="presOf" srcId="{96C0B8C2-B25E-4369-B642-9874ABA1C96D}" destId="{858CC960-098B-4C35-846F-E27EAD146B05}" srcOrd="0" destOrd="0" presId="urn:microsoft.com/office/officeart/2005/8/layout/pyramid1"/>
    <dgm:cxn modelId="{137D3A91-1B60-41ED-8481-166186CE67F1}" type="presOf" srcId="{A466C9A8-6AEF-4407-AFF3-59654D01B628}" destId="{E8FEB795-DBA1-49B0-BA9D-B9F06B6F33B8}" srcOrd="0" destOrd="0" presId="urn:microsoft.com/office/officeart/2005/8/layout/pyramid1"/>
    <dgm:cxn modelId="{9C3643A4-6388-4E30-AFA1-66EA9377EB27}" srcId="{5647327C-842D-4EE4-8B7E-03359E6420F6}" destId="{838DCB80-7BB0-4985-8033-9DBBB5A97E8A}" srcOrd="3" destOrd="0" parTransId="{8EB7CFAD-4BE3-40A7-B16B-5541BDB0B1A4}" sibTransId="{FAE2BB70-CCF1-4DEC-9B2E-FBEE2B0B71D3}"/>
    <dgm:cxn modelId="{EBE0BBBD-4AB5-40B0-A1B7-6F6F20706CC3}" type="presOf" srcId="{5647327C-842D-4EE4-8B7E-03359E6420F6}" destId="{5A0BF925-C197-4DB6-89F6-39D28419F0AC}" srcOrd="0" destOrd="0" presId="urn:microsoft.com/office/officeart/2005/8/layout/pyramid1"/>
    <dgm:cxn modelId="{4EDEA0CD-1C9E-4D21-9184-19A7B97A8F2D}" type="presOf" srcId="{51E0EF55-4268-4A7B-9A39-C5A84E20447E}" destId="{60058EFD-FB50-48FA-A8DE-77A963918B2A}" srcOrd="1" destOrd="0" presId="urn:microsoft.com/office/officeart/2005/8/layout/pyramid1"/>
    <dgm:cxn modelId="{36A35DE1-2F35-462D-A3BA-9280FAC86F9D}" type="presOf" srcId="{838DCB80-7BB0-4985-8033-9DBBB5A97E8A}" destId="{BC86B4C3-F8AA-4B5B-9115-9EF52EEDE8C1}" srcOrd="0" destOrd="0" presId="urn:microsoft.com/office/officeart/2005/8/layout/pyramid1"/>
    <dgm:cxn modelId="{416D1CFB-8DF0-4F42-8A54-CA228C9D5FFA}" type="presOf" srcId="{838DCB80-7BB0-4985-8033-9DBBB5A97E8A}" destId="{99466699-6CF6-4E8A-BA74-504DD794EF5F}" srcOrd="1" destOrd="0" presId="urn:microsoft.com/office/officeart/2005/8/layout/pyramid1"/>
    <dgm:cxn modelId="{72768235-F882-4903-97A8-1AE125C97C88}" type="presParOf" srcId="{5A0BF925-C197-4DB6-89F6-39D28419F0AC}" destId="{7E7937A7-38BF-423B-9E9F-1E819D1A49B9}" srcOrd="0" destOrd="0" presId="urn:microsoft.com/office/officeart/2005/8/layout/pyramid1"/>
    <dgm:cxn modelId="{A3ADC489-828B-4A1C-8736-C35BBD29BF53}" type="presParOf" srcId="{7E7937A7-38BF-423B-9E9F-1E819D1A49B9}" destId="{858CC960-098B-4C35-846F-E27EAD146B05}" srcOrd="0" destOrd="0" presId="urn:microsoft.com/office/officeart/2005/8/layout/pyramid1"/>
    <dgm:cxn modelId="{96DA348A-D606-4BD9-A641-5D1181ABADB0}" type="presParOf" srcId="{7E7937A7-38BF-423B-9E9F-1E819D1A49B9}" destId="{17B7A0CA-A79D-48E3-8D0F-43F5ECFE86DA}" srcOrd="1" destOrd="0" presId="urn:microsoft.com/office/officeart/2005/8/layout/pyramid1"/>
    <dgm:cxn modelId="{49D9884A-2562-47F7-ABD0-2F1ED22AEAD9}" type="presParOf" srcId="{5A0BF925-C197-4DB6-89F6-39D28419F0AC}" destId="{178A535A-745C-4ADD-82F5-924B1EA68AD3}" srcOrd="1" destOrd="0" presId="urn:microsoft.com/office/officeart/2005/8/layout/pyramid1"/>
    <dgm:cxn modelId="{299B6B96-94B4-402D-A1C8-48A4B9651331}" type="presParOf" srcId="{178A535A-745C-4ADD-82F5-924B1EA68AD3}" destId="{3E3D83C1-E020-4DA8-8205-F7F348CC718E}" srcOrd="0" destOrd="0" presId="urn:microsoft.com/office/officeart/2005/8/layout/pyramid1"/>
    <dgm:cxn modelId="{7ADE1592-8919-49AA-B57D-09E5F96A94B3}" type="presParOf" srcId="{178A535A-745C-4ADD-82F5-924B1EA68AD3}" destId="{4D7A9CF0-9104-40ED-833D-F235BA2E8E99}" srcOrd="1" destOrd="0" presId="urn:microsoft.com/office/officeart/2005/8/layout/pyramid1"/>
    <dgm:cxn modelId="{2A05B59C-DE21-45FB-91D8-FCB3464A62D3}" type="presParOf" srcId="{5A0BF925-C197-4DB6-89F6-39D28419F0AC}" destId="{DB7BF06F-DFF3-4E27-9FED-A329F56773AB}" srcOrd="2" destOrd="0" presId="urn:microsoft.com/office/officeart/2005/8/layout/pyramid1"/>
    <dgm:cxn modelId="{E4D04BFC-C812-4314-9D9D-DDEC70213AEA}" type="presParOf" srcId="{DB7BF06F-DFF3-4E27-9FED-A329F56773AB}" destId="{E8FEB795-DBA1-49B0-BA9D-B9F06B6F33B8}" srcOrd="0" destOrd="0" presId="urn:microsoft.com/office/officeart/2005/8/layout/pyramid1"/>
    <dgm:cxn modelId="{13FE7866-4EEA-4AB2-9AC1-E289C57DF10C}" type="presParOf" srcId="{DB7BF06F-DFF3-4E27-9FED-A329F56773AB}" destId="{EE1093D6-35F1-4AB4-B7D3-3B21E52CD1B5}" srcOrd="1" destOrd="0" presId="urn:microsoft.com/office/officeart/2005/8/layout/pyramid1"/>
    <dgm:cxn modelId="{18348333-7273-4180-87A0-AA8BE1AD4BD8}" type="presParOf" srcId="{5A0BF925-C197-4DB6-89F6-39D28419F0AC}" destId="{00E765BB-6526-4ABC-8E58-62F57207AEA2}" srcOrd="3" destOrd="0" presId="urn:microsoft.com/office/officeart/2005/8/layout/pyramid1"/>
    <dgm:cxn modelId="{EA5970A6-05D0-453B-A1EF-E959A2253F99}" type="presParOf" srcId="{00E765BB-6526-4ABC-8E58-62F57207AEA2}" destId="{BC86B4C3-F8AA-4B5B-9115-9EF52EEDE8C1}" srcOrd="0" destOrd="0" presId="urn:microsoft.com/office/officeart/2005/8/layout/pyramid1"/>
    <dgm:cxn modelId="{32CE3A10-4679-4287-8681-0A806163F8A0}" type="presParOf" srcId="{00E765BB-6526-4ABC-8E58-62F57207AEA2}" destId="{99466699-6CF6-4E8A-BA74-504DD794EF5F}" srcOrd="1" destOrd="0" presId="urn:microsoft.com/office/officeart/2005/8/layout/pyramid1"/>
    <dgm:cxn modelId="{57226B6C-A2D5-42F5-9968-D04AC7A46546}" type="presParOf" srcId="{5A0BF925-C197-4DB6-89F6-39D28419F0AC}" destId="{DA0B711F-3B7B-417C-B95D-4594421A6DA8}" srcOrd="4" destOrd="0" presId="urn:microsoft.com/office/officeart/2005/8/layout/pyramid1"/>
    <dgm:cxn modelId="{B6E8D7A8-F287-4A13-8D9B-C9F741A83588}" type="presParOf" srcId="{DA0B711F-3B7B-417C-B95D-4594421A6DA8}" destId="{6EEBDB08-1F3A-4EF0-8D91-6E9520A614F5}" srcOrd="0" destOrd="0" presId="urn:microsoft.com/office/officeart/2005/8/layout/pyramid1"/>
    <dgm:cxn modelId="{DDB05B4E-E3C6-4CC0-8FA5-16EE50854B68}" type="presParOf" srcId="{DA0B711F-3B7B-417C-B95D-4594421A6DA8}" destId="{60058EFD-FB50-48FA-A8DE-77A963918B2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CC960-098B-4C35-846F-E27EAD146B05}">
      <dsp:nvSpPr>
        <dsp:cNvPr id="0" name=""/>
        <dsp:cNvSpPr/>
      </dsp:nvSpPr>
      <dsp:spPr>
        <a:xfrm>
          <a:off x="2960379" y="0"/>
          <a:ext cx="148018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5</a:t>
          </a:r>
        </a:p>
      </dsp:txBody>
      <dsp:txXfrm>
        <a:off x="2960379" y="0"/>
        <a:ext cx="1480189" cy="1004890"/>
      </dsp:txXfrm>
    </dsp:sp>
    <dsp:sp modelId="{3E3D83C1-E020-4DA8-8205-F7F348CC718E}">
      <dsp:nvSpPr>
        <dsp:cNvPr id="0" name=""/>
        <dsp:cNvSpPr/>
      </dsp:nvSpPr>
      <dsp:spPr>
        <a:xfrm>
          <a:off x="2220284" y="1004890"/>
          <a:ext cx="296037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4</a:t>
          </a:r>
        </a:p>
      </dsp:txBody>
      <dsp:txXfrm>
        <a:off x="2738350" y="1004890"/>
        <a:ext cx="1924246" cy="1004890"/>
      </dsp:txXfrm>
    </dsp:sp>
    <dsp:sp modelId="{E8FEB795-DBA1-49B0-BA9D-B9F06B6F33B8}">
      <dsp:nvSpPr>
        <dsp:cNvPr id="0" name=""/>
        <dsp:cNvSpPr/>
      </dsp:nvSpPr>
      <dsp:spPr>
        <a:xfrm>
          <a:off x="1480189" y="2009781"/>
          <a:ext cx="4440568"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3</a:t>
          </a:r>
        </a:p>
      </dsp:txBody>
      <dsp:txXfrm>
        <a:off x="2257289" y="2009781"/>
        <a:ext cx="2886369" cy="1004890"/>
      </dsp:txXfrm>
    </dsp:sp>
    <dsp:sp modelId="{BC86B4C3-F8AA-4B5B-9115-9EF52EEDE8C1}">
      <dsp:nvSpPr>
        <dsp:cNvPr id="0" name=""/>
        <dsp:cNvSpPr/>
      </dsp:nvSpPr>
      <dsp:spPr>
        <a:xfrm>
          <a:off x="740094" y="3014672"/>
          <a:ext cx="5920758"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2</a:t>
          </a:r>
        </a:p>
      </dsp:txBody>
      <dsp:txXfrm>
        <a:off x="1776227" y="3014672"/>
        <a:ext cx="3848492" cy="1004890"/>
      </dsp:txXfrm>
    </dsp:sp>
    <dsp:sp modelId="{6EEBDB08-1F3A-4EF0-8D91-6E9520A614F5}">
      <dsp:nvSpPr>
        <dsp:cNvPr id="0" name=""/>
        <dsp:cNvSpPr/>
      </dsp:nvSpPr>
      <dsp:spPr>
        <a:xfrm>
          <a:off x="0" y="4019563"/>
          <a:ext cx="7400948"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1</a:t>
          </a:r>
        </a:p>
      </dsp:txBody>
      <dsp:txXfrm>
        <a:off x="1295165" y="4019563"/>
        <a:ext cx="4810616" cy="1004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CC960-098B-4C35-846F-E27EAD146B05}">
      <dsp:nvSpPr>
        <dsp:cNvPr id="0" name=""/>
        <dsp:cNvSpPr/>
      </dsp:nvSpPr>
      <dsp:spPr>
        <a:xfrm>
          <a:off x="2960379" y="0"/>
          <a:ext cx="148018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fr-FR" sz="2900" kern="1200" dirty="0"/>
            <a:t>Besoins 5</a:t>
          </a:r>
        </a:p>
      </dsp:txBody>
      <dsp:txXfrm>
        <a:off x="2960379" y="0"/>
        <a:ext cx="1480189" cy="1004890"/>
      </dsp:txXfrm>
    </dsp:sp>
    <dsp:sp modelId="{3E3D83C1-E020-4DA8-8205-F7F348CC718E}">
      <dsp:nvSpPr>
        <dsp:cNvPr id="0" name=""/>
        <dsp:cNvSpPr/>
      </dsp:nvSpPr>
      <dsp:spPr>
        <a:xfrm>
          <a:off x="2220284" y="1004890"/>
          <a:ext cx="296037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fr-FR" sz="2900" kern="1200" dirty="0"/>
            <a:t>Besoins 4</a:t>
          </a:r>
        </a:p>
      </dsp:txBody>
      <dsp:txXfrm>
        <a:off x="2738350" y="1004890"/>
        <a:ext cx="1924246" cy="1004890"/>
      </dsp:txXfrm>
    </dsp:sp>
    <dsp:sp modelId="{E8FEB795-DBA1-49B0-BA9D-B9F06B6F33B8}">
      <dsp:nvSpPr>
        <dsp:cNvPr id="0" name=""/>
        <dsp:cNvSpPr/>
      </dsp:nvSpPr>
      <dsp:spPr>
        <a:xfrm>
          <a:off x="1480189" y="2009781"/>
          <a:ext cx="4440568"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fr-FR" sz="2900" kern="1200" dirty="0"/>
            <a:t>Besoins 3</a:t>
          </a:r>
        </a:p>
      </dsp:txBody>
      <dsp:txXfrm>
        <a:off x="2257289" y="2009781"/>
        <a:ext cx="2886369" cy="1004890"/>
      </dsp:txXfrm>
    </dsp:sp>
    <dsp:sp modelId="{BC86B4C3-F8AA-4B5B-9115-9EF52EEDE8C1}">
      <dsp:nvSpPr>
        <dsp:cNvPr id="0" name=""/>
        <dsp:cNvSpPr/>
      </dsp:nvSpPr>
      <dsp:spPr>
        <a:xfrm>
          <a:off x="740094" y="3014672"/>
          <a:ext cx="5920758"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fr-FR" sz="2900" kern="1200" dirty="0"/>
            <a:t>Besoins 2</a:t>
          </a:r>
        </a:p>
      </dsp:txBody>
      <dsp:txXfrm>
        <a:off x="1776227" y="3014672"/>
        <a:ext cx="3848492" cy="1004890"/>
      </dsp:txXfrm>
    </dsp:sp>
    <dsp:sp modelId="{6EEBDB08-1F3A-4EF0-8D91-6E9520A614F5}">
      <dsp:nvSpPr>
        <dsp:cNvPr id="0" name=""/>
        <dsp:cNvSpPr/>
      </dsp:nvSpPr>
      <dsp:spPr>
        <a:xfrm>
          <a:off x="0" y="4019563"/>
          <a:ext cx="7400948" cy="1004890"/>
        </a:xfrm>
        <a:prstGeom prst="trapezoid">
          <a:avLst>
            <a:gd name="adj" fmla="val 73649"/>
          </a:avLst>
        </a:prstGeom>
        <a:solidFill>
          <a:schemeClr val="tx2">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fr-FR" sz="2900" kern="1200" dirty="0">
              <a:solidFill>
                <a:schemeClr val="bg1">
                  <a:lumMod val="95000"/>
                  <a:lumOff val="5000"/>
                </a:schemeClr>
              </a:solidFill>
            </a:rPr>
            <a:t>Besoins physiologiques</a:t>
          </a:r>
        </a:p>
        <a:p>
          <a:pPr marL="0" lvl="0" indent="0" algn="ctr" defTabSz="1289050">
            <a:lnSpc>
              <a:spcPct val="90000"/>
            </a:lnSpc>
            <a:spcBef>
              <a:spcPct val="0"/>
            </a:spcBef>
            <a:spcAft>
              <a:spcPct val="35000"/>
            </a:spcAft>
            <a:buNone/>
          </a:pPr>
          <a:r>
            <a:rPr lang="fr-FR" sz="2900" kern="1200" dirty="0">
              <a:solidFill>
                <a:schemeClr val="bg1">
                  <a:lumMod val="95000"/>
                  <a:lumOff val="5000"/>
                </a:schemeClr>
              </a:solidFill>
            </a:rPr>
            <a:t>Revenus</a:t>
          </a:r>
        </a:p>
      </dsp:txBody>
      <dsp:txXfrm>
        <a:off x="1295165" y="4019563"/>
        <a:ext cx="4810616" cy="1004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CC960-098B-4C35-846F-E27EAD146B05}">
      <dsp:nvSpPr>
        <dsp:cNvPr id="0" name=""/>
        <dsp:cNvSpPr/>
      </dsp:nvSpPr>
      <dsp:spPr>
        <a:xfrm>
          <a:off x="2960379" y="0"/>
          <a:ext cx="148018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5</a:t>
          </a:r>
        </a:p>
      </dsp:txBody>
      <dsp:txXfrm>
        <a:off x="2960379" y="0"/>
        <a:ext cx="1480189" cy="1004890"/>
      </dsp:txXfrm>
    </dsp:sp>
    <dsp:sp modelId="{3E3D83C1-E020-4DA8-8205-F7F348CC718E}">
      <dsp:nvSpPr>
        <dsp:cNvPr id="0" name=""/>
        <dsp:cNvSpPr/>
      </dsp:nvSpPr>
      <dsp:spPr>
        <a:xfrm>
          <a:off x="2220284" y="1004890"/>
          <a:ext cx="296037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4</a:t>
          </a:r>
        </a:p>
      </dsp:txBody>
      <dsp:txXfrm>
        <a:off x="2738350" y="1004890"/>
        <a:ext cx="1924246" cy="1004890"/>
      </dsp:txXfrm>
    </dsp:sp>
    <dsp:sp modelId="{E8FEB795-DBA1-49B0-BA9D-B9F06B6F33B8}">
      <dsp:nvSpPr>
        <dsp:cNvPr id="0" name=""/>
        <dsp:cNvSpPr/>
      </dsp:nvSpPr>
      <dsp:spPr>
        <a:xfrm>
          <a:off x="1480189" y="2009781"/>
          <a:ext cx="4440568"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3</a:t>
          </a:r>
        </a:p>
      </dsp:txBody>
      <dsp:txXfrm>
        <a:off x="2257289" y="2009781"/>
        <a:ext cx="2886369" cy="1004890"/>
      </dsp:txXfrm>
    </dsp:sp>
    <dsp:sp modelId="{BC86B4C3-F8AA-4B5B-9115-9EF52EEDE8C1}">
      <dsp:nvSpPr>
        <dsp:cNvPr id="0" name=""/>
        <dsp:cNvSpPr/>
      </dsp:nvSpPr>
      <dsp:spPr>
        <a:xfrm>
          <a:off x="740094" y="3014672"/>
          <a:ext cx="5920758" cy="1004890"/>
        </a:xfrm>
        <a:prstGeom prst="trapezoid">
          <a:avLst>
            <a:gd name="adj" fmla="val 73649"/>
          </a:avLst>
        </a:prstGeom>
        <a:solidFill>
          <a:schemeClr val="tx2">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de sécurité</a:t>
          </a:r>
        </a:p>
        <a:p>
          <a:pPr marL="0" lvl="0" indent="0" algn="ctr" defTabSz="1244600">
            <a:lnSpc>
              <a:spcPct val="90000"/>
            </a:lnSpc>
            <a:spcBef>
              <a:spcPct val="0"/>
            </a:spcBef>
            <a:spcAft>
              <a:spcPct val="35000"/>
            </a:spcAft>
            <a:buNone/>
          </a:pPr>
          <a:r>
            <a:rPr lang="fr-FR" sz="2000" kern="1200" dirty="0">
              <a:solidFill>
                <a:schemeClr val="bg1">
                  <a:lumMod val="95000"/>
                  <a:lumOff val="5000"/>
                </a:schemeClr>
              </a:solidFill>
            </a:rPr>
            <a:t>Sécurité privée &amp; protection sociale</a:t>
          </a:r>
        </a:p>
      </dsp:txBody>
      <dsp:txXfrm>
        <a:off x="1776227" y="3014672"/>
        <a:ext cx="3848492" cy="1004890"/>
      </dsp:txXfrm>
    </dsp:sp>
    <dsp:sp modelId="{6EEBDB08-1F3A-4EF0-8D91-6E9520A614F5}">
      <dsp:nvSpPr>
        <dsp:cNvPr id="0" name=""/>
        <dsp:cNvSpPr/>
      </dsp:nvSpPr>
      <dsp:spPr>
        <a:xfrm>
          <a:off x="0" y="4019563"/>
          <a:ext cx="740094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physiologiques</a:t>
          </a:r>
        </a:p>
      </dsp:txBody>
      <dsp:txXfrm>
        <a:off x="1295165" y="4019563"/>
        <a:ext cx="4810616" cy="1004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CC960-098B-4C35-846F-E27EAD146B05}">
      <dsp:nvSpPr>
        <dsp:cNvPr id="0" name=""/>
        <dsp:cNvSpPr/>
      </dsp:nvSpPr>
      <dsp:spPr>
        <a:xfrm>
          <a:off x="2960379" y="0"/>
          <a:ext cx="148018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5</a:t>
          </a:r>
        </a:p>
      </dsp:txBody>
      <dsp:txXfrm>
        <a:off x="2960379" y="0"/>
        <a:ext cx="1480189" cy="1004890"/>
      </dsp:txXfrm>
    </dsp:sp>
    <dsp:sp modelId="{3E3D83C1-E020-4DA8-8205-F7F348CC718E}">
      <dsp:nvSpPr>
        <dsp:cNvPr id="0" name=""/>
        <dsp:cNvSpPr/>
      </dsp:nvSpPr>
      <dsp:spPr>
        <a:xfrm>
          <a:off x="2220284" y="1004890"/>
          <a:ext cx="296037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4</a:t>
          </a:r>
        </a:p>
      </dsp:txBody>
      <dsp:txXfrm>
        <a:off x="2738350" y="1004890"/>
        <a:ext cx="1924246" cy="1004890"/>
      </dsp:txXfrm>
    </dsp:sp>
    <dsp:sp modelId="{E8FEB795-DBA1-49B0-BA9D-B9F06B6F33B8}">
      <dsp:nvSpPr>
        <dsp:cNvPr id="0" name=""/>
        <dsp:cNvSpPr/>
      </dsp:nvSpPr>
      <dsp:spPr>
        <a:xfrm>
          <a:off x="1480189" y="2009781"/>
          <a:ext cx="4440568" cy="1004890"/>
        </a:xfrm>
        <a:prstGeom prst="trapezoid">
          <a:avLst>
            <a:gd name="adj" fmla="val 73649"/>
          </a:avLst>
        </a:prstGeom>
        <a:solidFill>
          <a:schemeClr val="tx2">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sociaux</a:t>
          </a:r>
        </a:p>
        <a:p>
          <a:pPr marL="0" lvl="0" indent="0" algn="ctr" defTabSz="1244600">
            <a:lnSpc>
              <a:spcPct val="90000"/>
            </a:lnSpc>
            <a:spcBef>
              <a:spcPct val="0"/>
            </a:spcBef>
            <a:spcAft>
              <a:spcPct val="35000"/>
            </a:spcAft>
            <a:buNone/>
          </a:pPr>
          <a:r>
            <a:rPr lang="fr-FR" sz="2000" kern="1200" dirty="0">
              <a:solidFill>
                <a:schemeClr val="bg1">
                  <a:lumMod val="95000"/>
                  <a:lumOff val="5000"/>
                </a:schemeClr>
              </a:solidFill>
            </a:rPr>
            <a:t>Appartenance à un groupe</a:t>
          </a:r>
        </a:p>
      </dsp:txBody>
      <dsp:txXfrm>
        <a:off x="2257289" y="2009781"/>
        <a:ext cx="2886369" cy="1004890"/>
      </dsp:txXfrm>
    </dsp:sp>
    <dsp:sp modelId="{BC86B4C3-F8AA-4B5B-9115-9EF52EEDE8C1}">
      <dsp:nvSpPr>
        <dsp:cNvPr id="0" name=""/>
        <dsp:cNvSpPr/>
      </dsp:nvSpPr>
      <dsp:spPr>
        <a:xfrm>
          <a:off x="740094" y="3014672"/>
          <a:ext cx="592075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de sécurité</a:t>
          </a:r>
        </a:p>
      </dsp:txBody>
      <dsp:txXfrm>
        <a:off x="1776227" y="3014672"/>
        <a:ext cx="3848492" cy="1004890"/>
      </dsp:txXfrm>
    </dsp:sp>
    <dsp:sp modelId="{6EEBDB08-1F3A-4EF0-8D91-6E9520A614F5}">
      <dsp:nvSpPr>
        <dsp:cNvPr id="0" name=""/>
        <dsp:cNvSpPr/>
      </dsp:nvSpPr>
      <dsp:spPr>
        <a:xfrm>
          <a:off x="0" y="4019563"/>
          <a:ext cx="740094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physiologiques</a:t>
          </a:r>
        </a:p>
      </dsp:txBody>
      <dsp:txXfrm>
        <a:off x="1295165" y="4019563"/>
        <a:ext cx="4810616" cy="10048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CC960-098B-4C35-846F-E27EAD146B05}">
      <dsp:nvSpPr>
        <dsp:cNvPr id="0" name=""/>
        <dsp:cNvSpPr/>
      </dsp:nvSpPr>
      <dsp:spPr>
        <a:xfrm>
          <a:off x="2960379" y="0"/>
          <a:ext cx="1480189" cy="1004890"/>
        </a:xfrm>
        <a:prstGeom prst="trapezoid">
          <a:avLst>
            <a:gd name="adj" fmla="val 7364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fr-FR" sz="3400" kern="1200" dirty="0"/>
            <a:t>Besoins 5</a:t>
          </a:r>
        </a:p>
      </dsp:txBody>
      <dsp:txXfrm>
        <a:off x="2960379" y="0"/>
        <a:ext cx="1480189" cy="1004890"/>
      </dsp:txXfrm>
    </dsp:sp>
    <dsp:sp modelId="{3E3D83C1-E020-4DA8-8205-F7F348CC718E}">
      <dsp:nvSpPr>
        <dsp:cNvPr id="0" name=""/>
        <dsp:cNvSpPr/>
      </dsp:nvSpPr>
      <dsp:spPr>
        <a:xfrm>
          <a:off x="928685" y="1004890"/>
          <a:ext cx="5543576" cy="1004890"/>
        </a:xfrm>
        <a:prstGeom prst="trapezoid">
          <a:avLst>
            <a:gd name="adj" fmla="val 73649"/>
          </a:avLst>
        </a:prstGeom>
        <a:solidFill>
          <a:schemeClr val="tx2">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d’estime et prestige - </a:t>
          </a:r>
          <a:r>
            <a:rPr lang="fr-FR" sz="2000" kern="1200" dirty="0">
              <a:solidFill>
                <a:schemeClr val="bg1">
                  <a:lumMod val="95000"/>
                  <a:lumOff val="5000"/>
                </a:schemeClr>
              </a:solidFill>
            </a:rPr>
            <a:t>Statut, Titre, Promotion</a:t>
          </a:r>
        </a:p>
      </dsp:txBody>
      <dsp:txXfrm>
        <a:off x="1898811" y="1004890"/>
        <a:ext cx="3603324" cy="1004890"/>
      </dsp:txXfrm>
    </dsp:sp>
    <dsp:sp modelId="{E8FEB795-DBA1-49B0-BA9D-B9F06B6F33B8}">
      <dsp:nvSpPr>
        <dsp:cNvPr id="0" name=""/>
        <dsp:cNvSpPr/>
      </dsp:nvSpPr>
      <dsp:spPr>
        <a:xfrm>
          <a:off x="1480189" y="2009781"/>
          <a:ext cx="444056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sociaux</a:t>
          </a:r>
        </a:p>
      </dsp:txBody>
      <dsp:txXfrm>
        <a:off x="2257289" y="2009781"/>
        <a:ext cx="2886369" cy="1004890"/>
      </dsp:txXfrm>
    </dsp:sp>
    <dsp:sp modelId="{BC86B4C3-F8AA-4B5B-9115-9EF52EEDE8C1}">
      <dsp:nvSpPr>
        <dsp:cNvPr id="0" name=""/>
        <dsp:cNvSpPr/>
      </dsp:nvSpPr>
      <dsp:spPr>
        <a:xfrm>
          <a:off x="740094" y="3014672"/>
          <a:ext cx="592075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de sécurité</a:t>
          </a:r>
        </a:p>
      </dsp:txBody>
      <dsp:txXfrm>
        <a:off x="1776227" y="3014672"/>
        <a:ext cx="3848492" cy="1004890"/>
      </dsp:txXfrm>
    </dsp:sp>
    <dsp:sp modelId="{6EEBDB08-1F3A-4EF0-8D91-6E9520A614F5}">
      <dsp:nvSpPr>
        <dsp:cNvPr id="0" name=""/>
        <dsp:cNvSpPr/>
      </dsp:nvSpPr>
      <dsp:spPr>
        <a:xfrm>
          <a:off x="0" y="4019563"/>
          <a:ext cx="740094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physiologiques</a:t>
          </a:r>
        </a:p>
      </dsp:txBody>
      <dsp:txXfrm>
        <a:off x="1295165" y="4019563"/>
        <a:ext cx="4810616" cy="10048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CC960-098B-4C35-846F-E27EAD146B05}">
      <dsp:nvSpPr>
        <dsp:cNvPr id="0" name=""/>
        <dsp:cNvSpPr/>
      </dsp:nvSpPr>
      <dsp:spPr>
        <a:xfrm>
          <a:off x="971529" y="0"/>
          <a:ext cx="5543561" cy="1004890"/>
        </a:xfrm>
        <a:prstGeom prst="trapezoid">
          <a:avLst>
            <a:gd name="adj" fmla="val 73649"/>
          </a:avLst>
        </a:prstGeom>
        <a:solidFill>
          <a:schemeClr val="tx2">
            <a:lumMod val="5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fr-FR" sz="2900" kern="1200" dirty="0">
              <a:solidFill>
                <a:schemeClr val="bg1">
                  <a:lumMod val="95000"/>
                  <a:lumOff val="5000"/>
                </a:schemeClr>
              </a:solidFill>
            </a:rPr>
            <a:t>Besoins d’accomplissement</a:t>
          </a:r>
        </a:p>
        <a:p>
          <a:pPr marL="0" lvl="0" indent="0" algn="ctr" defTabSz="1289050">
            <a:lnSpc>
              <a:spcPct val="90000"/>
            </a:lnSpc>
            <a:spcBef>
              <a:spcPct val="0"/>
            </a:spcBef>
            <a:spcAft>
              <a:spcPct val="35000"/>
            </a:spcAft>
            <a:buNone/>
          </a:pPr>
          <a:r>
            <a:rPr lang="fr-FR" sz="2900" kern="1200" dirty="0">
              <a:solidFill>
                <a:schemeClr val="bg1">
                  <a:lumMod val="95000"/>
                  <a:lumOff val="5000"/>
                </a:schemeClr>
              </a:solidFill>
            </a:rPr>
            <a:t>Autonomie, Responsabilité</a:t>
          </a:r>
        </a:p>
      </dsp:txBody>
      <dsp:txXfrm>
        <a:off x="971529" y="0"/>
        <a:ext cx="5543561" cy="1004890"/>
      </dsp:txXfrm>
    </dsp:sp>
    <dsp:sp modelId="{3E3D83C1-E020-4DA8-8205-F7F348CC718E}">
      <dsp:nvSpPr>
        <dsp:cNvPr id="0" name=""/>
        <dsp:cNvSpPr/>
      </dsp:nvSpPr>
      <dsp:spPr>
        <a:xfrm>
          <a:off x="2214570" y="1004890"/>
          <a:ext cx="2971806"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d’estime</a:t>
          </a:r>
        </a:p>
      </dsp:txBody>
      <dsp:txXfrm>
        <a:off x="2734636" y="1004890"/>
        <a:ext cx="1931674" cy="1004890"/>
      </dsp:txXfrm>
    </dsp:sp>
    <dsp:sp modelId="{E8FEB795-DBA1-49B0-BA9D-B9F06B6F33B8}">
      <dsp:nvSpPr>
        <dsp:cNvPr id="0" name=""/>
        <dsp:cNvSpPr/>
      </dsp:nvSpPr>
      <dsp:spPr>
        <a:xfrm>
          <a:off x="1480189" y="2009781"/>
          <a:ext cx="444056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sociaux</a:t>
          </a:r>
        </a:p>
      </dsp:txBody>
      <dsp:txXfrm>
        <a:off x="2257289" y="2009781"/>
        <a:ext cx="2886369" cy="1004890"/>
      </dsp:txXfrm>
    </dsp:sp>
    <dsp:sp modelId="{BC86B4C3-F8AA-4B5B-9115-9EF52EEDE8C1}">
      <dsp:nvSpPr>
        <dsp:cNvPr id="0" name=""/>
        <dsp:cNvSpPr/>
      </dsp:nvSpPr>
      <dsp:spPr>
        <a:xfrm>
          <a:off x="740094" y="3014672"/>
          <a:ext cx="592075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de sécurité</a:t>
          </a:r>
        </a:p>
      </dsp:txBody>
      <dsp:txXfrm>
        <a:off x="1776227" y="3014672"/>
        <a:ext cx="3848492" cy="1004890"/>
      </dsp:txXfrm>
    </dsp:sp>
    <dsp:sp modelId="{6EEBDB08-1F3A-4EF0-8D91-6E9520A614F5}">
      <dsp:nvSpPr>
        <dsp:cNvPr id="0" name=""/>
        <dsp:cNvSpPr/>
      </dsp:nvSpPr>
      <dsp:spPr>
        <a:xfrm>
          <a:off x="0" y="4019563"/>
          <a:ext cx="7400948" cy="1004890"/>
        </a:xfrm>
        <a:prstGeom prst="trapezoid">
          <a:avLst>
            <a:gd name="adj" fmla="val 73649"/>
          </a:avLst>
        </a:prstGeom>
        <a:solidFill>
          <a:schemeClr val="tx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lumMod val="95000"/>
                  <a:lumOff val="5000"/>
                </a:schemeClr>
              </a:solidFill>
            </a:rPr>
            <a:t>Besoins physiologiques</a:t>
          </a:r>
        </a:p>
      </dsp:txBody>
      <dsp:txXfrm>
        <a:off x="1295165" y="4019563"/>
        <a:ext cx="4810616" cy="10048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7088" cy="497047"/>
          </a:xfrm>
          <a:prstGeom prst="rect">
            <a:avLst/>
          </a:prstGeom>
        </p:spPr>
        <p:txBody>
          <a:bodyPr vert="horz" lIns="91450" tIns="45725" rIns="91450" bIns="45725" rtlCol="0"/>
          <a:lstStyle>
            <a:lvl1pPr algn="l">
              <a:defRPr sz="1200"/>
            </a:lvl1pPr>
          </a:lstStyle>
          <a:p>
            <a:endParaRPr lang="fr-FR"/>
          </a:p>
        </p:txBody>
      </p:sp>
      <p:sp>
        <p:nvSpPr>
          <p:cNvPr id="3" name="Espace réservé de la date 2"/>
          <p:cNvSpPr>
            <a:spLocks noGrp="1"/>
          </p:cNvSpPr>
          <p:nvPr>
            <p:ph type="dt" sz="quarter" idx="1"/>
          </p:nvPr>
        </p:nvSpPr>
        <p:spPr>
          <a:xfrm>
            <a:off x="3850588" y="0"/>
            <a:ext cx="2947088" cy="497047"/>
          </a:xfrm>
          <a:prstGeom prst="rect">
            <a:avLst/>
          </a:prstGeom>
        </p:spPr>
        <p:txBody>
          <a:bodyPr vert="horz" lIns="91450" tIns="45725" rIns="91450" bIns="45725" rtlCol="0"/>
          <a:lstStyle>
            <a:lvl1pPr algn="r">
              <a:defRPr sz="1200"/>
            </a:lvl1pPr>
          </a:lstStyle>
          <a:p>
            <a:fld id="{8E297478-D8FB-4DBF-82E3-BFA73EEAC2AA}" type="datetimeFigureOut">
              <a:rPr lang="fr-FR" smtClean="0"/>
              <a:t>24/10/2022</a:t>
            </a:fld>
            <a:endParaRPr lang="fr-FR"/>
          </a:p>
        </p:txBody>
      </p:sp>
      <p:sp>
        <p:nvSpPr>
          <p:cNvPr id="4" name="Espace réservé du pied de page 3"/>
          <p:cNvSpPr>
            <a:spLocks noGrp="1"/>
          </p:cNvSpPr>
          <p:nvPr>
            <p:ph type="ftr" sz="quarter" idx="2"/>
          </p:nvPr>
        </p:nvSpPr>
        <p:spPr>
          <a:xfrm>
            <a:off x="0" y="9431180"/>
            <a:ext cx="2947088" cy="497046"/>
          </a:xfrm>
          <a:prstGeom prst="rect">
            <a:avLst/>
          </a:prstGeom>
        </p:spPr>
        <p:txBody>
          <a:bodyPr vert="horz" lIns="91450" tIns="45725" rIns="91450" bIns="45725"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588" y="9431180"/>
            <a:ext cx="2947088" cy="497046"/>
          </a:xfrm>
          <a:prstGeom prst="rect">
            <a:avLst/>
          </a:prstGeom>
        </p:spPr>
        <p:txBody>
          <a:bodyPr vert="horz" lIns="91450" tIns="45725" rIns="91450" bIns="45725" rtlCol="0" anchor="b"/>
          <a:lstStyle>
            <a:lvl1pPr algn="r">
              <a:defRPr sz="1200"/>
            </a:lvl1pPr>
          </a:lstStyle>
          <a:p>
            <a:fld id="{2C3BA8F8-7F62-4858-9E48-D78027038DD6}" type="slidenum">
              <a:rPr lang="fr-FR" smtClean="0"/>
              <a:t>‹N°›</a:t>
            </a:fld>
            <a:endParaRPr lang="fr-FR"/>
          </a:p>
        </p:txBody>
      </p:sp>
    </p:spTree>
    <p:extLst>
      <p:ext uri="{BB962C8B-B14F-4D97-AF65-F5344CB8AC3E}">
        <p14:creationId xmlns:p14="http://schemas.microsoft.com/office/powerpoint/2010/main" val="4238017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6347" cy="496491"/>
          </a:xfrm>
          <a:prstGeom prst="rect">
            <a:avLst/>
          </a:prstGeom>
        </p:spPr>
        <p:txBody>
          <a:bodyPr vert="horz" lIns="91450" tIns="45725" rIns="91450" bIns="45725" rtlCol="0"/>
          <a:lstStyle>
            <a:lvl1pPr algn="l">
              <a:defRPr sz="1200"/>
            </a:lvl1pPr>
          </a:lstStyle>
          <a:p>
            <a:endParaRPr lang="fr-FR"/>
          </a:p>
        </p:txBody>
      </p:sp>
      <p:sp>
        <p:nvSpPr>
          <p:cNvPr id="3" name="Espace réservé de la date 2"/>
          <p:cNvSpPr>
            <a:spLocks noGrp="1"/>
          </p:cNvSpPr>
          <p:nvPr>
            <p:ph type="dt" idx="1"/>
          </p:nvPr>
        </p:nvSpPr>
        <p:spPr>
          <a:xfrm>
            <a:off x="3851344" y="1"/>
            <a:ext cx="2946347" cy="496491"/>
          </a:xfrm>
          <a:prstGeom prst="rect">
            <a:avLst/>
          </a:prstGeom>
        </p:spPr>
        <p:txBody>
          <a:bodyPr vert="horz" lIns="91450" tIns="45725" rIns="91450" bIns="45725" rtlCol="0"/>
          <a:lstStyle>
            <a:lvl1pPr algn="r">
              <a:defRPr sz="1200"/>
            </a:lvl1pPr>
          </a:lstStyle>
          <a:p>
            <a:fld id="{6ED56A63-7016-42F0-AD59-E8251CA7FEA7}" type="datetimeFigureOut">
              <a:rPr lang="fr-FR" smtClean="0"/>
              <a:t>24/10/2022</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50" tIns="45725" rIns="91450" bIns="45725" rtlCol="0" anchor="ctr"/>
          <a:lstStyle/>
          <a:p>
            <a:endParaRPr lang="fr-FR"/>
          </a:p>
        </p:txBody>
      </p:sp>
      <p:sp>
        <p:nvSpPr>
          <p:cNvPr id="5" name="Espace réservé des commentaires 4"/>
          <p:cNvSpPr>
            <a:spLocks noGrp="1"/>
          </p:cNvSpPr>
          <p:nvPr>
            <p:ph type="body" sz="quarter" idx="3"/>
          </p:nvPr>
        </p:nvSpPr>
        <p:spPr>
          <a:xfrm>
            <a:off x="679927" y="4716663"/>
            <a:ext cx="5439410" cy="4468416"/>
          </a:xfrm>
          <a:prstGeom prst="rect">
            <a:avLst/>
          </a:prstGeom>
        </p:spPr>
        <p:txBody>
          <a:bodyPr vert="horz" lIns="91450" tIns="45725" rIns="91450" bIns="45725"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31600"/>
            <a:ext cx="2946347" cy="496491"/>
          </a:xfrm>
          <a:prstGeom prst="rect">
            <a:avLst/>
          </a:prstGeom>
        </p:spPr>
        <p:txBody>
          <a:bodyPr vert="horz" lIns="91450" tIns="45725" rIns="91450" bIns="45725"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4" y="9431600"/>
            <a:ext cx="2946347" cy="496491"/>
          </a:xfrm>
          <a:prstGeom prst="rect">
            <a:avLst/>
          </a:prstGeom>
        </p:spPr>
        <p:txBody>
          <a:bodyPr vert="horz" lIns="91450" tIns="45725" rIns="91450" bIns="45725" rtlCol="0" anchor="b"/>
          <a:lstStyle>
            <a:lvl1pPr algn="r">
              <a:defRPr sz="1200"/>
            </a:lvl1pPr>
          </a:lstStyle>
          <a:p>
            <a:fld id="{C2C03735-9F0E-49A7-A1CF-7B63A8F0B669}" type="slidenum">
              <a:rPr lang="fr-FR" smtClean="0"/>
              <a:t>‹N°›</a:t>
            </a:fld>
            <a:endParaRPr lang="fr-FR"/>
          </a:p>
        </p:txBody>
      </p:sp>
    </p:spTree>
    <p:extLst>
      <p:ext uri="{BB962C8B-B14F-4D97-AF65-F5344CB8AC3E}">
        <p14:creationId xmlns:p14="http://schemas.microsoft.com/office/powerpoint/2010/main" val="183624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a:t>
            </a:fld>
            <a:endParaRPr lang="fr-FR"/>
          </a:p>
        </p:txBody>
      </p:sp>
    </p:spTree>
    <p:extLst>
      <p:ext uri="{BB962C8B-B14F-4D97-AF65-F5344CB8AC3E}">
        <p14:creationId xmlns:p14="http://schemas.microsoft.com/office/powerpoint/2010/main" val="2412551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10</a:t>
            </a:fld>
            <a:endParaRPr lang="fr-FR"/>
          </a:p>
        </p:txBody>
      </p:sp>
    </p:spTree>
    <p:extLst>
      <p:ext uri="{BB962C8B-B14F-4D97-AF65-F5344CB8AC3E}">
        <p14:creationId xmlns:p14="http://schemas.microsoft.com/office/powerpoint/2010/main" val="2042865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11</a:t>
            </a:fld>
            <a:endParaRPr lang="fr-FR"/>
          </a:p>
        </p:txBody>
      </p:sp>
    </p:spTree>
    <p:extLst>
      <p:ext uri="{BB962C8B-B14F-4D97-AF65-F5344CB8AC3E}">
        <p14:creationId xmlns:p14="http://schemas.microsoft.com/office/powerpoint/2010/main" val="3292037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12</a:t>
            </a:fld>
            <a:endParaRPr lang="fr-FR"/>
          </a:p>
        </p:txBody>
      </p:sp>
    </p:spTree>
    <p:extLst>
      <p:ext uri="{BB962C8B-B14F-4D97-AF65-F5344CB8AC3E}">
        <p14:creationId xmlns:p14="http://schemas.microsoft.com/office/powerpoint/2010/main" val="1367999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13</a:t>
            </a:fld>
            <a:endParaRPr lang="fr-FR"/>
          </a:p>
        </p:txBody>
      </p:sp>
    </p:spTree>
    <p:extLst>
      <p:ext uri="{BB962C8B-B14F-4D97-AF65-F5344CB8AC3E}">
        <p14:creationId xmlns:p14="http://schemas.microsoft.com/office/powerpoint/2010/main" val="1920974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14</a:t>
            </a:fld>
            <a:endParaRPr lang="fr-FR"/>
          </a:p>
        </p:txBody>
      </p:sp>
    </p:spTree>
    <p:extLst>
      <p:ext uri="{BB962C8B-B14F-4D97-AF65-F5344CB8AC3E}">
        <p14:creationId xmlns:p14="http://schemas.microsoft.com/office/powerpoint/2010/main" val="21752441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15</a:t>
            </a:fld>
            <a:endParaRPr lang="fr-FR"/>
          </a:p>
        </p:txBody>
      </p:sp>
    </p:spTree>
    <p:extLst>
      <p:ext uri="{BB962C8B-B14F-4D97-AF65-F5344CB8AC3E}">
        <p14:creationId xmlns:p14="http://schemas.microsoft.com/office/powerpoint/2010/main" val="3475231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16</a:t>
            </a:fld>
            <a:endParaRPr lang="fr-FR"/>
          </a:p>
        </p:txBody>
      </p:sp>
    </p:spTree>
    <p:extLst>
      <p:ext uri="{BB962C8B-B14F-4D97-AF65-F5344CB8AC3E}">
        <p14:creationId xmlns:p14="http://schemas.microsoft.com/office/powerpoint/2010/main" val="735903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4583">
              <a:defRPr/>
            </a:pPr>
            <a:r>
              <a:rPr lang="fr-FR" dirty="0"/>
              <a:t>∆</a:t>
            </a:r>
            <a:r>
              <a:rPr lang="fr-FR" baseline="0" dirty="0"/>
              <a:t> = effet </a:t>
            </a:r>
            <a:r>
              <a:rPr lang="fr-FR" baseline="0" dirty="0" err="1"/>
              <a:t>hawthorne</a:t>
            </a:r>
            <a:endParaRPr lang="fr-FR" baseline="0" dirty="0"/>
          </a:p>
          <a:p>
            <a:pPr defTabSz="914583">
              <a:defRPr/>
            </a:pPr>
            <a:r>
              <a:rPr lang="fr-FR" baseline="0" dirty="0"/>
              <a:t>Lorsque l’expérience prend fin, les comportements ne sont pas stabilisés =&gt; baisse de la productivité plus ou moins fortes, comme en a ou en b. Interprétation possible : l’augmentation de la productivité était liée à l’accomplissement d’un besoin d’estime ou de reconnaissance. L’effet disparaît lorsque les individus pensent que ce besoin n’est plus satisfait</a:t>
            </a:r>
            <a:endParaRPr lang="fr-FR"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17</a:t>
            </a:fld>
            <a:endParaRPr lang="fr-FR"/>
          </a:p>
        </p:txBody>
      </p:sp>
    </p:spTree>
    <p:extLst>
      <p:ext uri="{BB962C8B-B14F-4D97-AF65-F5344CB8AC3E}">
        <p14:creationId xmlns:p14="http://schemas.microsoft.com/office/powerpoint/2010/main" val="10519400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18</a:t>
            </a:fld>
            <a:endParaRPr lang="fr-FR"/>
          </a:p>
        </p:txBody>
      </p:sp>
    </p:spTree>
    <p:extLst>
      <p:ext uri="{BB962C8B-B14F-4D97-AF65-F5344CB8AC3E}">
        <p14:creationId xmlns:p14="http://schemas.microsoft.com/office/powerpoint/2010/main" val="257036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19</a:t>
            </a:fld>
            <a:endParaRPr lang="fr-FR"/>
          </a:p>
        </p:txBody>
      </p:sp>
    </p:spTree>
    <p:extLst>
      <p:ext uri="{BB962C8B-B14F-4D97-AF65-F5344CB8AC3E}">
        <p14:creationId xmlns:p14="http://schemas.microsoft.com/office/powerpoint/2010/main" val="88839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a:t>
            </a:fld>
            <a:endParaRPr lang="fr-FR"/>
          </a:p>
        </p:txBody>
      </p:sp>
    </p:spTree>
    <p:extLst>
      <p:ext uri="{BB962C8B-B14F-4D97-AF65-F5344CB8AC3E}">
        <p14:creationId xmlns:p14="http://schemas.microsoft.com/office/powerpoint/2010/main" val="17600023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20</a:t>
            </a:fld>
            <a:endParaRPr lang="fr-FR"/>
          </a:p>
        </p:txBody>
      </p:sp>
    </p:spTree>
    <p:extLst>
      <p:ext uri="{BB962C8B-B14F-4D97-AF65-F5344CB8AC3E}">
        <p14:creationId xmlns:p14="http://schemas.microsoft.com/office/powerpoint/2010/main" val="34254428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21</a:t>
            </a:fld>
            <a:endParaRPr lang="fr-FR"/>
          </a:p>
        </p:txBody>
      </p:sp>
    </p:spTree>
    <p:extLst>
      <p:ext uri="{BB962C8B-B14F-4D97-AF65-F5344CB8AC3E}">
        <p14:creationId xmlns:p14="http://schemas.microsoft.com/office/powerpoint/2010/main" val="4177540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22</a:t>
            </a:fld>
            <a:endParaRPr lang="fr-FR"/>
          </a:p>
        </p:txBody>
      </p:sp>
    </p:spTree>
    <p:extLst>
      <p:ext uri="{BB962C8B-B14F-4D97-AF65-F5344CB8AC3E}">
        <p14:creationId xmlns:p14="http://schemas.microsoft.com/office/powerpoint/2010/main" val="38765015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23</a:t>
            </a:fld>
            <a:endParaRPr lang="fr-FR"/>
          </a:p>
        </p:txBody>
      </p:sp>
    </p:spTree>
    <p:extLst>
      <p:ext uri="{BB962C8B-B14F-4D97-AF65-F5344CB8AC3E}">
        <p14:creationId xmlns:p14="http://schemas.microsoft.com/office/powerpoint/2010/main" val="8393616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24</a:t>
            </a:fld>
            <a:endParaRPr lang="fr-FR"/>
          </a:p>
        </p:txBody>
      </p:sp>
    </p:spTree>
    <p:extLst>
      <p:ext uri="{BB962C8B-B14F-4D97-AF65-F5344CB8AC3E}">
        <p14:creationId xmlns:p14="http://schemas.microsoft.com/office/powerpoint/2010/main" val="2773804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Besoins dits « primaires » =&gt; les plus importants, correspondent aux besoins vitaux (se nourrir,</a:t>
            </a:r>
            <a:r>
              <a:rPr lang="fr-FR" baseline="0" dirty="0"/>
              <a:t> boire, se repose, être en bonne santé, etc.) </a:t>
            </a:r>
          </a:p>
          <a:p>
            <a:r>
              <a:rPr lang="fr-FR" baseline="0" dirty="0"/>
              <a:t>Dans le monde du travail = identifiables à la rémunération économique (satisfaction des besoins primaires)</a:t>
            </a:r>
            <a:endParaRPr lang="fr-FR"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25</a:t>
            </a:fld>
            <a:endParaRPr lang="fr-FR"/>
          </a:p>
        </p:txBody>
      </p:sp>
    </p:spTree>
    <p:extLst>
      <p:ext uri="{BB962C8B-B14F-4D97-AF65-F5344CB8AC3E}">
        <p14:creationId xmlns:p14="http://schemas.microsoft.com/office/powerpoint/2010/main" val="2001438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Recherche de la protection pour se sentir à l’abri des menaces</a:t>
            </a:r>
          </a:p>
          <a:p>
            <a:r>
              <a:rPr lang="fr-FR" dirty="0"/>
              <a:t>Dans le monde du travail (de l’entreprise) : recherche de la stabilité de l’emploi et par l’attente de l’équité (différends</a:t>
            </a:r>
            <a:r>
              <a:rPr lang="fr-FR" baseline="0" dirty="0"/>
              <a:t> au travail, relations hiérarchiques)</a:t>
            </a:r>
          </a:p>
          <a:p>
            <a:r>
              <a:rPr lang="fr-FR" baseline="0" dirty="0"/>
              <a:t>Traduction par contrats, règles d’ancienneté, modalités d’assurance</a:t>
            </a:r>
            <a:endParaRPr lang="fr-FR"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26</a:t>
            </a:fld>
            <a:endParaRPr lang="fr-FR"/>
          </a:p>
        </p:txBody>
      </p:sp>
    </p:spTree>
    <p:extLst>
      <p:ext uri="{BB962C8B-B14F-4D97-AF65-F5344CB8AC3E}">
        <p14:creationId xmlns:p14="http://schemas.microsoft.com/office/powerpoint/2010/main" val="14250833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Amour, affection</a:t>
            </a:r>
            <a:r>
              <a:rPr lang="fr-FR" baseline="0" dirty="0"/>
              <a:t> pour le partenaire, amitié, sentiment d’</a:t>
            </a:r>
            <a:r>
              <a:rPr lang="fr-FR" baseline="0" dirty="0" err="1"/>
              <a:t>appratenance</a:t>
            </a:r>
            <a:r>
              <a:rPr lang="fr-FR" baseline="0" dirty="0"/>
              <a:t>, d’acceptation, d’intégration au sein d’un groupe</a:t>
            </a:r>
          </a:p>
          <a:p>
            <a:r>
              <a:rPr lang="fr-FR" baseline="0" dirty="0"/>
              <a:t>Appartenance =&gt; respect des règles informelles (</a:t>
            </a:r>
            <a:r>
              <a:rPr lang="fr-FR" baseline="0" dirty="0" err="1"/>
              <a:t>cf</a:t>
            </a:r>
            <a:r>
              <a:rPr lang="fr-FR" baseline="0" dirty="0"/>
              <a:t> Mayo)</a:t>
            </a:r>
            <a:endParaRPr lang="fr-FR"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27</a:t>
            </a:fld>
            <a:endParaRPr lang="fr-FR"/>
          </a:p>
        </p:txBody>
      </p:sp>
    </p:spTree>
    <p:extLst>
      <p:ext uri="{BB962C8B-B14F-4D97-AF65-F5344CB8AC3E}">
        <p14:creationId xmlns:p14="http://schemas.microsoft.com/office/powerpoint/2010/main" val="3783651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14583">
              <a:defRPr/>
            </a:pPr>
            <a:r>
              <a:rPr lang="fr-FR" dirty="0"/>
              <a:t>Recherche de la réussite ou recherche</a:t>
            </a:r>
            <a:r>
              <a:rPr lang="fr-FR" baseline="0" dirty="0"/>
              <a:t> d’un statut au sein d’un groupe.</a:t>
            </a:r>
          </a:p>
          <a:p>
            <a:pPr defTabSz="914583">
              <a:defRPr/>
            </a:pPr>
            <a:r>
              <a:rPr lang="fr-FR" baseline="0" dirty="0"/>
              <a:t> Traduction par le sentiment de fierté du travail accompli, capacité à réussir, sentiment de compétence reconnu par les autres (collègues dans le monde du travail, « proches » dans la vie social)</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28</a:t>
            </a:fld>
            <a:endParaRPr lang="fr-FR"/>
          </a:p>
        </p:txBody>
      </p:sp>
    </p:spTree>
    <p:extLst>
      <p:ext uri="{BB962C8B-B14F-4D97-AF65-F5344CB8AC3E}">
        <p14:creationId xmlns:p14="http://schemas.microsoft.com/office/powerpoint/2010/main" val="34787518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a:t>Possibilité de réaliser son potentiel, défi intellectuel mobilisant l’ensemble des compétences de l’individu.</a:t>
            </a:r>
          </a:p>
          <a:p>
            <a:r>
              <a:rPr lang="fr-FR" baseline="0" dirty="0"/>
              <a:t>Trois dimensions : recherche et utilisation de toutes ses capacités ; désir de prendre des initiatives ; volonté de </a:t>
            </a:r>
            <a:r>
              <a:rPr lang="fr-FR" baseline="0" dirty="0" err="1"/>
              <a:t>sépanouir</a:t>
            </a:r>
            <a:endParaRPr lang="fr-FR" baseline="0" dirty="0"/>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29</a:t>
            </a:fld>
            <a:endParaRPr lang="fr-FR"/>
          </a:p>
        </p:txBody>
      </p:sp>
    </p:spTree>
    <p:extLst>
      <p:ext uri="{BB962C8B-B14F-4D97-AF65-F5344CB8AC3E}">
        <p14:creationId xmlns:p14="http://schemas.microsoft.com/office/powerpoint/2010/main" val="3443095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3</a:t>
            </a:fld>
            <a:endParaRPr lang="fr-FR"/>
          </a:p>
        </p:txBody>
      </p:sp>
    </p:spTree>
    <p:extLst>
      <p:ext uri="{BB962C8B-B14F-4D97-AF65-F5344CB8AC3E}">
        <p14:creationId xmlns:p14="http://schemas.microsoft.com/office/powerpoint/2010/main" val="10024269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30</a:t>
            </a:fld>
            <a:endParaRPr lang="fr-FR"/>
          </a:p>
        </p:txBody>
      </p:sp>
    </p:spTree>
    <p:extLst>
      <p:ext uri="{BB962C8B-B14F-4D97-AF65-F5344CB8AC3E}">
        <p14:creationId xmlns:p14="http://schemas.microsoft.com/office/powerpoint/2010/main" val="30441557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31</a:t>
            </a:fld>
            <a:endParaRPr lang="fr-FR"/>
          </a:p>
        </p:txBody>
      </p:sp>
    </p:spTree>
    <p:extLst>
      <p:ext uri="{BB962C8B-B14F-4D97-AF65-F5344CB8AC3E}">
        <p14:creationId xmlns:p14="http://schemas.microsoft.com/office/powerpoint/2010/main" val="40317732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32</a:t>
            </a:fld>
            <a:endParaRPr lang="fr-FR"/>
          </a:p>
        </p:txBody>
      </p:sp>
    </p:spTree>
    <p:extLst>
      <p:ext uri="{BB962C8B-B14F-4D97-AF65-F5344CB8AC3E}">
        <p14:creationId xmlns:p14="http://schemas.microsoft.com/office/powerpoint/2010/main" val="1930197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33</a:t>
            </a:fld>
            <a:endParaRPr lang="fr-FR"/>
          </a:p>
        </p:txBody>
      </p:sp>
    </p:spTree>
    <p:extLst>
      <p:ext uri="{BB962C8B-B14F-4D97-AF65-F5344CB8AC3E}">
        <p14:creationId xmlns:p14="http://schemas.microsoft.com/office/powerpoint/2010/main" val="635891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4</a:t>
            </a:fld>
            <a:endParaRPr lang="fr-FR"/>
          </a:p>
        </p:txBody>
      </p:sp>
    </p:spTree>
    <p:extLst>
      <p:ext uri="{BB962C8B-B14F-4D97-AF65-F5344CB8AC3E}">
        <p14:creationId xmlns:p14="http://schemas.microsoft.com/office/powerpoint/2010/main" val="1101000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5</a:t>
            </a:fld>
            <a:endParaRPr lang="fr-FR"/>
          </a:p>
        </p:txBody>
      </p:sp>
    </p:spTree>
    <p:extLst>
      <p:ext uri="{BB962C8B-B14F-4D97-AF65-F5344CB8AC3E}">
        <p14:creationId xmlns:p14="http://schemas.microsoft.com/office/powerpoint/2010/main" val="4134562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6</a:t>
            </a:fld>
            <a:endParaRPr lang="fr-FR"/>
          </a:p>
        </p:txBody>
      </p:sp>
    </p:spTree>
    <p:extLst>
      <p:ext uri="{BB962C8B-B14F-4D97-AF65-F5344CB8AC3E}">
        <p14:creationId xmlns:p14="http://schemas.microsoft.com/office/powerpoint/2010/main" val="956554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7</a:t>
            </a:fld>
            <a:endParaRPr lang="fr-FR"/>
          </a:p>
        </p:txBody>
      </p:sp>
    </p:spTree>
    <p:extLst>
      <p:ext uri="{BB962C8B-B14F-4D97-AF65-F5344CB8AC3E}">
        <p14:creationId xmlns:p14="http://schemas.microsoft.com/office/powerpoint/2010/main" val="3229808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8</a:t>
            </a:fld>
            <a:endParaRPr lang="fr-FR"/>
          </a:p>
        </p:txBody>
      </p:sp>
    </p:spTree>
    <p:extLst>
      <p:ext uri="{BB962C8B-B14F-4D97-AF65-F5344CB8AC3E}">
        <p14:creationId xmlns:p14="http://schemas.microsoft.com/office/powerpoint/2010/main" val="1251872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2C03735-9F0E-49A7-A1CF-7B63A8F0B669}" type="slidenum">
              <a:rPr lang="fr-FR" smtClean="0"/>
              <a:t>9</a:t>
            </a:fld>
            <a:endParaRPr lang="fr-FR"/>
          </a:p>
        </p:txBody>
      </p:sp>
    </p:spTree>
    <p:extLst>
      <p:ext uri="{BB962C8B-B14F-4D97-AF65-F5344CB8AC3E}">
        <p14:creationId xmlns:p14="http://schemas.microsoft.com/office/powerpoint/2010/main" val="192924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p:txBody>
          <a:bodyPr/>
          <a:lstStyle/>
          <a:p>
            <a:fld id="{EC8594F0-BC95-4C97-9237-E90204E27FB4}" type="datetimeFigureOut">
              <a:rPr lang="fr-FR" smtClean="0"/>
              <a:t>24/10/2022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B129A61E-D49D-4B8E-9808-DCC91C2F8225}"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29A61E-D49D-4B8E-9808-DCC91C2F8225}"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EC8594F0-BC95-4C97-9237-E90204E27FB4}" type="datetimeFigureOut">
              <a:rPr lang="fr-FR" smtClean="0"/>
              <a:t>24/10/2022</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EC8594F0-BC95-4C97-9237-E90204E27FB4}" type="datetimeFigureOut">
              <a:rPr lang="fr-FR" smtClean="0"/>
              <a:t>24/10/2022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EC8594F0-BC95-4C97-9237-E90204E27FB4}" type="datetimeFigureOut">
              <a:rPr lang="fr-FR" smtClean="0"/>
              <a:t>24/10/2022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EC8594F0-BC95-4C97-9237-E90204E27FB4}" type="datetimeFigureOut">
              <a:rPr lang="fr-FR" smtClean="0"/>
              <a:t>24/10/2022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C8594F0-BC95-4C97-9237-E90204E27FB4}" type="datetimeFigureOut">
              <a:rPr lang="fr-FR" smtClean="0"/>
              <a:t>24/10/2022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29A61E-D49D-4B8E-9808-DCC91C2F822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C8594F0-BC95-4C97-9237-E90204E27FB4}" type="datetimeFigureOut">
              <a:rPr lang="fr-FR" smtClean="0"/>
              <a:t>24/10/2022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29A61E-D49D-4B8E-9808-DCC91C2F8225}"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C8594F0-BC95-4C97-9237-E90204E27FB4}" type="datetimeFigureOut">
              <a:rPr lang="fr-FR" smtClean="0"/>
              <a:t>24/10/2022</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B129A61E-D49D-4B8E-9808-DCC91C2F8225}"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C8594F0-BC95-4C97-9237-E90204E27FB4}" type="datetimeFigureOut">
              <a:rPr lang="fr-FR" smtClean="0"/>
              <a:t>24/10/2022</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29A61E-D49D-4B8E-9808-DCC91C2F8225}"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1640" y="3573016"/>
            <a:ext cx="6400800" cy="1600200"/>
          </a:xfrm>
          <a:ln>
            <a:solidFill>
              <a:schemeClr val="accent1"/>
            </a:solidFill>
          </a:ln>
        </p:spPr>
        <p:txBody>
          <a:bodyPr/>
          <a:lstStyle/>
          <a:p>
            <a:r>
              <a:rPr lang="fr-FR" b="1" dirty="0"/>
              <a:t>CHAPITRE 2 :</a:t>
            </a:r>
          </a:p>
          <a:p>
            <a:r>
              <a:rPr lang="fr-FR" b="1" dirty="0">
                <a:solidFill>
                  <a:schemeClr val="tx1"/>
                </a:solidFill>
              </a:rPr>
              <a:t>Les </a:t>
            </a:r>
            <a:r>
              <a:rPr lang="fr-FR" b="1">
                <a:solidFill>
                  <a:schemeClr val="tx1"/>
                </a:solidFill>
              </a:rPr>
              <a:t>approches psychosociologiques</a:t>
            </a:r>
            <a:endParaRPr lang="fr-FR" b="1" dirty="0">
              <a:solidFill>
                <a:schemeClr val="tx1"/>
              </a:solidFill>
            </a:endParaRPr>
          </a:p>
          <a:p>
            <a:endParaRPr lang="fr-FR" dirty="0"/>
          </a:p>
        </p:txBody>
      </p:sp>
      <p:sp>
        <p:nvSpPr>
          <p:cNvPr id="2" name="Titre 1"/>
          <p:cNvSpPr>
            <a:spLocks noGrp="1"/>
          </p:cNvSpPr>
          <p:nvPr>
            <p:ph type="ctrTitle"/>
          </p:nvPr>
        </p:nvSpPr>
        <p:spPr/>
        <p:txBody>
          <a:bodyPr/>
          <a:lstStyle/>
          <a:p>
            <a:r>
              <a:rPr lang="fr-FR" dirty="0"/>
              <a:t>Fondements des organisations</a:t>
            </a:r>
          </a:p>
        </p:txBody>
      </p:sp>
    </p:spTree>
    <p:extLst>
      <p:ext uri="{BB962C8B-B14F-4D97-AF65-F5344CB8AC3E}">
        <p14:creationId xmlns:p14="http://schemas.microsoft.com/office/powerpoint/2010/main" val="1270021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fontScale="70000" lnSpcReduction="20000"/>
          </a:bodyPr>
          <a:lstStyle/>
          <a:p>
            <a:r>
              <a:rPr lang="fr-FR" dirty="0">
                <a:solidFill>
                  <a:schemeClr val="accent2"/>
                </a:solidFill>
              </a:rPr>
              <a:t>Entretiens</a:t>
            </a:r>
            <a:r>
              <a:rPr lang="fr-FR" dirty="0"/>
              <a:t> :</a:t>
            </a:r>
          </a:p>
          <a:p>
            <a:pPr lvl="1"/>
            <a:r>
              <a:rPr lang="fr-FR" dirty="0"/>
              <a:t>Mise en évidence des incidents et événements dans l’atelier expérimental</a:t>
            </a:r>
          </a:p>
          <a:p>
            <a:pPr lvl="1">
              <a:buFont typeface="Symbol"/>
              <a:buChar char="Þ"/>
            </a:pPr>
            <a:r>
              <a:rPr lang="fr-FR" dirty="0"/>
              <a:t>Précisions sur ce qui affecte la production, notamment :</a:t>
            </a:r>
          </a:p>
          <a:p>
            <a:pPr lvl="2"/>
            <a:r>
              <a:rPr lang="fr-FR" dirty="0"/>
              <a:t>Production affectée par les changements dans la composition de l’équipe</a:t>
            </a:r>
          </a:p>
          <a:p>
            <a:pPr lvl="3"/>
            <a:r>
              <a:rPr lang="fr-FR" dirty="0"/>
              <a:t>Remplacement arrêt maladie =&gt; réactions agressives</a:t>
            </a:r>
          </a:p>
          <a:p>
            <a:pPr lvl="3"/>
            <a:r>
              <a:rPr lang="fr-FR" dirty="0"/>
              <a:t>Mise en évidence de l’influence d’une ouvrière à la personnalité forte</a:t>
            </a:r>
          </a:p>
          <a:p>
            <a:r>
              <a:rPr lang="fr-FR" dirty="0">
                <a:solidFill>
                  <a:schemeClr val="accent2"/>
                </a:solidFill>
              </a:rPr>
              <a:t>Phénomènes mis en évidence</a:t>
            </a:r>
            <a:r>
              <a:rPr lang="fr-FR" dirty="0"/>
              <a:t> par l’observation + entretiens</a:t>
            </a:r>
          </a:p>
          <a:p>
            <a:pPr lvl="1"/>
            <a:r>
              <a:rPr lang="fr-FR" dirty="0"/>
              <a:t>Existence d’une vie de groupe informelle mais prégnante au sein de l’atelier</a:t>
            </a:r>
          </a:p>
          <a:p>
            <a:pPr lvl="1"/>
            <a:r>
              <a:rPr lang="fr-FR" dirty="0"/>
              <a:t>Satisfaction élevée associée à la vie de groupe</a:t>
            </a:r>
          </a:p>
          <a:p>
            <a:pPr lvl="1"/>
            <a:r>
              <a:rPr lang="fr-FR" dirty="0"/>
              <a:t>Création de normes sociales entre les membres du groupes (norme collective de productivité, les différences individuelles sont faibles)</a:t>
            </a:r>
          </a:p>
          <a:p>
            <a:pPr lvl="1"/>
            <a:r>
              <a:rPr lang="fr-FR" dirty="0"/>
              <a:t>Jeu d’influence lié à la présence d’un leader</a:t>
            </a:r>
          </a:p>
          <a:p>
            <a:pPr lvl="1"/>
            <a:r>
              <a:rPr lang="fr-FR" dirty="0"/>
              <a:t>Influence du style de commandement de la supérieure hiérarchique sur le comportement et la productivité des ouvrières</a:t>
            </a:r>
          </a:p>
          <a:p>
            <a:pPr lvl="2"/>
            <a:r>
              <a:rPr lang="fr-FR" dirty="0"/>
              <a:t>Le contremaître a changé de rôle au cours de l’expérience en adoptant un style de commandement plus libéral (plus à l’écoute, plus de conseils, régulation des tensions dans le groupe) =&gt; la productivité augmente lorsque les ouvrières cessent de ressentir de l’appréhension envers leur supérieure hiérarchique.</a:t>
            </a:r>
          </a:p>
          <a:p>
            <a:r>
              <a:rPr lang="fr-FR" dirty="0"/>
              <a:t>Résultats confirmés par deux autres expériences similaires menés à la Western Electric</a:t>
            </a:r>
          </a:p>
          <a:p>
            <a:pPr lvl="2"/>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Phase 2 : L’enquête sur l’atelier expérimental d’assemblage des relais téléphoniques</a:t>
            </a:r>
          </a:p>
        </p:txBody>
      </p:sp>
    </p:spTree>
    <p:extLst>
      <p:ext uri="{BB962C8B-B14F-4D97-AF65-F5344CB8AC3E}">
        <p14:creationId xmlns:p14="http://schemas.microsoft.com/office/powerpoint/2010/main" val="20017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fontScale="85000" lnSpcReduction="20000"/>
          </a:bodyPr>
          <a:lstStyle/>
          <a:p>
            <a:r>
              <a:rPr lang="fr-FR" dirty="0">
                <a:solidFill>
                  <a:schemeClr val="accent2"/>
                </a:solidFill>
              </a:rPr>
              <a:t>Entretiens</a:t>
            </a:r>
            <a:r>
              <a:rPr lang="fr-FR" dirty="0"/>
              <a:t> :</a:t>
            </a:r>
          </a:p>
          <a:p>
            <a:pPr lvl="1"/>
            <a:r>
              <a:rPr lang="fr-FR" dirty="0"/>
              <a:t>Mené auprès de 20 000 salariés de l’usine, en pleine crise économique (1928-1931).</a:t>
            </a:r>
          </a:p>
          <a:p>
            <a:pPr lvl="1"/>
            <a:r>
              <a:rPr lang="fr-FR" dirty="0"/>
              <a:t>Protocole : Questionnaire </a:t>
            </a:r>
            <a:r>
              <a:rPr lang="fr-FR" dirty="0" err="1"/>
              <a:t>pré-établi</a:t>
            </a:r>
            <a:r>
              <a:rPr lang="fr-FR" dirty="0"/>
              <a:t> (au départ) puis amélioration de la méthode =&gt; interviews « ouverts » (semi-directifs) durant lesquels les enquêtés parlent en toute liberté des sujets qui leur paraissent les plus importants</a:t>
            </a:r>
          </a:p>
          <a:p>
            <a:r>
              <a:rPr lang="fr-FR" dirty="0">
                <a:solidFill>
                  <a:schemeClr val="accent2"/>
                </a:solidFill>
              </a:rPr>
              <a:t>Résultats :</a:t>
            </a:r>
          </a:p>
          <a:p>
            <a:pPr lvl="1"/>
            <a:r>
              <a:rPr lang="fr-FR" dirty="0"/>
              <a:t>Indépendance entre le niveau de satisfaction au travail et les conditions de travail (confirmation du test room)</a:t>
            </a:r>
          </a:p>
          <a:p>
            <a:pPr lvl="1"/>
            <a:r>
              <a:rPr lang="fr-FR" dirty="0"/>
              <a:t>Interprétation Whitehead : </a:t>
            </a:r>
            <a:r>
              <a:rPr lang="fr-FR" dirty="0">
                <a:solidFill>
                  <a:schemeClr val="accent2"/>
                </a:solidFill>
              </a:rPr>
              <a:t>c’est la structure sociale du groupe de travail qui a un effet sur la productivité</a:t>
            </a:r>
          </a:p>
          <a:p>
            <a:pPr lvl="1"/>
            <a:r>
              <a:rPr lang="fr-FR" dirty="0"/>
              <a:t>Campagne d’entretiens =&gt; sentiment de « considération chez les employés » =&gt; détente de l’atmosphère au travail et amélioration des relations humaines au sein de l’entreprise (le moral de nombreux ouvriers fut amélioré par le seul fait qu’on leur avait permis de découvrir, au besoin avec l’aide de l’enquêteur, de nouvelles interprétations aux problèmes qui se posaient à eux dans leur vie au travail)</a:t>
            </a:r>
          </a:p>
          <a:p>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Phase 3 : Les entretiens </a:t>
            </a:r>
          </a:p>
        </p:txBody>
      </p:sp>
    </p:spTree>
    <p:extLst>
      <p:ext uri="{BB962C8B-B14F-4D97-AF65-F5344CB8AC3E}">
        <p14:creationId xmlns:p14="http://schemas.microsoft.com/office/powerpoint/2010/main" val="2319844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r>
              <a:rPr lang="fr-FR" dirty="0">
                <a:solidFill>
                  <a:schemeClr val="accent2"/>
                </a:solidFill>
              </a:rPr>
              <a:t>Hypothèse</a:t>
            </a:r>
            <a:r>
              <a:rPr lang="fr-FR" dirty="0"/>
              <a:t> à tester : relation entre structure du groupe et performance</a:t>
            </a:r>
          </a:p>
          <a:p>
            <a:endParaRPr lang="fr-FR" dirty="0"/>
          </a:p>
          <a:p>
            <a:r>
              <a:rPr lang="fr-FR" dirty="0">
                <a:solidFill>
                  <a:schemeClr val="accent2"/>
                </a:solidFill>
              </a:rPr>
              <a:t>Protocole</a:t>
            </a:r>
            <a:r>
              <a:rPr lang="fr-FR" dirty="0"/>
              <a:t> :</a:t>
            </a:r>
          </a:p>
          <a:p>
            <a:pPr lvl="1"/>
            <a:r>
              <a:rPr lang="fr-FR" dirty="0"/>
              <a:t>Combinaison des deux techniques d’observation et d’entretiens sur le perceptions des ouvriers (deux par ouvrier)</a:t>
            </a:r>
          </a:p>
          <a:p>
            <a:pPr lvl="1"/>
            <a:r>
              <a:rPr lang="fr-FR" dirty="0"/>
              <a:t>Groupe de 14 ouvriers, tous âges de 20 à 40 ans, américains, blancs, mais d’origines différentes (américains, polonais, allemands, irlandais), tous ayant une ou plusieurs personnes à charge.</a:t>
            </a:r>
          </a:p>
          <a:p>
            <a:pPr lvl="1"/>
            <a:r>
              <a:rPr lang="fr-FR" dirty="0"/>
              <a:t>Réalisation de test d’aptitude technique auprès de chaque ouvrier</a:t>
            </a:r>
          </a:p>
          <a:p>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b="1" dirty="0">
                <a:solidFill>
                  <a:schemeClr val="tx1">
                    <a:lumMod val="50000"/>
                    <a:lumOff val="50000"/>
                  </a:schemeClr>
                </a:solidFill>
              </a:rPr>
              <a:t>Phase 4 : L’expérience de Mayo et Whitehead sur l’atelier expérimental de connexion de fils électriques (novembre 1931-mai 1932)</a:t>
            </a:r>
          </a:p>
        </p:txBody>
      </p:sp>
    </p:spTree>
    <p:extLst>
      <p:ext uri="{BB962C8B-B14F-4D97-AF65-F5344CB8AC3E}">
        <p14:creationId xmlns:p14="http://schemas.microsoft.com/office/powerpoint/2010/main" val="2927376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fontScale="85000" lnSpcReduction="20000"/>
          </a:bodyPr>
          <a:lstStyle/>
          <a:p>
            <a:r>
              <a:rPr lang="fr-FR" dirty="0">
                <a:solidFill>
                  <a:schemeClr val="accent2"/>
                </a:solidFill>
              </a:rPr>
              <a:t>Résultats</a:t>
            </a:r>
            <a:r>
              <a:rPr lang="fr-FR" dirty="0"/>
              <a:t> :</a:t>
            </a:r>
          </a:p>
          <a:p>
            <a:pPr lvl="1"/>
            <a:r>
              <a:rPr lang="fr-FR" dirty="0"/>
              <a:t>Les observations montrent que </a:t>
            </a:r>
            <a:r>
              <a:rPr lang="fr-FR" dirty="0">
                <a:solidFill>
                  <a:schemeClr val="accent2"/>
                </a:solidFill>
              </a:rPr>
              <a:t>les aptitudes techniques ne peuvent expliquer à elles seules les comportements au travail</a:t>
            </a:r>
          </a:p>
          <a:p>
            <a:pPr lvl="2"/>
            <a:r>
              <a:rPr lang="fr-FR" dirty="0"/>
              <a:t>Absence de corrélation entre la productivité des ouvriers et leurs résultats au test d’aptitude</a:t>
            </a:r>
          </a:p>
          <a:p>
            <a:pPr lvl="2">
              <a:buFont typeface="Symbol"/>
              <a:buChar char="Þ"/>
            </a:pPr>
            <a:r>
              <a:rPr lang="fr-FR" dirty="0"/>
              <a:t>Rejet du postulat de Taylor (</a:t>
            </a:r>
            <a:r>
              <a:rPr lang="fr-FR" i="1" dirty="0"/>
              <a:t>The right man </a:t>
            </a:r>
            <a:r>
              <a:rPr lang="fr-FR" i="1" dirty="0" err="1"/>
              <a:t>at</a:t>
            </a:r>
            <a:r>
              <a:rPr lang="fr-FR" i="1" dirty="0"/>
              <a:t> the right place</a:t>
            </a:r>
            <a:r>
              <a:rPr lang="fr-FR" dirty="0"/>
              <a:t>)</a:t>
            </a:r>
          </a:p>
          <a:p>
            <a:pPr lvl="1"/>
            <a:r>
              <a:rPr lang="fr-FR" dirty="0">
                <a:solidFill>
                  <a:schemeClr val="accent2"/>
                </a:solidFill>
              </a:rPr>
              <a:t>Influence de la vie de groupe sur les comportements</a:t>
            </a:r>
          </a:p>
          <a:p>
            <a:pPr lvl="2"/>
            <a:r>
              <a:rPr lang="fr-FR" dirty="0"/>
              <a:t>Les tests d’aptitude (recrutement) ne permettent en rien de savoir comment les ouvriers s’intégreront dans le futur groupe de travail</a:t>
            </a:r>
          </a:p>
          <a:p>
            <a:pPr lvl="2">
              <a:buFont typeface="Symbol"/>
              <a:buChar char="Þ"/>
            </a:pPr>
            <a:r>
              <a:rPr lang="fr-FR" dirty="0"/>
              <a:t>Importance des capacités relationnelles des candidats</a:t>
            </a:r>
          </a:p>
          <a:p>
            <a:pPr lvl="1"/>
            <a:r>
              <a:rPr lang="fr-FR" dirty="0"/>
              <a:t>Autres phénomènes mis en évidence dans le groupe :</a:t>
            </a:r>
          </a:p>
          <a:p>
            <a:pPr lvl="2"/>
            <a:r>
              <a:rPr lang="fr-FR" dirty="0"/>
              <a:t>Pas de différences interindividuelles en matière de productivité (</a:t>
            </a:r>
            <a:r>
              <a:rPr lang="fr-FR" dirty="0" err="1"/>
              <a:t>hyp</a:t>
            </a:r>
            <a:r>
              <a:rPr lang="fr-FR" dirty="0"/>
              <a:t> : les individus « contrôlent » leur production</a:t>
            </a:r>
          </a:p>
          <a:p>
            <a:pPr lvl="2"/>
            <a:r>
              <a:rPr lang="fr-FR" dirty="0"/>
              <a:t>Existence d’une « norme sociale » (de groupe) de production journalière : informelle car ne correspondant ni à une décision explicite du groupe, ni à un objectif fixé officiellement par la direction</a:t>
            </a:r>
          </a:p>
          <a:p>
            <a:pPr lvl="2"/>
            <a:r>
              <a:rPr lang="fr-FR" dirty="0"/>
              <a:t>Existence d’une « pression de conformité » et de jeux d’influence : les plus rapides sont rappelés à l’ordre lorsqu’ils dépassent la norme implicite de production journalière</a:t>
            </a:r>
          </a:p>
          <a:p>
            <a:pPr lvl="2"/>
            <a:r>
              <a:rPr lang="fr-FR" dirty="0"/>
              <a:t>Constitution de « sous-groupes » en fonction des affinités</a:t>
            </a:r>
          </a:p>
          <a:p>
            <a:pPr lvl="1"/>
            <a:endParaRPr lang="fr-FR" dirty="0"/>
          </a:p>
          <a:p>
            <a:endParaRPr lang="fr-FR" dirty="0"/>
          </a:p>
          <a:p>
            <a:pPr lvl="1"/>
            <a:endParaRPr lang="fr-FR" dirty="0"/>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b="1" dirty="0">
                <a:solidFill>
                  <a:schemeClr val="tx1">
                    <a:lumMod val="50000"/>
                    <a:lumOff val="50000"/>
                  </a:schemeClr>
                </a:solidFill>
              </a:rPr>
              <a:t>Phase 4 : L’expérience de Mayo et Whitehead sur l’atelier expérimental de connexion de fils électriques (novembre 1931-mai 1932)</a:t>
            </a:r>
          </a:p>
        </p:txBody>
      </p:sp>
    </p:spTree>
    <p:extLst>
      <p:ext uri="{BB962C8B-B14F-4D97-AF65-F5344CB8AC3E}">
        <p14:creationId xmlns:p14="http://schemas.microsoft.com/office/powerpoint/2010/main" val="3051849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B. L’interprétation des expériences menées à la Western Electric </a:t>
            </a:r>
            <a:r>
              <a:rPr lang="fr-FR" sz="2400" b="1" dirty="0" err="1">
                <a:solidFill>
                  <a:schemeClr val="tx1">
                    <a:lumMod val="50000"/>
                    <a:lumOff val="50000"/>
                  </a:schemeClr>
                </a:solidFill>
              </a:rPr>
              <a:t>Company</a:t>
            </a:r>
            <a:endParaRPr lang="fr-FR" sz="2400" b="1" dirty="0">
              <a:solidFill>
                <a:schemeClr val="tx1">
                  <a:lumMod val="50000"/>
                  <a:lumOff val="50000"/>
                </a:schemeClr>
              </a:solidFill>
            </a:endParaRPr>
          </a:p>
        </p:txBody>
      </p:sp>
      <p:sp>
        <p:nvSpPr>
          <p:cNvPr id="3" name="Espace réservé du contenu 2"/>
          <p:cNvSpPr>
            <a:spLocks noGrp="1"/>
          </p:cNvSpPr>
          <p:nvPr>
            <p:ph sz="quarter" idx="1"/>
          </p:nvPr>
        </p:nvSpPr>
        <p:spPr>
          <a:xfrm>
            <a:off x="914400" y="1268760"/>
            <a:ext cx="7772400" cy="5184576"/>
          </a:xfrm>
        </p:spPr>
        <p:txBody>
          <a:bodyPr>
            <a:normAutofit fontScale="92500"/>
          </a:bodyPr>
          <a:lstStyle/>
          <a:p>
            <a:r>
              <a:rPr lang="fr-FR" dirty="0"/>
              <a:t>Découverte essentielle : la </a:t>
            </a:r>
            <a:r>
              <a:rPr lang="fr-FR" dirty="0">
                <a:solidFill>
                  <a:schemeClr val="accent2"/>
                </a:solidFill>
              </a:rPr>
              <a:t>distinction entre le travail prescrit et le travail réel</a:t>
            </a:r>
          </a:p>
          <a:p>
            <a:r>
              <a:rPr lang="fr-FR" dirty="0"/>
              <a:t>Expériences =&gt; interprétations ouvrant la voie à de nouveaux modèles = les théories de la motivation au travail et des besoins</a:t>
            </a:r>
          </a:p>
          <a:p>
            <a:r>
              <a:rPr lang="fr-FR" dirty="0">
                <a:solidFill>
                  <a:schemeClr val="accent2"/>
                </a:solidFill>
              </a:rPr>
              <a:t>Principaux constats remettant en cause les principes de l’OST</a:t>
            </a:r>
          </a:p>
          <a:p>
            <a:pPr lvl="1"/>
            <a:r>
              <a:rPr lang="fr-FR" dirty="0"/>
              <a:t>L’existence d’une motivation liée à l’intérêt porté aux ouvriers (effet Hawthorne)</a:t>
            </a:r>
          </a:p>
          <a:p>
            <a:pPr lvl="1"/>
            <a:r>
              <a:rPr lang="fr-FR" dirty="0"/>
              <a:t>L’existence d’une vie sociale et de vies de groupes dans le monde du travail</a:t>
            </a:r>
          </a:p>
          <a:p>
            <a:pPr lvl="1"/>
            <a:r>
              <a:rPr lang="fr-FR" dirty="0"/>
              <a:t>L’existence de relations entre normes de groupe et comportement au travail</a:t>
            </a:r>
          </a:p>
          <a:p>
            <a:pPr lvl="1"/>
            <a:r>
              <a:rPr lang="fr-FR" dirty="0"/>
              <a:t>L’existence de motivations liée à des facteurs affectifs</a:t>
            </a:r>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95696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Constat 1 : l’effet Hawthorne</a:t>
            </a:r>
          </a:p>
        </p:txBody>
      </p:sp>
      <p:sp>
        <p:nvSpPr>
          <p:cNvPr id="3" name="Espace réservé du contenu 2"/>
          <p:cNvSpPr>
            <a:spLocks noGrp="1"/>
          </p:cNvSpPr>
          <p:nvPr>
            <p:ph sz="quarter" idx="1"/>
          </p:nvPr>
        </p:nvSpPr>
        <p:spPr>
          <a:xfrm>
            <a:off x="914400" y="1268760"/>
            <a:ext cx="7772400" cy="5184576"/>
          </a:xfrm>
        </p:spPr>
        <p:txBody>
          <a:bodyPr>
            <a:normAutofit/>
          </a:bodyPr>
          <a:lstStyle/>
          <a:p>
            <a:pPr lvl="1"/>
            <a:r>
              <a:rPr lang="fr-FR" dirty="0"/>
              <a:t>Hawthorne : nom de la ville où est localisée la Western Electric </a:t>
            </a:r>
            <a:r>
              <a:rPr lang="fr-FR" dirty="0" err="1"/>
              <a:t>Company</a:t>
            </a:r>
            <a:endParaRPr lang="fr-FR" dirty="0"/>
          </a:p>
          <a:p>
            <a:r>
              <a:rPr lang="fr-FR" dirty="0">
                <a:solidFill>
                  <a:srgbClr val="C00000"/>
                </a:solidFill>
              </a:rPr>
              <a:t>Point de départ </a:t>
            </a:r>
            <a:r>
              <a:rPr lang="fr-FR" dirty="0"/>
              <a:t>: paradoxe mis en évidence entre résultats attendus (augmentation de la productivité avec l’amélioration des conditions de travail) et résultats réels (pas de corrélation : la productivité aurait dû augmenter avec la luminosité dans le groupe expérimental et ne pas augmenter dans le groupe témoin)</a:t>
            </a:r>
          </a:p>
          <a:p>
            <a:pPr lvl="1"/>
            <a:r>
              <a:rPr lang="fr-FR" dirty="0">
                <a:solidFill>
                  <a:schemeClr val="accent2"/>
                </a:solidFill>
              </a:rPr>
              <a:t>Hypothèse de Mayo </a:t>
            </a:r>
            <a:r>
              <a:rPr lang="fr-FR" dirty="0"/>
              <a:t>: les deux groupes ont participé à une expérience =&gt; sentiment de valorisation (sortie d’anonymat) =&gt; augmentation de la production</a:t>
            </a:r>
          </a:p>
          <a:p>
            <a:pPr marL="0" indent="0">
              <a:buNone/>
            </a:pPr>
            <a:endParaRPr lang="fr-FR" dirty="0"/>
          </a:p>
        </p:txBody>
      </p:sp>
    </p:spTree>
    <p:extLst>
      <p:ext uri="{BB962C8B-B14F-4D97-AF65-F5344CB8AC3E}">
        <p14:creationId xmlns:p14="http://schemas.microsoft.com/office/powerpoint/2010/main" val="417633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6549" y="19964"/>
            <a:ext cx="7772400" cy="706090"/>
          </a:xfrm>
        </p:spPr>
        <p:txBody>
          <a:bodyPr>
            <a:noAutofit/>
          </a:bodyPr>
          <a:lstStyle/>
          <a:p>
            <a:pPr lvl="1" algn="ctr"/>
            <a:r>
              <a:rPr lang="fr-FR" sz="2400" b="1" dirty="0">
                <a:solidFill>
                  <a:schemeClr val="tx1">
                    <a:lumMod val="50000"/>
                    <a:lumOff val="50000"/>
                  </a:schemeClr>
                </a:solidFill>
              </a:rPr>
              <a:t>Constat 1 : l’effet Hawthorne</a:t>
            </a:r>
          </a:p>
        </p:txBody>
      </p:sp>
      <p:sp>
        <p:nvSpPr>
          <p:cNvPr id="3" name="Espace réservé du contenu 2"/>
          <p:cNvSpPr>
            <a:spLocks noGrp="1"/>
          </p:cNvSpPr>
          <p:nvPr>
            <p:ph sz="quarter" idx="1"/>
          </p:nvPr>
        </p:nvSpPr>
        <p:spPr>
          <a:xfrm>
            <a:off x="914400" y="908720"/>
            <a:ext cx="7772400" cy="5544616"/>
          </a:xfrm>
        </p:spPr>
        <p:txBody>
          <a:bodyPr>
            <a:normAutofit fontScale="85000" lnSpcReduction="20000"/>
          </a:bodyPr>
          <a:lstStyle/>
          <a:p>
            <a:r>
              <a:rPr lang="fr-FR" dirty="0"/>
              <a:t>Mécanisme</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sz="2400" dirty="0"/>
          </a:p>
          <a:p>
            <a:r>
              <a:rPr lang="fr-FR" sz="2400" dirty="0"/>
              <a:t>Conservation de cette attitude quels que soient les changements introduits (</a:t>
            </a:r>
            <a:r>
              <a:rPr lang="fr-FR" sz="2400" dirty="0" err="1"/>
              <a:t>cf</a:t>
            </a:r>
            <a:r>
              <a:rPr lang="fr-FR" sz="2400" dirty="0"/>
              <a:t> test room) afin de conserver le sentiment de valorisation </a:t>
            </a:r>
          </a:p>
          <a:p>
            <a:r>
              <a:rPr lang="fr-FR" sz="2400" dirty="0"/>
              <a:t> L’augmentation de la productivité n’est pas liée à l’amélioration des conditions de travail mais à l’attention porté aux ouvriers</a:t>
            </a:r>
          </a:p>
          <a:p>
            <a:pPr>
              <a:buFont typeface="Symbol"/>
              <a:buChar char="Þ"/>
            </a:pPr>
            <a:r>
              <a:rPr lang="fr-FR" sz="2400" dirty="0">
                <a:solidFill>
                  <a:srgbClr val="C00000"/>
                </a:solidFill>
              </a:rPr>
              <a:t>La motivation est liée à la recherche de satisfaction de besoins d’ordre psychologique</a:t>
            </a:r>
          </a:p>
          <a:p>
            <a:pPr>
              <a:buFont typeface="Symbol"/>
              <a:buChar char="Þ"/>
            </a:pPr>
            <a:endParaRPr lang="fr-FR" sz="2400" dirty="0"/>
          </a:p>
        </p:txBody>
      </p:sp>
      <p:sp>
        <p:nvSpPr>
          <p:cNvPr id="4" name="Rectangle 3"/>
          <p:cNvSpPr/>
          <p:nvPr/>
        </p:nvSpPr>
        <p:spPr>
          <a:xfrm>
            <a:off x="2771800" y="1268760"/>
            <a:ext cx="34563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Participation à l’expérience </a:t>
            </a:r>
          </a:p>
        </p:txBody>
      </p:sp>
      <p:sp>
        <p:nvSpPr>
          <p:cNvPr id="5" name="Rectangle 4"/>
          <p:cNvSpPr/>
          <p:nvPr/>
        </p:nvSpPr>
        <p:spPr>
          <a:xfrm>
            <a:off x="2765882" y="2224837"/>
            <a:ext cx="345638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2859590" y="2328203"/>
            <a:ext cx="3312368" cy="369332"/>
          </a:xfrm>
          <a:prstGeom prst="rect">
            <a:avLst/>
          </a:prstGeom>
          <a:noFill/>
        </p:spPr>
        <p:txBody>
          <a:bodyPr wrap="square" rtlCol="0">
            <a:spAutoFit/>
          </a:bodyPr>
          <a:lstStyle/>
          <a:p>
            <a:pPr algn="ctr"/>
            <a:r>
              <a:rPr lang="fr-FR" b="1" dirty="0">
                <a:solidFill>
                  <a:schemeClr val="bg1"/>
                </a:solidFill>
              </a:rPr>
              <a:t>Sentiment de valorisation</a:t>
            </a:r>
          </a:p>
        </p:txBody>
      </p:sp>
      <p:sp>
        <p:nvSpPr>
          <p:cNvPr id="8" name="Rectangle 7"/>
          <p:cNvSpPr/>
          <p:nvPr/>
        </p:nvSpPr>
        <p:spPr>
          <a:xfrm>
            <a:off x="2771800" y="3212976"/>
            <a:ext cx="34563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Adoption du comportement attendu</a:t>
            </a:r>
          </a:p>
        </p:txBody>
      </p:sp>
      <p:sp>
        <p:nvSpPr>
          <p:cNvPr id="9" name="Rectangle 8"/>
          <p:cNvSpPr/>
          <p:nvPr/>
        </p:nvSpPr>
        <p:spPr>
          <a:xfrm>
            <a:off x="2859590" y="4149080"/>
            <a:ext cx="34563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Augmentation de la productivité</a:t>
            </a:r>
          </a:p>
        </p:txBody>
      </p:sp>
      <p:sp>
        <p:nvSpPr>
          <p:cNvPr id="10" name="Flèche vers le bas 9"/>
          <p:cNvSpPr/>
          <p:nvPr/>
        </p:nvSpPr>
        <p:spPr>
          <a:xfrm>
            <a:off x="4427491" y="1818433"/>
            <a:ext cx="216024" cy="2880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4463988" y="2829999"/>
            <a:ext cx="216024" cy="2880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4485196" y="3789040"/>
            <a:ext cx="216024" cy="2880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42267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6549" y="19964"/>
            <a:ext cx="7772400" cy="706090"/>
          </a:xfrm>
        </p:spPr>
        <p:txBody>
          <a:bodyPr>
            <a:noAutofit/>
          </a:bodyPr>
          <a:lstStyle/>
          <a:p>
            <a:pPr lvl="1" algn="ctr"/>
            <a:r>
              <a:rPr lang="fr-FR" sz="2400" b="1" dirty="0">
                <a:solidFill>
                  <a:schemeClr val="tx1">
                    <a:lumMod val="50000"/>
                    <a:lumOff val="50000"/>
                  </a:schemeClr>
                </a:solidFill>
              </a:rPr>
              <a:t>Constat 1 : l’effet Hawthorne</a:t>
            </a:r>
          </a:p>
        </p:txBody>
      </p:sp>
      <p:sp>
        <p:nvSpPr>
          <p:cNvPr id="3" name="Espace réservé du contenu 2"/>
          <p:cNvSpPr>
            <a:spLocks noGrp="1"/>
          </p:cNvSpPr>
          <p:nvPr>
            <p:ph sz="quarter" idx="1"/>
          </p:nvPr>
        </p:nvSpPr>
        <p:spPr>
          <a:xfrm>
            <a:off x="914400" y="908720"/>
            <a:ext cx="7772400" cy="5544616"/>
          </a:xfrm>
        </p:spPr>
        <p:txBody>
          <a:bodyPr>
            <a:normAutofit lnSpcReduction="10000"/>
          </a:bodyPr>
          <a:lstStyle/>
          <a:p>
            <a:r>
              <a:rPr lang="fr-FR" dirty="0"/>
              <a:t>Schématisation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dirty="0"/>
              <a:t>Effet Hawthorne : référence incontournable dans la plupart des livres de management</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sz="2400" dirty="0"/>
          </a:p>
          <a:p>
            <a:pPr>
              <a:buFont typeface="Symbol"/>
              <a:buChar char="Þ"/>
            </a:pPr>
            <a:endParaRPr lang="fr-FR" sz="2400" dirty="0"/>
          </a:p>
        </p:txBody>
      </p:sp>
      <p:sp>
        <p:nvSpPr>
          <p:cNvPr id="6" name="ZoneTexte 5"/>
          <p:cNvSpPr txBox="1"/>
          <p:nvPr/>
        </p:nvSpPr>
        <p:spPr>
          <a:xfrm>
            <a:off x="2859590" y="2328203"/>
            <a:ext cx="3312368" cy="369332"/>
          </a:xfrm>
          <a:prstGeom prst="rect">
            <a:avLst/>
          </a:prstGeom>
          <a:noFill/>
        </p:spPr>
        <p:txBody>
          <a:bodyPr wrap="square" rtlCol="0">
            <a:spAutoFit/>
          </a:bodyPr>
          <a:lstStyle/>
          <a:p>
            <a:pPr algn="ctr"/>
            <a:r>
              <a:rPr lang="fr-FR" b="1" dirty="0">
                <a:solidFill>
                  <a:schemeClr val="bg1"/>
                </a:solidFill>
              </a:rPr>
              <a:t>Sentiment d valorisation</a:t>
            </a:r>
          </a:p>
        </p:txBody>
      </p:sp>
      <p:cxnSp>
        <p:nvCxnSpPr>
          <p:cNvPr id="13" name="Connecteur droit avec flèche 12"/>
          <p:cNvCxnSpPr/>
          <p:nvPr/>
        </p:nvCxnSpPr>
        <p:spPr>
          <a:xfrm flipV="1">
            <a:off x="2195736" y="1412776"/>
            <a:ext cx="0" cy="31683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195736" y="4581128"/>
            <a:ext cx="590465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971600" y="1484784"/>
            <a:ext cx="1080120" cy="338554"/>
          </a:xfrm>
          <a:prstGeom prst="rect">
            <a:avLst/>
          </a:prstGeom>
          <a:noFill/>
        </p:spPr>
        <p:txBody>
          <a:bodyPr wrap="square" rtlCol="0">
            <a:spAutoFit/>
          </a:bodyPr>
          <a:lstStyle/>
          <a:p>
            <a:r>
              <a:rPr lang="fr-FR" sz="1600" dirty="0"/>
              <a:t>productivité</a:t>
            </a:r>
          </a:p>
        </p:txBody>
      </p:sp>
      <p:sp>
        <p:nvSpPr>
          <p:cNvPr id="17" name="ZoneTexte 16"/>
          <p:cNvSpPr txBox="1"/>
          <p:nvPr/>
        </p:nvSpPr>
        <p:spPr>
          <a:xfrm>
            <a:off x="7740352" y="4653136"/>
            <a:ext cx="1080120" cy="338554"/>
          </a:xfrm>
          <a:prstGeom prst="rect">
            <a:avLst/>
          </a:prstGeom>
          <a:noFill/>
        </p:spPr>
        <p:txBody>
          <a:bodyPr wrap="square" rtlCol="0">
            <a:spAutoFit/>
          </a:bodyPr>
          <a:lstStyle/>
          <a:p>
            <a:r>
              <a:rPr lang="fr-FR" sz="1600" dirty="0"/>
              <a:t>temps</a:t>
            </a:r>
          </a:p>
        </p:txBody>
      </p:sp>
      <p:cxnSp>
        <p:nvCxnSpPr>
          <p:cNvPr id="21" name="Connecteur droit 20"/>
          <p:cNvCxnSpPr/>
          <p:nvPr/>
        </p:nvCxnSpPr>
        <p:spPr>
          <a:xfrm>
            <a:off x="2195736" y="3140968"/>
            <a:ext cx="151216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3707904" y="2276872"/>
            <a:ext cx="648072" cy="864096"/>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a:off x="4355976" y="2276872"/>
            <a:ext cx="12241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5580112" y="2276872"/>
            <a:ext cx="432048" cy="420663"/>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9" name="Connecteur droit 28"/>
          <p:cNvCxnSpPr/>
          <p:nvPr/>
        </p:nvCxnSpPr>
        <p:spPr>
          <a:xfrm>
            <a:off x="6012160" y="2708920"/>
            <a:ext cx="108012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7164288" y="2524254"/>
            <a:ext cx="432048" cy="369332"/>
          </a:xfrm>
          <a:prstGeom prst="rect">
            <a:avLst/>
          </a:prstGeom>
          <a:noFill/>
        </p:spPr>
        <p:txBody>
          <a:bodyPr wrap="square" rtlCol="0">
            <a:spAutoFit/>
          </a:bodyPr>
          <a:lstStyle/>
          <a:p>
            <a:r>
              <a:rPr lang="fr-FR" dirty="0">
                <a:solidFill>
                  <a:srgbClr val="C00000"/>
                </a:solidFill>
              </a:rPr>
              <a:t>a</a:t>
            </a:r>
          </a:p>
        </p:txBody>
      </p:sp>
      <p:cxnSp>
        <p:nvCxnSpPr>
          <p:cNvPr id="32" name="Connecteur droit 31"/>
          <p:cNvCxnSpPr/>
          <p:nvPr/>
        </p:nvCxnSpPr>
        <p:spPr>
          <a:xfrm>
            <a:off x="6012160" y="2708920"/>
            <a:ext cx="540060" cy="576064"/>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a:off x="6552220" y="3284984"/>
            <a:ext cx="61206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35" name="ZoneTexte 34"/>
          <p:cNvSpPr txBox="1"/>
          <p:nvPr/>
        </p:nvSpPr>
        <p:spPr>
          <a:xfrm>
            <a:off x="7207700" y="3059339"/>
            <a:ext cx="432048" cy="369332"/>
          </a:xfrm>
          <a:prstGeom prst="rect">
            <a:avLst/>
          </a:prstGeom>
          <a:noFill/>
        </p:spPr>
        <p:txBody>
          <a:bodyPr wrap="square" rtlCol="0">
            <a:spAutoFit/>
          </a:bodyPr>
          <a:lstStyle/>
          <a:p>
            <a:r>
              <a:rPr lang="fr-FR" dirty="0">
                <a:solidFill>
                  <a:srgbClr val="C00000"/>
                </a:solidFill>
              </a:rPr>
              <a:t>b</a:t>
            </a:r>
          </a:p>
        </p:txBody>
      </p:sp>
      <p:cxnSp>
        <p:nvCxnSpPr>
          <p:cNvPr id="37" name="Connecteur droit 36"/>
          <p:cNvCxnSpPr/>
          <p:nvPr/>
        </p:nvCxnSpPr>
        <p:spPr>
          <a:xfrm flipV="1">
            <a:off x="3707904" y="3059339"/>
            <a:ext cx="4032448" cy="81629"/>
          </a:xfrm>
          <a:prstGeom prst="line">
            <a:avLst/>
          </a:prstGeom>
          <a:ln>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a:off x="3707904" y="3140968"/>
            <a:ext cx="0" cy="1440160"/>
          </a:xfrm>
          <a:prstGeom prst="line">
            <a:avLst/>
          </a:prstGeom>
          <a:ln>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flipH="1">
            <a:off x="2195736" y="2276872"/>
            <a:ext cx="2160240" cy="0"/>
          </a:xfrm>
          <a:prstGeom prst="line">
            <a:avLst/>
          </a:prstGeom>
          <a:ln>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a:off x="5580112" y="2276872"/>
            <a:ext cx="0" cy="2304256"/>
          </a:xfrm>
          <a:prstGeom prst="line">
            <a:avLst/>
          </a:prstGeom>
          <a:ln>
            <a:solidFill>
              <a:schemeClr val="accent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p:cNvSpPr txBox="1"/>
          <p:nvPr/>
        </p:nvSpPr>
        <p:spPr>
          <a:xfrm>
            <a:off x="3059832" y="4725144"/>
            <a:ext cx="1224136" cy="523220"/>
          </a:xfrm>
          <a:prstGeom prst="rect">
            <a:avLst/>
          </a:prstGeom>
          <a:noFill/>
        </p:spPr>
        <p:txBody>
          <a:bodyPr wrap="square" rtlCol="0">
            <a:spAutoFit/>
          </a:bodyPr>
          <a:lstStyle/>
          <a:p>
            <a:pPr algn="ctr"/>
            <a:r>
              <a:rPr lang="fr-FR" sz="1400" dirty="0"/>
              <a:t>Début de l’expérience</a:t>
            </a:r>
          </a:p>
        </p:txBody>
      </p:sp>
      <p:sp>
        <p:nvSpPr>
          <p:cNvPr id="46" name="ZoneTexte 45"/>
          <p:cNvSpPr txBox="1"/>
          <p:nvPr/>
        </p:nvSpPr>
        <p:spPr>
          <a:xfrm>
            <a:off x="5052134" y="4730080"/>
            <a:ext cx="1224136" cy="523220"/>
          </a:xfrm>
          <a:prstGeom prst="rect">
            <a:avLst/>
          </a:prstGeom>
          <a:noFill/>
        </p:spPr>
        <p:txBody>
          <a:bodyPr wrap="square" rtlCol="0">
            <a:spAutoFit/>
          </a:bodyPr>
          <a:lstStyle/>
          <a:p>
            <a:pPr algn="ctr"/>
            <a:r>
              <a:rPr lang="fr-FR" sz="1400" dirty="0"/>
              <a:t>Fin de l’expérience</a:t>
            </a:r>
          </a:p>
        </p:txBody>
      </p:sp>
      <p:cxnSp>
        <p:nvCxnSpPr>
          <p:cNvPr id="48" name="Connecteur droit avec flèche 47"/>
          <p:cNvCxnSpPr/>
          <p:nvPr/>
        </p:nvCxnSpPr>
        <p:spPr>
          <a:xfrm>
            <a:off x="5220072" y="2276872"/>
            <a:ext cx="0" cy="823281"/>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ZoneTexte 48"/>
          <p:cNvSpPr txBox="1"/>
          <p:nvPr/>
        </p:nvSpPr>
        <p:spPr>
          <a:xfrm>
            <a:off x="4817373" y="2522832"/>
            <a:ext cx="336118" cy="369332"/>
          </a:xfrm>
          <a:prstGeom prst="rect">
            <a:avLst/>
          </a:prstGeom>
          <a:noFill/>
        </p:spPr>
        <p:txBody>
          <a:bodyPr wrap="square" rtlCol="0">
            <a:spAutoFit/>
          </a:bodyPr>
          <a:lstStyle/>
          <a:p>
            <a:r>
              <a:rPr lang="fr-FR" dirty="0"/>
              <a:t>∆</a:t>
            </a:r>
          </a:p>
        </p:txBody>
      </p:sp>
      <p:sp>
        <p:nvSpPr>
          <p:cNvPr id="50" name="ZoneTexte 49"/>
          <p:cNvSpPr txBox="1"/>
          <p:nvPr/>
        </p:nvSpPr>
        <p:spPr>
          <a:xfrm>
            <a:off x="1294140" y="2996952"/>
            <a:ext cx="792088" cy="307777"/>
          </a:xfrm>
          <a:prstGeom prst="rect">
            <a:avLst/>
          </a:prstGeom>
          <a:noFill/>
        </p:spPr>
        <p:txBody>
          <a:bodyPr wrap="square" rtlCol="0">
            <a:spAutoFit/>
          </a:bodyPr>
          <a:lstStyle/>
          <a:p>
            <a:r>
              <a:rPr lang="fr-FR" sz="1400" i="1" dirty="0"/>
              <a:t>Niveau 1</a:t>
            </a:r>
          </a:p>
        </p:txBody>
      </p:sp>
      <p:sp>
        <p:nvSpPr>
          <p:cNvPr id="51" name="ZoneTexte 50"/>
          <p:cNvSpPr txBox="1"/>
          <p:nvPr/>
        </p:nvSpPr>
        <p:spPr>
          <a:xfrm>
            <a:off x="1278366" y="2122983"/>
            <a:ext cx="792088" cy="307777"/>
          </a:xfrm>
          <a:prstGeom prst="rect">
            <a:avLst/>
          </a:prstGeom>
          <a:noFill/>
        </p:spPr>
        <p:txBody>
          <a:bodyPr wrap="square" rtlCol="0">
            <a:spAutoFit/>
          </a:bodyPr>
          <a:lstStyle/>
          <a:p>
            <a:r>
              <a:rPr lang="fr-FR" sz="1400" i="1" dirty="0"/>
              <a:t>Niveau 2</a:t>
            </a:r>
          </a:p>
        </p:txBody>
      </p:sp>
    </p:spTree>
    <p:extLst>
      <p:ext uri="{BB962C8B-B14F-4D97-AF65-F5344CB8AC3E}">
        <p14:creationId xmlns:p14="http://schemas.microsoft.com/office/powerpoint/2010/main" val="197134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Constat 2 : La vie sociale dans le monde du travail</a:t>
            </a:r>
          </a:p>
        </p:txBody>
      </p:sp>
      <p:sp>
        <p:nvSpPr>
          <p:cNvPr id="3" name="Espace réservé du contenu 2"/>
          <p:cNvSpPr>
            <a:spLocks noGrp="1"/>
          </p:cNvSpPr>
          <p:nvPr>
            <p:ph sz="quarter" idx="1"/>
          </p:nvPr>
        </p:nvSpPr>
        <p:spPr>
          <a:xfrm>
            <a:off x="914400" y="1268760"/>
            <a:ext cx="7772400" cy="5184576"/>
          </a:xfrm>
        </p:spPr>
        <p:txBody>
          <a:bodyPr>
            <a:normAutofit fontScale="92500" lnSpcReduction="20000"/>
          </a:bodyPr>
          <a:lstStyle/>
          <a:p>
            <a:r>
              <a:rPr lang="fr-FR" dirty="0"/>
              <a:t>Mise en évidence de l’existence de groupes : développement de relations non prévues, normes, dynamiques relationnelles</a:t>
            </a:r>
          </a:p>
          <a:p>
            <a:r>
              <a:rPr lang="fr-FR" dirty="0"/>
              <a:t>Expérience de l’atelier des connexions de fils électriques =&gt; apparition de sous-groupes avec ses propres normes, etc.</a:t>
            </a:r>
          </a:p>
          <a:p>
            <a:pPr>
              <a:buFont typeface="Symbol"/>
              <a:buChar char="Þ"/>
            </a:pPr>
            <a:r>
              <a:rPr lang="fr-FR" dirty="0"/>
              <a:t>Les groupes ne peuvent plus être considérés comme des ensemble d’individus indifférenciés et interchangeables</a:t>
            </a:r>
          </a:p>
          <a:p>
            <a:pPr>
              <a:buFont typeface="Symbol"/>
              <a:buChar char="Þ"/>
            </a:pPr>
            <a:r>
              <a:rPr lang="fr-FR" dirty="0"/>
              <a:t> Invalidation OST</a:t>
            </a:r>
          </a:p>
          <a:p>
            <a:pPr>
              <a:buFont typeface="Symbol"/>
              <a:buChar char="Þ"/>
            </a:pPr>
            <a:r>
              <a:rPr lang="fr-FR" dirty="0"/>
              <a:t>Vie au travail = ensemble de relations informelles, affectives, de groupes eux-mêmes informels (</a:t>
            </a:r>
            <a:r>
              <a:rPr lang="fr-FR" dirty="0" err="1"/>
              <a:t>càd</a:t>
            </a:r>
            <a:r>
              <a:rPr lang="fr-FR" dirty="0"/>
              <a:t> : non prévus ni définis par les règles de la division du travail)</a:t>
            </a:r>
          </a:p>
          <a:p>
            <a:r>
              <a:rPr lang="fr-FR" dirty="0"/>
              <a:t>Notion </a:t>
            </a:r>
            <a:r>
              <a:rPr lang="fr-FR" dirty="0">
                <a:solidFill>
                  <a:schemeClr val="accent1"/>
                </a:solidFill>
              </a:rPr>
              <a:t>d’organisation sociale de l’entreprise industrielle</a:t>
            </a:r>
          </a:p>
          <a:p>
            <a:r>
              <a:rPr lang="fr-FR" dirty="0">
                <a:solidFill>
                  <a:schemeClr val="accent2"/>
                </a:solidFill>
              </a:rPr>
              <a:t>Besoin d’appartenance au groupe = un facteur important de motivation </a:t>
            </a:r>
          </a:p>
          <a:p>
            <a:r>
              <a:rPr lang="fr-FR" dirty="0">
                <a:solidFill>
                  <a:schemeClr val="accent2"/>
                </a:solidFill>
              </a:rPr>
              <a:t>Recherche de satisfaction : moteur des comportements au travail, inexplicable avec les seuls postulats de l’OST.</a:t>
            </a:r>
          </a:p>
          <a:p>
            <a:pPr marL="0" indent="0">
              <a:buNone/>
            </a:pPr>
            <a:endParaRPr lang="fr-FR" dirty="0"/>
          </a:p>
        </p:txBody>
      </p:sp>
    </p:spTree>
    <p:extLst>
      <p:ext uri="{BB962C8B-B14F-4D97-AF65-F5344CB8AC3E}">
        <p14:creationId xmlns:p14="http://schemas.microsoft.com/office/powerpoint/2010/main" val="2325051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Constat 3 : Normes de groupe et comportement au travail</a:t>
            </a:r>
          </a:p>
        </p:txBody>
      </p:sp>
      <p:sp>
        <p:nvSpPr>
          <p:cNvPr id="3" name="Espace réservé du contenu 2"/>
          <p:cNvSpPr>
            <a:spLocks noGrp="1"/>
          </p:cNvSpPr>
          <p:nvPr>
            <p:ph sz="quarter" idx="1"/>
          </p:nvPr>
        </p:nvSpPr>
        <p:spPr>
          <a:xfrm>
            <a:off x="914400" y="1268760"/>
            <a:ext cx="7772400" cy="5184576"/>
          </a:xfrm>
        </p:spPr>
        <p:txBody>
          <a:bodyPr>
            <a:normAutofit fontScale="92500" lnSpcReduction="10000"/>
          </a:bodyPr>
          <a:lstStyle/>
          <a:p>
            <a:r>
              <a:rPr lang="fr-FR" dirty="0"/>
              <a:t>Mise en évidence d’une norme collective de productivité dans les ateliers expérimentaux</a:t>
            </a:r>
          </a:p>
          <a:p>
            <a:r>
              <a:rPr lang="fr-FR" dirty="0"/>
              <a:t>Mise en évidence de la faiblesse des écarts en matière de productivités individuelles</a:t>
            </a:r>
          </a:p>
          <a:p>
            <a:pPr lvl="1"/>
            <a:r>
              <a:rPr lang="fr-FR" dirty="0"/>
              <a:t>Homogénéisation malgré l’existence d’écarts en termes d’habilité et de rapidité</a:t>
            </a:r>
          </a:p>
          <a:p>
            <a:pPr lvl="1">
              <a:buFont typeface="Symbol"/>
              <a:buChar char="Þ"/>
            </a:pPr>
            <a:r>
              <a:rPr lang="fr-FR" dirty="0"/>
              <a:t>Explication par les pressions et les contrôles indirects du « groupe »</a:t>
            </a:r>
          </a:p>
          <a:p>
            <a:pPr lvl="1">
              <a:buFont typeface="Symbol"/>
              <a:buChar char="Þ"/>
            </a:pPr>
            <a:r>
              <a:rPr lang="fr-FR" dirty="0"/>
              <a:t> Notion de besoin psychologique :</a:t>
            </a:r>
          </a:p>
          <a:p>
            <a:pPr marL="320040" lvl="1" indent="0">
              <a:buNone/>
            </a:pPr>
            <a:r>
              <a:rPr lang="fr-FR" dirty="0">
                <a:solidFill>
                  <a:schemeClr val="accent2"/>
                </a:solidFill>
              </a:rPr>
              <a:t>L’appartenance au groupe =&gt; motivation &gt; appât du gain</a:t>
            </a:r>
          </a:p>
          <a:p>
            <a:pPr marL="320040" lvl="1" indent="0">
              <a:buNone/>
            </a:pPr>
            <a:r>
              <a:rPr lang="fr-FR" dirty="0"/>
              <a:t>Le respect des règles informelles de production compensent, pour les ouvrières les plus rapides, le manque à gagner (prime) par leur intégration au groupe.</a:t>
            </a:r>
          </a:p>
          <a:p>
            <a:pPr lvl="1">
              <a:buFont typeface="Symbol"/>
              <a:buChar char="Þ"/>
            </a:pPr>
            <a:r>
              <a:rPr lang="fr-FR" dirty="0">
                <a:solidFill>
                  <a:schemeClr val="accent2"/>
                </a:solidFill>
              </a:rPr>
              <a:t>Bénéfices d’ordre socio-affectif </a:t>
            </a:r>
            <a:r>
              <a:rPr lang="fr-FR" dirty="0"/>
              <a:t>(reconnaissance, sentiment d’appartenance)</a:t>
            </a:r>
          </a:p>
          <a:p>
            <a:pPr marL="320040" lvl="1" indent="0">
              <a:buNone/>
            </a:pPr>
            <a:endParaRPr lang="fr-FR" dirty="0"/>
          </a:p>
          <a:p>
            <a:pPr marL="320040" lvl="1" indent="0">
              <a:buNone/>
            </a:pPr>
            <a:endParaRPr lang="fr-FR" dirty="0"/>
          </a:p>
          <a:p>
            <a:pPr marL="320040" lvl="1" indent="0">
              <a:buNone/>
            </a:pPr>
            <a:endParaRPr lang="fr-FR" dirty="0"/>
          </a:p>
          <a:p>
            <a:pPr lvl="2">
              <a:buFont typeface="Symbol"/>
              <a:buChar char="Þ"/>
            </a:pPr>
            <a:endParaRPr lang="fr-FR" dirty="0"/>
          </a:p>
        </p:txBody>
      </p:sp>
    </p:spTree>
    <p:extLst>
      <p:ext uri="{BB962C8B-B14F-4D97-AF65-F5344CB8AC3E}">
        <p14:creationId xmlns:p14="http://schemas.microsoft.com/office/powerpoint/2010/main" val="56192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32656"/>
            <a:ext cx="7772400" cy="706090"/>
          </a:xfrm>
        </p:spPr>
        <p:txBody>
          <a:bodyPr>
            <a:noAutofit/>
          </a:bodyPr>
          <a:lstStyle/>
          <a:p>
            <a:pPr algn="ctr"/>
            <a:r>
              <a:rPr lang="fr-FR" sz="3200" b="1" dirty="0"/>
              <a:t>Introduction</a:t>
            </a:r>
          </a:p>
        </p:txBody>
      </p:sp>
      <p:sp>
        <p:nvSpPr>
          <p:cNvPr id="3" name="Espace réservé du contenu 2"/>
          <p:cNvSpPr>
            <a:spLocks noGrp="1"/>
          </p:cNvSpPr>
          <p:nvPr>
            <p:ph sz="quarter" idx="1"/>
          </p:nvPr>
        </p:nvSpPr>
        <p:spPr>
          <a:xfrm>
            <a:off x="914400" y="1268760"/>
            <a:ext cx="7772400" cy="5184576"/>
          </a:xfrm>
        </p:spPr>
        <p:txBody>
          <a:bodyPr>
            <a:normAutofit/>
          </a:bodyPr>
          <a:lstStyle/>
          <a:p>
            <a:endParaRPr lang="fr-FR" u="sng" dirty="0">
              <a:solidFill>
                <a:schemeClr val="accent2"/>
              </a:solidFill>
            </a:endParaRPr>
          </a:p>
          <a:p>
            <a:r>
              <a:rPr lang="fr-FR" dirty="0"/>
              <a:t>« Psychosociologique » =&gt; psychologie + sociologie</a:t>
            </a:r>
          </a:p>
          <a:p>
            <a:pPr lvl="1"/>
            <a:r>
              <a:rPr lang="fr-FR" dirty="0">
                <a:solidFill>
                  <a:schemeClr val="accent2"/>
                </a:solidFill>
              </a:rPr>
              <a:t>Etude des comportements des individus dans un contexte social</a:t>
            </a:r>
          </a:p>
          <a:p>
            <a:pPr lvl="1"/>
            <a:endParaRPr lang="fr-FR" dirty="0"/>
          </a:p>
          <a:p>
            <a:pPr lvl="1"/>
            <a:r>
              <a:rPr lang="fr-FR" dirty="0"/>
              <a:t>A lire : Chapitre 4 de l’ouvrage de M. </a:t>
            </a:r>
            <a:r>
              <a:rPr lang="fr-FR" dirty="0" err="1"/>
              <a:t>Foudriat</a:t>
            </a:r>
            <a:r>
              <a:rPr lang="fr-FR" dirty="0"/>
              <a:t> (</a:t>
            </a:r>
            <a:r>
              <a:rPr lang="fr-FR" i="1" dirty="0"/>
              <a:t>Théorie des organisations)</a:t>
            </a:r>
          </a:p>
          <a:p>
            <a:pPr marL="320040" lvl="1" indent="0">
              <a:buNone/>
            </a:pPr>
            <a:endParaRPr lang="fr-FR" dirty="0"/>
          </a:p>
          <a:p>
            <a:pPr lvl="1"/>
            <a:r>
              <a:rPr lang="fr-FR" dirty="0"/>
              <a:t>Mouvement précurseur : </a:t>
            </a:r>
            <a:r>
              <a:rPr lang="fr-FR" dirty="0">
                <a:solidFill>
                  <a:schemeClr val="accent2"/>
                </a:solidFill>
              </a:rPr>
              <a:t>l’école des relations humaines </a:t>
            </a:r>
            <a:r>
              <a:rPr lang="fr-FR" dirty="0"/>
              <a:t>(E. Mayo) : Point 2.1 (point principalement développé dans la section) </a:t>
            </a:r>
          </a:p>
          <a:p>
            <a:pPr lvl="2"/>
            <a:r>
              <a:rPr lang="fr-FR" dirty="0"/>
              <a:t>Réintroduction des facteurs psycho-sociaux dans l’organisation</a:t>
            </a:r>
          </a:p>
          <a:p>
            <a:pPr lvl="1"/>
            <a:r>
              <a:rPr lang="fr-FR" dirty="0"/>
              <a:t>Théorie des besoins (</a:t>
            </a:r>
            <a:r>
              <a:rPr lang="fr-FR" dirty="0" err="1"/>
              <a:t>Maslow</a:t>
            </a:r>
            <a:r>
              <a:rPr lang="fr-FR" dirty="0"/>
              <a:t>, Herzberg) : Point 2.2</a:t>
            </a:r>
          </a:p>
          <a:p>
            <a:pPr lvl="2"/>
            <a:endParaRPr lang="fr-FR" dirty="0"/>
          </a:p>
          <a:p>
            <a:pPr lvl="1"/>
            <a:endParaRPr lang="fr-FR" dirty="0"/>
          </a:p>
          <a:p>
            <a:pPr lvl="1"/>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728686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404664"/>
            <a:ext cx="7772400" cy="706090"/>
          </a:xfrm>
        </p:spPr>
        <p:txBody>
          <a:bodyPr>
            <a:noAutofit/>
          </a:bodyPr>
          <a:lstStyle/>
          <a:p>
            <a:pPr lvl="1" algn="ctr"/>
            <a:r>
              <a:rPr lang="fr-FR" sz="2400" b="1" dirty="0">
                <a:solidFill>
                  <a:schemeClr val="tx1">
                    <a:lumMod val="50000"/>
                    <a:lumOff val="50000"/>
                  </a:schemeClr>
                </a:solidFill>
              </a:rPr>
              <a:t>Constat 4 : Motivations liées à la vie de groupe et à des facteurs affectifs</a:t>
            </a:r>
          </a:p>
        </p:txBody>
      </p:sp>
      <p:sp>
        <p:nvSpPr>
          <p:cNvPr id="3" name="Espace réservé du contenu 2"/>
          <p:cNvSpPr>
            <a:spLocks noGrp="1"/>
          </p:cNvSpPr>
          <p:nvPr>
            <p:ph sz="quarter" idx="1"/>
          </p:nvPr>
        </p:nvSpPr>
        <p:spPr>
          <a:xfrm>
            <a:off x="914400" y="1268760"/>
            <a:ext cx="7772400" cy="5184576"/>
          </a:xfrm>
        </p:spPr>
        <p:txBody>
          <a:bodyPr>
            <a:normAutofit/>
          </a:bodyPr>
          <a:lstStyle/>
          <a:p>
            <a:r>
              <a:rPr lang="fr-FR" dirty="0"/>
              <a:t>Mise en évidence de l’existence d’une vie affective de groupe</a:t>
            </a:r>
          </a:p>
          <a:p>
            <a:endParaRPr lang="fr-FR" dirty="0"/>
          </a:p>
          <a:p>
            <a:r>
              <a:rPr lang="fr-FR" dirty="0"/>
              <a:t>Corrélation avec les résultats en termes de productivité</a:t>
            </a:r>
          </a:p>
          <a:p>
            <a:pPr lvl="1"/>
            <a:r>
              <a:rPr lang="fr-FR" dirty="0"/>
              <a:t>Exemple </a:t>
            </a:r>
            <a:r>
              <a:rPr lang="fr-FR" i="1" dirty="0"/>
              <a:t>test room : </a:t>
            </a:r>
            <a:r>
              <a:rPr lang="fr-FR" dirty="0"/>
              <a:t>les changements dans la constitution des groupes influent sur le niveau de production (problèmes d’intégration des nouveaux membres)</a:t>
            </a:r>
          </a:p>
          <a:p>
            <a:pPr>
              <a:buFont typeface="Symbol"/>
              <a:buChar char="Þ"/>
            </a:pPr>
            <a:endParaRPr lang="fr-FR" dirty="0"/>
          </a:p>
          <a:p>
            <a:pPr>
              <a:buFont typeface="Symbol"/>
              <a:buChar char="Þ"/>
            </a:pPr>
            <a:r>
              <a:rPr lang="fr-FR" dirty="0"/>
              <a:t>Il existe une </a:t>
            </a:r>
            <a:r>
              <a:rPr lang="fr-FR" dirty="0">
                <a:solidFill>
                  <a:schemeClr val="accent2"/>
                </a:solidFill>
              </a:rPr>
              <a:t>satisfaction associée à l’existence de la vie de groupe</a:t>
            </a:r>
            <a:r>
              <a:rPr lang="fr-FR" dirty="0"/>
              <a:t>. Une baisse de la productivité survient à chaque « changement » introduit dans la constitution du groupe</a:t>
            </a:r>
          </a:p>
          <a:p>
            <a:pPr>
              <a:buFont typeface="Symbol"/>
              <a:buChar char="Þ"/>
            </a:pPr>
            <a:endParaRPr lang="fr-FR" dirty="0"/>
          </a:p>
          <a:p>
            <a:pPr marL="320040" lvl="1" indent="0">
              <a:buNone/>
            </a:pPr>
            <a:endParaRPr lang="fr-FR" dirty="0"/>
          </a:p>
          <a:p>
            <a:pPr marL="320040" lvl="1" indent="0">
              <a:buNone/>
            </a:pPr>
            <a:endParaRPr lang="fr-FR" dirty="0"/>
          </a:p>
          <a:p>
            <a:pPr lvl="2">
              <a:buFont typeface="Symbol"/>
              <a:buChar char="Þ"/>
            </a:pPr>
            <a:endParaRPr lang="fr-FR" dirty="0"/>
          </a:p>
        </p:txBody>
      </p:sp>
    </p:spTree>
    <p:extLst>
      <p:ext uri="{BB962C8B-B14F-4D97-AF65-F5344CB8AC3E}">
        <p14:creationId xmlns:p14="http://schemas.microsoft.com/office/powerpoint/2010/main" val="1144777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Conclusion</a:t>
            </a:r>
          </a:p>
        </p:txBody>
      </p:sp>
      <p:sp>
        <p:nvSpPr>
          <p:cNvPr id="3" name="Espace réservé du contenu 2"/>
          <p:cNvSpPr>
            <a:spLocks noGrp="1"/>
          </p:cNvSpPr>
          <p:nvPr>
            <p:ph sz="quarter" idx="1"/>
          </p:nvPr>
        </p:nvSpPr>
        <p:spPr>
          <a:xfrm>
            <a:off x="914400" y="1268760"/>
            <a:ext cx="7772400" cy="5184576"/>
          </a:xfrm>
        </p:spPr>
        <p:txBody>
          <a:bodyPr>
            <a:normAutofit fontScale="85000" lnSpcReduction="20000"/>
          </a:bodyPr>
          <a:lstStyle/>
          <a:p>
            <a:r>
              <a:rPr lang="fr-FR" dirty="0"/>
              <a:t>Apports :</a:t>
            </a:r>
          </a:p>
          <a:p>
            <a:pPr lvl="1"/>
            <a:r>
              <a:rPr lang="fr-FR" dirty="0"/>
              <a:t>Mise en évidence de l’existence de relations informelles dans les organisations (en plus des relations formelles définies par l’organisation)</a:t>
            </a:r>
          </a:p>
          <a:p>
            <a:pPr lvl="1"/>
            <a:r>
              <a:rPr lang="fr-FR" dirty="0"/>
              <a:t>Organisation = superposition de « deux mondes »</a:t>
            </a:r>
          </a:p>
          <a:p>
            <a:pPr lvl="2"/>
            <a:r>
              <a:rPr lang="fr-FR" dirty="0"/>
              <a:t>Celui de la rationalité et des règles </a:t>
            </a:r>
          </a:p>
          <a:p>
            <a:pPr lvl="2"/>
            <a:r>
              <a:rPr lang="fr-FR" dirty="0"/>
              <a:t>Celui des sentiments et des affects</a:t>
            </a:r>
          </a:p>
          <a:p>
            <a:pPr lvl="1">
              <a:buFont typeface="Symbol"/>
              <a:buChar char="Þ"/>
            </a:pPr>
            <a:r>
              <a:rPr lang="fr-FR" dirty="0"/>
              <a:t>Deux représentations de l’organisation :</a:t>
            </a:r>
          </a:p>
          <a:p>
            <a:pPr lvl="2"/>
            <a:r>
              <a:rPr lang="fr-FR" dirty="0"/>
              <a:t>L’</a:t>
            </a:r>
            <a:r>
              <a:rPr lang="fr-FR" dirty="0">
                <a:solidFill>
                  <a:schemeClr val="accent2"/>
                </a:solidFill>
              </a:rPr>
              <a:t>organigramme</a:t>
            </a:r>
            <a:r>
              <a:rPr lang="fr-FR" dirty="0"/>
              <a:t> = traduction de la structure formelle </a:t>
            </a:r>
          </a:p>
          <a:p>
            <a:pPr lvl="2"/>
            <a:r>
              <a:rPr lang="fr-FR" dirty="0"/>
              <a:t>Le </a:t>
            </a:r>
            <a:r>
              <a:rPr lang="fr-FR" dirty="0">
                <a:solidFill>
                  <a:schemeClr val="accent2"/>
                </a:solidFill>
              </a:rPr>
              <a:t>sociogramme</a:t>
            </a:r>
            <a:r>
              <a:rPr lang="fr-FR" dirty="0"/>
              <a:t> = traduction de la </a:t>
            </a:r>
            <a:r>
              <a:rPr lang="fr-FR" dirty="0" err="1"/>
              <a:t>strucure</a:t>
            </a:r>
            <a:r>
              <a:rPr lang="fr-FR" dirty="0"/>
              <a:t> informelle des relations</a:t>
            </a:r>
          </a:p>
          <a:p>
            <a:pPr lvl="1">
              <a:buFont typeface="Symbol"/>
              <a:buChar char="Þ"/>
            </a:pPr>
            <a:r>
              <a:rPr lang="fr-FR" dirty="0"/>
              <a:t>L’individu au travail a des besoins psychologique, des motivations d’ordre affectif.</a:t>
            </a:r>
          </a:p>
          <a:p>
            <a:pPr lvl="1">
              <a:buFont typeface="Symbol"/>
              <a:buChar char="Þ"/>
            </a:pPr>
            <a:r>
              <a:rPr lang="fr-FR" dirty="0"/>
              <a:t>Remise en cause partielle du Taylorisme</a:t>
            </a:r>
          </a:p>
          <a:p>
            <a:r>
              <a:rPr lang="fr-FR" dirty="0"/>
              <a:t>Principales critiques sur les enquêtes menées à la Western Electric:</a:t>
            </a:r>
          </a:p>
          <a:p>
            <a:pPr lvl="1"/>
            <a:r>
              <a:rPr lang="fr-FR" dirty="0"/>
              <a:t>Faiblesse de la taille des échantillons (expérience « test room »</a:t>
            </a:r>
          </a:p>
          <a:p>
            <a:pPr lvl="1"/>
            <a:r>
              <a:rPr lang="fr-FR" dirty="0"/>
              <a:t>Orientation des interprétations</a:t>
            </a:r>
          </a:p>
          <a:p>
            <a:r>
              <a:rPr lang="fr-FR" dirty="0"/>
              <a:t>Principales ouvertures : psychosociologie du management =&gt; théories des besoins (point 2.2.)</a:t>
            </a:r>
          </a:p>
          <a:p>
            <a:pPr lvl="1"/>
            <a:endParaRPr lang="fr-FR" dirty="0"/>
          </a:p>
          <a:p>
            <a:pPr marL="320040" lvl="1" indent="0">
              <a:buNone/>
            </a:pPr>
            <a:endParaRPr lang="fr-FR" dirty="0"/>
          </a:p>
          <a:p>
            <a:pPr marL="320040" lvl="1" indent="0">
              <a:buNone/>
            </a:pPr>
            <a:endParaRPr lang="fr-FR" dirty="0"/>
          </a:p>
          <a:p>
            <a:pPr lvl="2">
              <a:buFont typeface="Symbol"/>
              <a:buChar char="Þ"/>
            </a:pPr>
            <a:endParaRPr lang="fr-FR" dirty="0"/>
          </a:p>
        </p:txBody>
      </p:sp>
    </p:spTree>
    <p:extLst>
      <p:ext uri="{BB962C8B-B14F-4D97-AF65-F5344CB8AC3E}">
        <p14:creationId xmlns:p14="http://schemas.microsoft.com/office/powerpoint/2010/main" val="1157933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br>
              <a:rPr lang="fr-FR" b="1" dirty="0"/>
            </a:br>
            <a:r>
              <a:rPr lang="fr-FR" b="1" dirty="0"/>
              <a:t>2.2. Les théories des besoins</a:t>
            </a:r>
          </a:p>
        </p:txBody>
      </p:sp>
      <p:sp>
        <p:nvSpPr>
          <p:cNvPr id="3" name="Espace réservé du contenu 2"/>
          <p:cNvSpPr>
            <a:spLocks noGrp="1"/>
          </p:cNvSpPr>
          <p:nvPr>
            <p:ph sz="quarter" idx="1"/>
          </p:nvPr>
        </p:nvSpPr>
        <p:spPr>
          <a:xfrm>
            <a:off x="914400" y="1268760"/>
            <a:ext cx="7772400" cy="5184576"/>
          </a:xfrm>
        </p:spPr>
        <p:txBody>
          <a:bodyPr>
            <a:normAutofit fontScale="85000" lnSpcReduction="20000"/>
          </a:bodyPr>
          <a:lstStyle/>
          <a:p>
            <a:r>
              <a:rPr lang="fr-FR" dirty="0"/>
              <a:t>Développement à partir des années 1950.</a:t>
            </a:r>
          </a:p>
          <a:p>
            <a:pPr lvl="1">
              <a:buFont typeface="Symbol"/>
              <a:buChar char="Þ"/>
            </a:pPr>
            <a:r>
              <a:rPr lang="fr-FR" dirty="0"/>
              <a:t>Modèles d’</a:t>
            </a:r>
            <a:r>
              <a:rPr lang="fr-FR" dirty="0">
                <a:solidFill>
                  <a:schemeClr val="accent2"/>
                </a:solidFill>
              </a:rPr>
              <a:t>analyse de la motivation</a:t>
            </a:r>
          </a:p>
          <a:p>
            <a:endParaRPr lang="fr-FR" dirty="0"/>
          </a:p>
          <a:p>
            <a:r>
              <a:rPr lang="fr-FR" dirty="0"/>
              <a:t>Objectif : identifier les facteurs de la motivation des individus.</a:t>
            </a:r>
          </a:p>
          <a:p>
            <a:r>
              <a:rPr lang="fr-FR" dirty="0"/>
              <a:t>Objectif opérationnel = apporter des réponses aux questions sur les facteurs facilitant la participation et l’implication des individus dans les objectifs de l’organisation</a:t>
            </a:r>
          </a:p>
          <a:p>
            <a:endParaRPr lang="fr-FR" dirty="0"/>
          </a:p>
          <a:p>
            <a:r>
              <a:rPr lang="fr-FR" dirty="0"/>
              <a:t>Certains modèles restent des références en management malgré les critiques qui ont pu être formulées</a:t>
            </a:r>
          </a:p>
          <a:p>
            <a:endParaRPr lang="fr-FR" dirty="0"/>
          </a:p>
          <a:p>
            <a:pPr lvl="1"/>
            <a:r>
              <a:rPr lang="fr-FR" dirty="0"/>
              <a:t>La Théorie de </a:t>
            </a:r>
            <a:r>
              <a:rPr lang="fr-FR" dirty="0" err="1"/>
              <a:t>Maslow</a:t>
            </a:r>
            <a:r>
              <a:rPr lang="fr-FR" dirty="0"/>
              <a:t> (A)</a:t>
            </a:r>
          </a:p>
          <a:p>
            <a:pPr lvl="1"/>
            <a:r>
              <a:rPr lang="fr-FR" dirty="0"/>
              <a:t>La Théorie de Herzberg (B)</a:t>
            </a:r>
          </a:p>
          <a:p>
            <a:r>
              <a:rPr lang="fr-FR" dirty="0">
                <a:solidFill>
                  <a:schemeClr val="accent2"/>
                </a:solidFill>
              </a:rPr>
              <a:t>Hypothèse fondamentale : </a:t>
            </a:r>
            <a:r>
              <a:rPr lang="fr-FR" dirty="0"/>
              <a:t>les besoins sont des manques d’ordre psychologique, physiologique ou sociologique qui déterminent les comportements (recherche de la satisfaction des besoins)</a:t>
            </a:r>
            <a:endParaRPr lang="fr-FR" dirty="0">
              <a:solidFill>
                <a:schemeClr val="accent2"/>
              </a:solidFill>
            </a:endParaRPr>
          </a:p>
          <a:p>
            <a:endParaRPr lang="fr-FR" dirty="0"/>
          </a:p>
          <a:p>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2071421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br>
              <a:rPr lang="fr-FR" b="1" dirty="0"/>
            </a:br>
            <a:r>
              <a:rPr lang="fr-FR" b="1" dirty="0"/>
              <a:t>A. La théorie de </a:t>
            </a:r>
            <a:r>
              <a:rPr lang="fr-FR" b="1" dirty="0" err="1"/>
              <a:t>Maslow</a:t>
            </a:r>
            <a:endParaRPr lang="fr-FR" b="1" dirty="0"/>
          </a:p>
        </p:txBody>
      </p:sp>
      <p:sp>
        <p:nvSpPr>
          <p:cNvPr id="3" name="Espace réservé du contenu 2"/>
          <p:cNvSpPr>
            <a:spLocks noGrp="1"/>
          </p:cNvSpPr>
          <p:nvPr>
            <p:ph sz="quarter" idx="1"/>
          </p:nvPr>
        </p:nvSpPr>
        <p:spPr>
          <a:xfrm>
            <a:off x="914400" y="1268760"/>
            <a:ext cx="7772400" cy="5184576"/>
          </a:xfrm>
        </p:spPr>
        <p:txBody>
          <a:bodyPr>
            <a:normAutofit/>
          </a:bodyPr>
          <a:lstStyle/>
          <a:p>
            <a:r>
              <a:rPr lang="fr-FR" dirty="0"/>
              <a:t>La « pyramide des besoins »</a:t>
            </a:r>
          </a:p>
          <a:p>
            <a:endParaRPr lang="fr-FR" dirty="0"/>
          </a:p>
          <a:p>
            <a:r>
              <a:rPr lang="fr-FR" dirty="0"/>
              <a:t>H.A. MASLOW (1908-1970)</a:t>
            </a:r>
          </a:p>
          <a:p>
            <a:pPr lvl="2"/>
            <a:r>
              <a:rPr lang="fr-FR" dirty="0"/>
              <a:t>1954, </a:t>
            </a:r>
            <a:r>
              <a:rPr lang="fr-FR" i="1" dirty="0"/>
              <a:t>Motivation and </a:t>
            </a:r>
            <a:r>
              <a:rPr lang="fr-FR" i="1" dirty="0" err="1"/>
              <a:t>Personality</a:t>
            </a:r>
            <a:endParaRPr lang="fr-FR" i="1" dirty="0"/>
          </a:p>
          <a:p>
            <a:pPr lvl="2"/>
            <a:r>
              <a:rPr lang="fr-FR" dirty="0"/>
              <a:t>Diversité des motivations</a:t>
            </a:r>
          </a:p>
          <a:p>
            <a:pPr lvl="2"/>
            <a:r>
              <a:rPr lang="fr-FR" dirty="0"/>
              <a:t>Approche en termes de besoins</a:t>
            </a:r>
          </a:p>
          <a:p>
            <a:pPr lvl="1"/>
            <a:endParaRPr lang="fr-FR" dirty="0"/>
          </a:p>
          <a:p>
            <a:pPr lvl="1"/>
            <a:r>
              <a:rPr lang="fr-FR" dirty="0" err="1"/>
              <a:t>Maslow</a:t>
            </a:r>
            <a:r>
              <a:rPr lang="fr-FR" dirty="0"/>
              <a:t> identifie cinq catégories de besoins fondamentaux (ordonnés </a:t>
            </a:r>
            <a:r>
              <a:rPr lang="fr-FR" dirty="0" err="1"/>
              <a:t>hiérachiquement</a:t>
            </a:r>
            <a:r>
              <a:rPr lang="fr-FR" dirty="0"/>
              <a:t>) </a:t>
            </a:r>
          </a:p>
          <a:p>
            <a:pPr lvl="1"/>
            <a:endParaRPr lang="fr-FR" dirty="0"/>
          </a:p>
          <a:p>
            <a:endParaRPr lang="fr-FR" dirty="0"/>
          </a:p>
          <a:p>
            <a:pPr lvl="1"/>
            <a:endParaRPr lang="fr-FR" dirty="0">
              <a:solidFill>
                <a:schemeClr val="accent2"/>
              </a:solidFill>
            </a:endParaRPr>
          </a:p>
          <a:p>
            <a:endParaRPr lang="fr-FR" dirty="0"/>
          </a:p>
          <a:p>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331748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2"/>
          <p:cNvSpPr>
            <a:spLocks noGrp="1"/>
          </p:cNvSpPr>
          <p:nvPr>
            <p:ph type="title"/>
          </p:nvPr>
        </p:nvSpPr>
        <p:spPr>
          <a:xfrm>
            <a:off x="457200" y="152400"/>
            <a:ext cx="8229600" cy="776288"/>
          </a:xfrm>
        </p:spPr>
        <p:txBody>
          <a:bodyPr/>
          <a:lstStyle/>
          <a:p>
            <a:pPr eaLnBrk="1" hangingPunct="1"/>
            <a:r>
              <a:rPr lang="fr-FR"/>
              <a:t>Une logique pyramidale</a:t>
            </a:r>
          </a:p>
        </p:txBody>
      </p:sp>
      <p:graphicFrame>
        <p:nvGraphicFramePr>
          <p:cNvPr id="4" name="Espace réservé du contenu 3"/>
          <p:cNvGraphicFramePr>
            <a:graphicFrameLocks noGrp="1"/>
          </p:cNvGraphicFramePr>
          <p:nvPr>
            <p:ph idx="1"/>
          </p:nvPr>
        </p:nvGraphicFramePr>
        <p:xfrm>
          <a:off x="457200" y="1071546"/>
          <a:ext cx="7400948" cy="5024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lèche vers le haut 7"/>
          <p:cNvSpPr/>
          <p:nvPr/>
        </p:nvSpPr>
        <p:spPr>
          <a:xfrm>
            <a:off x="5929313" y="1000125"/>
            <a:ext cx="642937" cy="5072063"/>
          </a:xfrm>
          <a:prstGeom prst="upArrow">
            <a:avLst/>
          </a:prstGeom>
          <a:solidFill>
            <a:schemeClr val="tx2">
              <a:lumMod val="50000"/>
            </a:schemeClr>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9" name="ZoneTexte 8"/>
          <p:cNvSpPr txBox="1"/>
          <p:nvPr/>
        </p:nvSpPr>
        <p:spPr>
          <a:xfrm>
            <a:off x="6500813" y="1857375"/>
            <a:ext cx="1928812" cy="120015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defRPr/>
            </a:pPr>
            <a:r>
              <a:rPr lang="fr-FR" sz="2400" dirty="0"/>
              <a:t>5 niveaux de besoin hiérarchisés</a:t>
            </a:r>
          </a:p>
        </p:txBody>
      </p:sp>
    </p:spTree>
    <p:extLst>
      <p:ext uri="{BB962C8B-B14F-4D97-AF65-F5344CB8AC3E}">
        <p14:creationId xmlns:p14="http://schemas.microsoft.com/office/powerpoint/2010/main" val="24705948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2"/>
          <p:cNvSpPr>
            <a:spLocks noGrp="1"/>
          </p:cNvSpPr>
          <p:nvPr>
            <p:ph type="title"/>
          </p:nvPr>
        </p:nvSpPr>
        <p:spPr>
          <a:xfrm>
            <a:off x="457200" y="152400"/>
            <a:ext cx="8229600" cy="776288"/>
          </a:xfrm>
        </p:spPr>
        <p:txBody>
          <a:bodyPr/>
          <a:lstStyle/>
          <a:p>
            <a:pPr eaLnBrk="1" hangingPunct="1"/>
            <a:r>
              <a:rPr lang="fr-FR"/>
              <a:t>Une logique pyramidale</a:t>
            </a:r>
          </a:p>
        </p:txBody>
      </p:sp>
      <p:graphicFrame>
        <p:nvGraphicFramePr>
          <p:cNvPr id="4" name="Espace réservé du contenu 3"/>
          <p:cNvGraphicFramePr>
            <a:graphicFrameLocks noGrp="1"/>
          </p:cNvGraphicFramePr>
          <p:nvPr>
            <p:ph idx="1"/>
          </p:nvPr>
        </p:nvGraphicFramePr>
        <p:xfrm>
          <a:off x="457200" y="1071546"/>
          <a:ext cx="7400948" cy="5024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5809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2"/>
          <p:cNvSpPr>
            <a:spLocks noGrp="1"/>
          </p:cNvSpPr>
          <p:nvPr>
            <p:ph type="title"/>
          </p:nvPr>
        </p:nvSpPr>
        <p:spPr>
          <a:xfrm>
            <a:off x="457200" y="152400"/>
            <a:ext cx="8229600" cy="776288"/>
          </a:xfrm>
        </p:spPr>
        <p:txBody>
          <a:bodyPr/>
          <a:lstStyle/>
          <a:p>
            <a:pPr eaLnBrk="1" hangingPunct="1"/>
            <a:r>
              <a:rPr lang="fr-FR"/>
              <a:t>Une logique pyramidale</a:t>
            </a:r>
          </a:p>
        </p:txBody>
      </p:sp>
      <p:graphicFrame>
        <p:nvGraphicFramePr>
          <p:cNvPr id="4" name="Espace réservé du contenu 3"/>
          <p:cNvGraphicFramePr>
            <a:graphicFrameLocks noGrp="1"/>
          </p:cNvGraphicFramePr>
          <p:nvPr>
            <p:ph idx="1"/>
          </p:nvPr>
        </p:nvGraphicFramePr>
        <p:xfrm>
          <a:off x="457200" y="1071546"/>
          <a:ext cx="7400948" cy="5024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0429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2"/>
          <p:cNvSpPr>
            <a:spLocks noGrp="1"/>
          </p:cNvSpPr>
          <p:nvPr>
            <p:ph type="title"/>
          </p:nvPr>
        </p:nvSpPr>
        <p:spPr>
          <a:xfrm>
            <a:off x="457200" y="152400"/>
            <a:ext cx="8229600" cy="776288"/>
          </a:xfrm>
        </p:spPr>
        <p:txBody>
          <a:bodyPr/>
          <a:lstStyle/>
          <a:p>
            <a:pPr eaLnBrk="1" hangingPunct="1"/>
            <a:r>
              <a:rPr lang="fr-FR"/>
              <a:t>Une logique pyramidale</a:t>
            </a:r>
          </a:p>
        </p:txBody>
      </p:sp>
      <p:graphicFrame>
        <p:nvGraphicFramePr>
          <p:cNvPr id="4" name="Espace réservé du contenu 3"/>
          <p:cNvGraphicFramePr>
            <a:graphicFrameLocks noGrp="1"/>
          </p:cNvGraphicFramePr>
          <p:nvPr>
            <p:ph idx="1"/>
          </p:nvPr>
        </p:nvGraphicFramePr>
        <p:xfrm>
          <a:off x="457200" y="1071546"/>
          <a:ext cx="7400948" cy="5024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55667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re 2"/>
          <p:cNvSpPr>
            <a:spLocks noGrp="1"/>
          </p:cNvSpPr>
          <p:nvPr>
            <p:ph type="title"/>
          </p:nvPr>
        </p:nvSpPr>
        <p:spPr>
          <a:xfrm>
            <a:off x="457200" y="152400"/>
            <a:ext cx="8229600" cy="776288"/>
          </a:xfrm>
        </p:spPr>
        <p:txBody>
          <a:bodyPr/>
          <a:lstStyle/>
          <a:p>
            <a:pPr eaLnBrk="1" hangingPunct="1"/>
            <a:r>
              <a:rPr lang="fr-FR"/>
              <a:t>Une logique pyramidale</a:t>
            </a:r>
          </a:p>
        </p:txBody>
      </p:sp>
      <p:graphicFrame>
        <p:nvGraphicFramePr>
          <p:cNvPr id="4" name="Espace réservé du contenu 3"/>
          <p:cNvGraphicFramePr>
            <a:graphicFrameLocks noGrp="1"/>
          </p:cNvGraphicFramePr>
          <p:nvPr>
            <p:ph idx="1"/>
          </p:nvPr>
        </p:nvGraphicFramePr>
        <p:xfrm>
          <a:off x="457200" y="1047752"/>
          <a:ext cx="7400948" cy="5024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42979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2"/>
          <p:cNvSpPr>
            <a:spLocks noGrp="1"/>
          </p:cNvSpPr>
          <p:nvPr>
            <p:ph type="title"/>
          </p:nvPr>
        </p:nvSpPr>
        <p:spPr>
          <a:xfrm>
            <a:off x="457200" y="152400"/>
            <a:ext cx="8229600" cy="776288"/>
          </a:xfrm>
        </p:spPr>
        <p:txBody>
          <a:bodyPr/>
          <a:lstStyle/>
          <a:p>
            <a:pPr eaLnBrk="1" hangingPunct="1"/>
            <a:r>
              <a:rPr lang="fr-FR"/>
              <a:t>Une logique pyramidale</a:t>
            </a:r>
          </a:p>
        </p:txBody>
      </p:sp>
      <p:graphicFrame>
        <p:nvGraphicFramePr>
          <p:cNvPr id="4" name="Espace réservé du contenu 3"/>
          <p:cNvGraphicFramePr>
            <a:graphicFrameLocks noGrp="1"/>
          </p:cNvGraphicFramePr>
          <p:nvPr>
            <p:ph idx="1"/>
          </p:nvPr>
        </p:nvGraphicFramePr>
        <p:xfrm>
          <a:off x="457200" y="1071546"/>
          <a:ext cx="7400948" cy="5024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484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pPr algn="ctr"/>
            <a:r>
              <a:rPr lang="fr-FR" b="1" dirty="0"/>
              <a:t>2.1. L’école des relations humaines</a:t>
            </a:r>
          </a:p>
        </p:txBody>
      </p:sp>
      <p:sp>
        <p:nvSpPr>
          <p:cNvPr id="3" name="Espace réservé du contenu 2"/>
          <p:cNvSpPr>
            <a:spLocks noGrp="1"/>
          </p:cNvSpPr>
          <p:nvPr>
            <p:ph sz="quarter" idx="1"/>
          </p:nvPr>
        </p:nvSpPr>
        <p:spPr>
          <a:xfrm>
            <a:off x="914400" y="1268760"/>
            <a:ext cx="7772400" cy="5184576"/>
          </a:xfrm>
        </p:spPr>
        <p:txBody>
          <a:bodyPr>
            <a:normAutofit fontScale="92500"/>
          </a:bodyPr>
          <a:lstStyle/>
          <a:p>
            <a:r>
              <a:rPr lang="fr-FR" dirty="0">
                <a:solidFill>
                  <a:schemeClr val="accent2"/>
                </a:solidFill>
              </a:rPr>
              <a:t>Les besoins psychologiques sont placés au cœur de l’explication des comportements des individus dans les organisations </a:t>
            </a:r>
          </a:p>
          <a:p>
            <a:endParaRPr lang="fr-FR" dirty="0"/>
          </a:p>
          <a:p>
            <a:r>
              <a:rPr lang="fr-FR" dirty="0"/>
              <a:t>Expériences à la Western Electric (usines) =&gt; remise en cause de certains postulats du Taylorisme </a:t>
            </a:r>
          </a:p>
          <a:p>
            <a:pPr lvl="1"/>
            <a:r>
              <a:rPr lang="fr-FR" dirty="0"/>
              <a:t>En particulier : celui de </a:t>
            </a:r>
            <a:r>
              <a:rPr lang="fr-FR" dirty="0">
                <a:solidFill>
                  <a:schemeClr val="accent2"/>
                </a:solidFill>
              </a:rPr>
              <a:t>l’explication de la motivation par les seuls facteurs économiques</a:t>
            </a:r>
          </a:p>
          <a:p>
            <a:endParaRPr lang="fr-FR" dirty="0"/>
          </a:p>
          <a:p>
            <a:r>
              <a:rPr lang="fr-FR" dirty="0"/>
              <a:t>Principaux auteurs : E. </a:t>
            </a:r>
            <a:r>
              <a:rPr lang="fr-FR" dirty="0">
                <a:solidFill>
                  <a:schemeClr val="accent2"/>
                </a:solidFill>
              </a:rPr>
              <a:t>Mayo</a:t>
            </a:r>
            <a:r>
              <a:rPr lang="fr-FR" dirty="0"/>
              <a:t>, </a:t>
            </a:r>
            <a:r>
              <a:rPr lang="fr-FR" dirty="0" err="1"/>
              <a:t>F,J.Roethlisberg</a:t>
            </a:r>
            <a:r>
              <a:rPr lang="fr-FR" dirty="0"/>
              <a:t>, T.N. Whitehead</a:t>
            </a:r>
          </a:p>
          <a:p>
            <a:pPr marL="0" indent="0">
              <a:buNone/>
            </a:pPr>
            <a:endParaRPr lang="fr-FR" dirty="0"/>
          </a:p>
          <a:p>
            <a:r>
              <a:rPr lang="fr-FR" dirty="0"/>
              <a:t>Deux points (A et B) : les expériences (A) et leurs interprétations (B)</a:t>
            </a:r>
          </a:p>
          <a:p>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3541580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ZoneTexte 4"/>
          <p:cNvSpPr txBox="1">
            <a:spLocks noChangeArrowheads="1"/>
          </p:cNvSpPr>
          <p:nvPr/>
        </p:nvSpPr>
        <p:spPr bwMode="auto">
          <a:xfrm>
            <a:off x="1691680" y="260648"/>
            <a:ext cx="61206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sz="2800" dirty="0">
                <a:solidFill>
                  <a:schemeClr val="tx2"/>
                </a:solidFill>
                <a:latin typeface="+mj-lt"/>
              </a:rPr>
              <a:t>Productivité et Motivation : l’utilisation de la théorie de </a:t>
            </a:r>
            <a:r>
              <a:rPr lang="fr-FR" sz="2800" dirty="0" err="1">
                <a:solidFill>
                  <a:schemeClr val="tx2"/>
                </a:solidFill>
                <a:latin typeface="+mj-lt"/>
              </a:rPr>
              <a:t>Maslow</a:t>
            </a:r>
            <a:endParaRPr lang="fr-FR" sz="2800" dirty="0">
              <a:solidFill>
                <a:schemeClr val="tx2"/>
              </a:solidFill>
              <a:latin typeface="+mj-lt"/>
            </a:endParaRPr>
          </a:p>
        </p:txBody>
      </p:sp>
      <p:sp>
        <p:nvSpPr>
          <p:cNvPr id="2" name="Espace réservé du contenu 1"/>
          <p:cNvSpPr>
            <a:spLocks noGrp="1"/>
          </p:cNvSpPr>
          <p:nvPr>
            <p:ph sz="quarter" idx="1"/>
          </p:nvPr>
        </p:nvSpPr>
        <p:spPr/>
        <p:txBody>
          <a:bodyPr>
            <a:normAutofit fontScale="70000" lnSpcReduction="20000"/>
          </a:bodyPr>
          <a:lstStyle/>
          <a:p>
            <a:r>
              <a:rPr lang="fr-FR" dirty="0"/>
              <a:t>Quelques principes simples :</a:t>
            </a:r>
          </a:p>
          <a:p>
            <a:pPr lvl="1"/>
            <a:r>
              <a:rPr lang="fr-FR" dirty="0">
                <a:solidFill>
                  <a:schemeClr val="accent2"/>
                </a:solidFill>
              </a:rPr>
              <a:t>Principe d’émergence </a:t>
            </a:r>
            <a:r>
              <a:rPr lang="fr-FR" dirty="0"/>
              <a:t>: les besoins sont motivants selon l’ordre hiérarchique de la pyramide </a:t>
            </a:r>
          </a:p>
          <a:p>
            <a:pPr lvl="1"/>
            <a:r>
              <a:rPr lang="fr-FR" dirty="0">
                <a:solidFill>
                  <a:schemeClr val="accent2"/>
                </a:solidFill>
              </a:rPr>
              <a:t>Principe de dominance </a:t>
            </a:r>
            <a:r>
              <a:rPr lang="fr-FR" dirty="0"/>
              <a:t>: lorsqu’un besoin est satisfait, il cesse d’être motivant et c’est le besoin de l’ordre immédiatement supérieur qui devient motivant</a:t>
            </a:r>
          </a:p>
          <a:p>
            <a:pPr lvl="1"/>
            <a:r>
              <a:rPr lang="fr-FR" dirty="0">
                <a:solidFill>
                  <a:schemeClr val="accent2"/>
                </a:solidFill>
              </a:rPr>
              <a:t>Principe de frustration </a:t>
            </a:r>
            <a:r>
              <a:rPr lang="fr-FR" dirty="0"/>
              <a:t>: la non-satisfaction d’un besoin accroît sa puissance motivante et élimine les besoins d’ordre inférieur</a:t>
            </a:r>
          </a:p>
          <a:p>
            <a:pPr lvl="1"/>
            <a:r>
              <a:rPr lang="fr-FR" dirty="0">
                <a:solidFill>
                  <a:schemeClr val="accent2"/>
                </a:solidFill>
              </a:rPr>
              <a:t>Principe d’insatiabilité </a:t>
            </a:r>
            <a:r>
              <a:rPr lang="fr-FR" dirty="0"/>
              <a:t>: le niveau d’aspiration s’élève lorsque les besoins sont satisfaits</a:t>
            </a:r>
          </a:p>
          <a:p>
            <a:pPr lvl="1"/>
            <a:r>
              <a:rPr lang="fr-FR" dirty="0">
                <a:solidFill>
                  <a:schemeClr val="accent2"/>
                </a:solidFill>
              </a:rPr>
              <a:t>Principe d’identification </a:t>
            </a:r>
            <a:r>
              <a:rPr lang="fr-FR" dirty="0"/>
              <a:t>: les normes sociales propres aux différents groupes définissent les niveaux d’aspiration</a:t>
            </a:r>
          </a:p>
          <a:p>
            <a:pPr>
              <a:buFont typeface="Symbol"/>
              <a:buChar char="Þ"/>
            </a:pPr>
            <a:r>
              <a:rPr lang="fr-FR" dirty="0"/>
              <a:t>Très grand succès car très simple à utiliser/mobiliser</a:t>
            </a:r>
          </a:p>
          <a:p>
            <a:r>
              <a:rPr lang="fr-FR" dirty="0"/>
              <a:t>De nombreuses critiques et de nombreuses limites </a:t>
            </a:r>
          </a:p>
          <a:p>
            <a:pPr lvl="1"/>
            <a:r>
              <a:rPr lang="fr-FR" dirty="0"/>
              <a:t>Typologie des besoins, élaborée selon réflexions personnelles</a:t>
            </a:r>
          </a:p>
          <a:p>
            <a:pPr lvl="1"/>
            <a:r>
              <a:rPr lang="fr-FR" dirty="0"/>
              <a:t>Universalisme de la pyramide (exemple des créateurs d’entreprise)</a:t>
            </a:r>
          </a:p>
          <a:p>
            <a:pPr lvl="1"/>
            <a:r>
              <a:rPr lang="fr-FR" dirty="0"/>
              <a:t>Problème des définitions conceptuelles (ambigüité de la notion de besoin)</a:t>
            </a:r>
          </a:p>
          <a:p>
            <a:pPr lvl="1"/>
            <a:r>
              <a:rPr lang="fr-FR" dirty="0"/>
              <a:t>Comment expliquer la démotivation (la théorie suppose toujours un besoin non satisfait, donc suppose toujours une motivation)</a:t>
            </a:r>
          </a:p>
          <a:p>
            <a:pPr lvl="1"/>
            <a:r>
              <a:rPr lang="fr-FR" dirty="0"/>
              <a:t>L’expérience de la réalisation de soi ne passe pas nécessairement par le travail</a:t>
            </a:r>
          </a:p>
        </p:txBody>
      </p:sp>
    </p:spTree>
    <p:extLst>
      <p:ext uri="{BB962C8B-B14F-4D97-AF65-F5344CB8AC3E}">
        <p14:creationId xmlns:p14="http://schemas.microsoft.com/office/powerpoint/2010/main" val="1297571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ZoneTexte 4"/>
          <p:cNvSpPr txBox="1">
            <a:spLocks noChangeArrowheads="1"/>
          </p:cNvSpPr>
          <p:nvPr/>
        </p:nvSpPr>
        <p:spPr bwMode="auto">
          <a:xfrm>
            <a:off x="1691680" y="260648"/>
            <a:ext cx="61206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sz="2800" dirty="0">
                <a:solidFill>
                  <a:schemeClr val="tx2"/>
                </a:solidFill>
                <a:latin typeface="+mj-lt"/>
              </a:rPr>
              <a:t>B. La théorie de Herzberg</a:t>
            </a:r>
          </a:p>
        </p:txBody>
      </p:sp>
      <p:sp>
        <p:nvSpPr>
          <p:cNvPr id="2" name="Espace réservé du contenu 1"/>
          <p:cNvSpPr>
            <a:spLocks noGrp="1"/>
          </p:cNvSpPr>
          <p:nvPr>
            <p:ph sz="quarter" idx="1"/>
          </p:nvPr>
        </p:nvSpPr>
        <p:spPr/>
        <p:txBody>
          <a:bodyPr>
            <a:normAutofit/>
          </a:bodyPr>
          <a:lstStyle/>
          <a:p>
            <a:r>
              <a:rPr lang="fr-FR" dirty="0"/>
              <a:t>Herzberg (à la différence de </a:t>
            </a:r>
            <a:r>
              <a:rPr lang="fr-FR" dirty="0" err="1"/>
              <a:t>Maslow</a:t>
            </a:r>
            <a:r>
              <a:rPr lang="fr-FR" dirty="0"/>
              <a:t>) : recherches empiriques en entreprise avant élaboration de se théorie</a:t>
            </a:r>
          </a:p>
          <a:p>
            <a:pPr lvl="1"/>
            <a:r>
              <a:rPr lang="fr-FR" dirty="0">
                <a:solidFill>
                  <a:schemeClr val="accent2"/>
                </a:solidFill>
              </a:rPr>
              <a:t>Méthode particulière</a:t>
            </a:r>
            <a:r>
              <a:rPr lang="fr-FR" dirty="0"/>
              <a:t> : « récits » recueillis auprès des individus : centrés sur les incidents critiques vécus comme tels par eux-mêmes</a:t>
            </a:r>
          </a:p>
          <a:p>
            <a:pPr lvl="1">
              <a:buFont typeface="Symbol"/>
              <a:buChar char="Þ"/>
            </a:pPr>
            <a:endParaRPr lang="fr-FR" dirty="0"/>
          </a:p>
          <a:p>
            <a:pPr lvl="1">
              <a:buFont typeface="Symbol"/>
              <a:buChar char="Þ"/>
            </a:pPr>
            <a:r>
              <a:rPr lang="fr-FR" dirty="0"/>
              <a:t>Comparaison des récits entre deux </a:t>
            </a:r>
          </a:p>
          <a:p>
            <a:pPr lvl="1">
              <a:buFont typeface="Symbol"/>
              <a:buChar char="Þ"/>
            </a:pPr>
            <a:endParaRPr lang="fr-FR" dirty="0"/>
          </a:p>
          <a:p>
            <a:pPr lvl="1">
              <a:buFont typeface="Symbol"/>
              <a:buChar char="Þ"/>
            </a:pPr>
            <a:r>
              <a:rPr lang="fr-FR" dirty="0"/>
              <a:t>Identification :</a:t>
            </a:r>
          </a:p>
          <a:p>
            <a:pPr lvl="2"/>
            <a:r>
              <a:rPr lang="fr-FR" dirty="0"/>
              <a:t>De facteurs toujours associés à la motivation</a:t>
            </a:r>
          </a:p>
          <a:p>
            <a:pPr lvl="2"/>
            <a:r>
              <a:rPr lang="fr-FR" dirty="0"/>
              <a:t>De facteurs toujours associés à l’insatisfaction</a:t>
            </a:r>
          </a:p>
        </p:txBody>
      </p:sp>
    </p:spTree>
    <p:extLst>
      <p:ext uri="{BB962C8B-B14F-4D97-AF65-F5344CB8AC3E}">
        <p14:creationId xmlns:p14="http://schemas.microsoft.com/office/powerpoint/2010/main" val="3366454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ZoneTexte 4"/>
          <p:cNvSpPr txBox="1">
            <a:spLocks noChangeArrowheads="1"/>
          </p:cNvSpPr>
          <p:nvPr/>
        </p:nvSpPr>
        <p:spPr bwMode="auto">
          <a:xfrm>
            <a:off x="1691680" y="260648"/>
            <a:ext cx="61206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sz="2800" dirty="0">
                <a:solidFill>
                  <a:schemeClr val="tx2"/>
                </a:solidFill>
                <a:latin typeface="+mj-lt"/>
              </a:rPr>
              <a:t>B. La théorie de Herzberg</a:t>
            </a:r>
          </a:p>
        </p:txBody>
      </p:sp>
      <p:sp>
        <p:nvSpPr>
          <p:cNvPr id="2" name="Espace réservé du contenu 1"/>
          <p:cNvSpPr>
            <a:spLocks noGrp="1"/>
          </p:cNvSpPr>
          <p:nvPr>
            <p:ph sz="quarter" idx="1"/>
          </p:nvPr>
        </p:nvSpPr>
        <p:spPr>
          <a:xfrm>
            <a:off x="914400" y="783868"/>
            <a:ext cx="7772400" cy="5741476"/>
          </a:xfrm>
        </p:spPr>
        <p:txBody>
          <a:bodyPr>
            <a:normAutofit fontScale="77500" lnSpcReduction="20000"/>
          </a:bodyPr>
          <a:lstStyle/>
          <a:p>
            <a:endParaRPr lang="fr-FR" dirty="0"/>
          </a:p>
          <a:p>
            <a:r>
              <a:rPr lang="fr-FR" dirty="0"/>
              <a:t>Les </a:t>
            </a:r>
            <a:r>
              <a:rPr lang="fr-FR" dirty="0">
                <a:solidFill>
                  <a:schemeClr val="accent2"/>
                </a:solidFill>
              </a:rPr>
              <a:t>facteurs de motivation </a:t>
            </a:r>
            <a:r>
              <a:rPr lang="fr-FR" dirty="0"/>
              <a:t>(facteurs « motivateurs » attachés à la nature ou au contenu du travail)</a:t>
            </a:r>
          </a:p>
          <a:p>
            <a:pPr lvl="1"/>
            <a:r>
              <a:rPr lang="fr-FR" dirty="0"/>
              <a:t>Marge d’autonomie et de degré de responsabilité associés à telle ou telle tâche</a:t>
            </a:r>
          </a:p>
          <a:p>
            <a:pPr lvl="1"/>
            <a:r>
              <a:rPr lang="fr-FR" dirty="0"/>
              <a:t>Intérêt du travail</a:t>
            </a:r>
          </a:p>
          <a:p>
            <a:pPr lvl="1"/>
            <a:r>
              <a:rPr lang="fr-FR" dirty="0"/>
              <a:t>Image de la tâche ou du travail vis-à-vis des membres du groupe d’appartenance</a:t>
            </a:r>
          </a:p>
          <a:p>
            <a:pPr lvl="1"/>
            <a:r>
              <a:rPr lang="fr-FR" dirty="0"/>
              <a:t>Degré de difficulté des objectifs et complexité du travail</a:t>
            </a:r>
          </a:p>
          <a:p>
            <a:pPr lvl="1"/>
            <a:r>
              <a:rPr lang="fr-FR" dirty="0"/>
              <a:t>Type d’évaluation du travail et forme de reconnaissance obtenue en cas de succès</a:t>
            </a:r>
          </a:p>
          <a:p>
            <a:pPr lvl="1"/>
            <a:endParaRPr lang="fr-FR" dirty="0"/>
          </a:p>
          <a:p>
            <a:r>
              <a:rPr lang="fr-FR" dirty="0"/>
              <a:t>Les </a:t>
            </a:r>
            <a:r>
              <a:rPr lang="fr-FR" dirty="0">
                <a:solidFill>
                  <a:schemeClr val="accent2"/>
                </a:solidFill>
              </a:rPr>
              <a:t>facteurs d’insatisfaction </a:t>
            </a:r>
            <a:r>
              <a:rPr lang="fr-FR" dirty="0"/>
              <a:t>(ou d’hygiène, toujours rattachés à l’environnement de travail) </a:t>
            </a:r>
          </a:p>
          <a:p>
            <a:pPr lvl="1"/>
            <a:r>
              <a:rPr lang="fr-FR" dirty="0"/>
              <a:t>Conditions de travail (horaires, congés, etc.)</a:t>
            </a:r>
          </a:p>
          <a:p>
            <a:pPr lvl="1"/>
            <a:r>
              <a:rPr lang="fr-FR" dirty="0"/>
              <a:t>Statut de l’individu dans l’organisation</a:t>
            </a:r>
          </a:p>
          <a:p>
            <a:pPr lvl="1"/>
            <a:r>
              <a:rPr lang="fr-FR" dirty="0"/>
              <a:t>Relations hiérarchiques</a:t>
            </a:r>
          </a:p>
          <a:p>
            <a:pPr lvl="1"/>
            <a:r>
              <a:rPr lang="fr-FR" dirty="0"/>
              <a:t>Conditions et types de rémunération</a:t>
            </a:r>
          </a:p>
          <a:p>
            <a:pPr lvl="1"/>
            <a:r>
              <a:rPr lang="fr-FR" dirty="0"/>
              <a:t>Avantages sociaux</a:t>
            </a:r>
          </a:p>
          <a:p>
            <a:pPr lvl="1"/>
            <a:r>
              <a:rPr lang="fr-FR" dirty="0"/>
              <a:t>Politique de gestion de l’entreprise (notation, avancement)</a:t>
            </a:r>
          </a:p>
          <a:p>
            <a:pPr lvl="1"/>
            <a:r>
              <a:rPr lang="fr-FR" dirty="0"/>
              <a:t>Conditions organisationnelles relatives à la sécurité</a:t>
            </a:r>
          </a:p>
          <a:p>
            <a:pPr lvl="1"/>
            <a:r>
              <a:rPr lang="fr-FR" dirty="0"/>
              <a:t>Procédures formelles de l’organisation</a:t>
            </a:r>
          </a:p>
        </p:txBody>
      </p:sp>
    </p:spTree>
    <p:extLst>
      <p:ext uri="{BB962C8B-B14F-4D97-AF65-F5344CB8AC3E}">
        <p14:creationId xmlns:p14="http://schemas.microsoft.com/office/powerpoint/2010/main" val="1068531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ZoneTexte 4"/>
          <p:cNvSpPr txBox="1">
            <a:spLocks noChangeArrowheads="1"/>
          </p:cNvSpPr>
          <p:nvPr/>
        </p:nvSpPr>
        <p:spPr bwMode="auto">
          <a:xfrm>
            <a:off x="1691680" y="260648"/>
            <a:ext cx="61206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fr-FR" sz="2800" dirty="0">
                <a:solidFill>
                  <a:schemeClr val="tx2"/>
                </a:solidFill>
                <a:latin typeface="+mj-lt"/>
              </a:rPr>
              <a:t>B. La théorie de Herzberg</a:t>
            </a:r>
          </a:p>
        </p:txBody>
      </p:sp>
      <p:sp>
        <p:nvSpPr>
          <p:cNvPr id="2" name="Espace réservé du contenu 1"/>
          <p:cNvSpPr>
            <a:spLocks noGrp="1"/>
          </p:cNvSpPr>
          <p:nvPr>
            <p:ph sz="quarter" idx="1"/>
          </p:nvPr>
        </p:nvSpPr>
        <p:spPr>
          <a:xfrm>
            <a:off x="914400" y="783868"/>
            <a:ext cx="7772400" cy="5741476"/>
          </a:xfrm>
        </p:spPr>
        <p:txBody>
          <a:bodyPr>
            <a:normAutofit lnSpcReduction="10000"/>
          </a:bodyPr>
          <a:lstStyle/>
          <a:p>
            <a:endParaRPr lang="fr-FR" dirty="0"/>
          </a:p>
          <a:p>
            <a:r>
              <a:rPr lang="fr-FR" dirty="0"/>
              <a:t>Intérêt des études de Herzberg :</a:t>
            </a:r>
          </a:p>
          <a:p>
            <a:pPr lvl="1"/>
            <a:r>
              <a:rPr lang="fr-FR" dirty="0"/>
              <a:t>L’amélioration des facteurs liés à l’environnement au travail ne génère pas de motivation  (pas de relation)</a:t>
            </a:r>
          </a:p>
          <a:p>
            <a:pPr lvl="1"/>
            <a:r>
              <a:rPr lang="fr-FR" dirty="0"/>
              <a:t>Le lien existe entre le contenu du travail et la motivation </a:t>
            </a:r>
          </a:p>
          <a:p>
            <a:pPr>
              <a:buFont typeface="Symbol"/>
              <a:buChar char="Þ"/>
            </a:pPr>
            <a:r>
              <a:rPr lang="fr-FR" dirty="0"/>
              <a:t>Théorie utilisée à travers la notion d’enrichissement des tâches </a:t>
            </a:r>
          </a:p>
          <a:p>
            <a:pPr lvl="1">
              <a:buFont typeface="Symbol"/>
              <a:buChar char="Þ"/>
            </a:pPr>
            <a:r>
              <a:rPr lang="fr-FR" dirty="0"/>
              <a:t>Confirmation de la faiblesse de l’hypothèse taylorienne relative à la motivation par des stimulants purement économiques</a:t>
            </a:r>
          </a:p>
          <a:p>
            <a:pPr lvl="1">
              <a:buFont typeface="Symbol"/>
              <a:buChar char="Þ"/>
            </a:pPr>
            <a:r>
              <a:rPr lang="fr-FR" dirty="0"/>
              <a:t>Favoriser la motivation par l’enrichissement des tâches (modification de la nature, du contenu du travail pour que l’individu se « réalise ») :</a:t>
            </a:r>
          </a:p>
          <a:p>
            <a:pPr lvl="2">
              <a:buFont typeface="Symbol"/>
              <a:buChar char="Þ"/>
            </a:pPr>
            <a:r>
              <a:rPr lang="fr-FR" dirty="0"/>
              <a:t>Requalification des postes (développement de la responsabilité par la baisse des contrôles), Complexification de la définition des postes, Redéfinition des relations hiérarchiques (augmentation du sentiment d’estime de soi).</a:t>
            </a:r>
          </a:p>
        </p:txBody>
      </p:sp>
    </p:spTree>
    <p:extLst>
      <p:ext uri="{BB962C8B-B14F-4D97-AF65-F5344CB8AC3E}">
        <p14:creationId xmlns:p14="http://schemas.microsoft.com/office/powerpoint/2010/main" val="1294789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188640"/>
            <a:ext cx="7772400" cy="706090"/>
          </a:xfrm>
        </p:spPr>
        <p:txBody>
          <a:bodyPr>
            <a:noAutofit/>
          </a:bodyPr>
          <a:lstStyle/>
          <a:p>
            <a:pPr lvl="1" algn="ctr"/>
            <a:r>
              <a:rPr lang="fr-FR" sz="2400" b="1" dirty="0">
                <a:solidFill>
                  <a:schemeClr val="tx1">
                    <a:lumMod val="50000"/>
                    <a:lumOff val="50000"/>
                  </a:schemeClr>
                </a:solidFill>
              </a:rPr>
              <a:t>A. Les enquêtes à la Western Electric </a:t>
            </a:r>
            <a:r>
              <a:rPr lang="fr-FR" sz="2400" b="1" dirty="0" err="1">
                <a:solidFill>
                  <a:schemeClr val="tx1">
                    <a:lumMod val="50000"/>
                    <a:lumOff val="50000"/>
                  </a:schemeClr>
                </a:solidFill>
              </a:rPr>
              <a:t>Company</a:t>
            </a:r>
            <a:endParaRPr lang="fr-FR" sz="2400" b="1" dirty="0">
              <a:solidFill>
                <a:schemeClr val="tx1">
                  <a:lumMod val="50000"/>
                  <a:lumOff val="50000"/>
                </a:schemeClr>
              </a:solidFill>
            </a:endParaRPr>
          </a:p>
        </p:txBody>
      </p:sp>
      <p:sp>
        <p:nvSpPr>
          <p:cNvPr id="3" name="Espace réservé du contenu 2"/>
          <p:cNvSpPr>
            <a:spLocks noGrp="1"/>
          </p:cNvSpPr>
          <p:nvPr>
            <p:ph sz="quarter" idx="1"/>
          </p:nvPr>
        </p:nvSpPr>
        <p:spPr>
          <a:xfrm>
            <a:off x="914400" y="1268760"/>
            <a:ext cx="7772400" cy="5184576"/>
          </a:xfrm>
        </p:spPr>
        <p:txBody>
          <a:bodyPr>
            <a:normAutofit lnSpcReduction="10000"/>
          </a:bodyPr>
          <a:lstStyle/>
          <a:p>
            <a:r>
              <a:rPr lang="fr-FR" dirty="0"/>
              <a:t>Enquêtes célèbres :</a:t>
            </a:r>
          </a:p>
          <a:p>
            <a:pPr lvl="1"/>
            <a:r>
              <a:rPr lang="fr-FR" dirty="0"/>
              <a:t>Rupture par rapport au taylorisme : critique de l’approche taylorienne imposant à l’homme de rythme et le respect total des cadences de travail (point de départ)</a:t>
            </a:r>
          </a:p>
          <a:p>
            <a:pPr lvl="1"/>
            <a:r>
              <a:rPr lang="fr-FR" dirty="0"/>
              <a:t>Renouvellement de la pensée des comportements humains dans l’organisation</a:t>
            </a:r>
          </a:p>
          <a:p>
            <a:pPr lvl="1"/>
            <a:r>
              <a:rPr lang="fr-FR" dirty="0">
                <a:solidFill>
                  <a:schemeClr val="accent2"/>
                </a:solidFill>
              </a:rPr>
              <a:t>Protocoles expérimentaux </a:t>
            </a:r>
            <a:r>
              <a:rPr lang="fr-FR" dirty="0"/>
              <a:t>: expériences </a:t>
            </a:r>
            <a:r>
              <a:rPr lang="fr-FR" i="1" dirty="0"/>
              <a:t>in situ </a:t>
            </a:r>
            <a:r>
              <a:rPr lang="fr-FR" dirty="0"/>
              <a:t>(observation directe) et entretiens complémentaires</a:t>
            </a:r>
          </a:p>
          <a:p>
            <a:pPr lvl="1"/>
            <a:r>
              <a:rPr lang="fr-FR" dirty="0">
                <a:solidFill>
                  <a:schemeClr val="accent2"/>
                </a:solidFill>
              </a:rPr>
              <a:t>Contexte</a:t>
            </a:r>
            <a:r>
              <a:rPr lang="fr-FR" dirty="0"/>
              <a:t> : 1924, la Western </a:t>
            </a:r>
            <a:r>
              <a:rPr lang="fr-FR" dirty="0" err="1"/>
              <a:t>Elecrtic</a:t>
            </a:r>
            <a:r>
              <a:rPr lang="fr-FR" dirty="0"/>
              <a:t> </a:t>
            </a:r>
            <a:r>
              <a:rPr lang="fr-FR" dirty="0" err="1"/>
              <a:t>Company</a:t>
            </a:r>
            <a:r>
              <a:rPr lang="fr-FR" dirty="0"/>
              <a:t> était une entreprise de près de 30000 salariés. Avantages par rapport aux autres entreprises : salaires supérieurs à la moyenne, restaurants d’entreprise, infirmerie. Or, malgré satisfaction apparente, indicateurs négatifs (taux de rotation du personnel, niveau de production, qualité, absentéisme, etc.)</a:t>
            </a:r>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162275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Autofit/>
          </a:bodyPr>
          <a:lstStyle/>
          <a:p>
            <a:pPr algn="ctr"/>
            <a:r>
              <a:rPr lang="fr-FR" sz="2800" b="1" dirty="0">
                <a:solidFill>
                  <a:schemeClr val="tx1">
                    <a:lumMod val="50000"/>
                    <a:lumOff val="50000"/>
                  </a:schemeClr>
                </a:solidFill>
              </a:rPr>
              <a:t>A. Les enquêtes à la Western Electric </a:t>
            </a:r>
            <a:r>
              <a:rPr lang="fr-FR" sz="2800" b="1" dirty="0" err="1">
                <a:solidFill>
                  <a:schemeClr val="tx1">
                    <a:lumMod val="50000"/>
                    <a:lumOff val="50000"/>
                  </a:schemeClr>
                </a:solidFill>
              </a:rPr>
              <a:t>Company</a:t>
            </a:r>
            <a:endParaRPr lang="fr-FR" sz="2800" b="1" dirty="0"/>
          </a:p>
        </p:txBody>
      </p:sp>
      <p:sp>
        <p:nvSpPr>
          <p:cNvPr id="3" name="Espace réservé du contenu 2"/>
          <p:cNvSpPr>
            <a:spLocks noGrp="1"/>
          </p:cNvSpPr>
          <p:nvPr>
            <p:ph sz="quarter" idx="1"/>
          </p:nvPr>
        </p:nvSpPr>
        <p:spPr>
          <a:xfrm>
            <a:off x="914400" y="1268760"/>
            <a:ext cx="7772400" cy="5184576"/>
          </a:xfrm>
        </p:spPr>
        <p:txBody>
          <a:bodyPr>
            <a:normAutofit lnSpcReduction="10000"/>
          </a:bodyPr>
          <a:lstStyle/>
          <a:p>
            <a:pPr>
              <a:buFont typeface="Symbol"/>
              <a:buChar char="Þ"/>
            </a:pPr>
            <a:r>
              <a:rPr lang="fr-FR" dirty="0"/>
              <a:t>Série d’expérimentations</a:t>
            </a:r>
          </a:p>
          <a:p>
            <a:r>
              <a:rPr lang="fr-FR" dirty="0"/>
              <a:t>Quatre phases importantes :</a:t>
            </a:r>
          </a:p>
          <a:p>
            <a:pPr lvl="1"/>
            <a:endParaRPr lang="fr-FR" dirty="0"/>
          </a:p>
          <a:p>
            <a:pPr lvl="1"/>
            <a:r>
              <a:rPr lang="fr-FR" dirty="0">
                <a:solidFill>
                  <a:schemeClr val="accent2"/>
                </a:solidFill>
              </a:rPr>
              <a:t>Phase 1</a:t>
            </a:r>
            <a:r>
              <a:rPr lang="fr-FR" dirty="0"/>
              <a:t> : Expérimentation par les ingénieurs de la Western Electric </a:t>
            </a:r>
            <a:r>
              <a:rPr lang="fr-FR" dirty="0" err="1"/>
              <a:t>Company</a:t>
            </a:r>
            <a:r>
              <a:rPr lang="fr-FR" dirty="0"/>
              <a:t> sur l’amélioration de l’éclairage (1924-1927)</a:t>
            </a:r>
          </a:p>
          <a:p>
            <a:pPr lvl="1"/>
            <a:endParaRPr lang="fr-FR" dirty="0"/>
          </a:p>
          <a:p>
            <a:pPr lvl="1"/>
            <a:r>
              <a:rPr lang="fr-FR" dirty="0">
                <a:solidFill>
                  <a:schemeClr val="accent2"/>
                </a:solidFill>
              </a:rPr>
              <a:t>Phase 2</a:t>
            </a:r>
            <a:r>
              <a:rPr lang="fr-FR" dirty="0"/>
              <a:t> : Enquête par E. Mayo et son équipe sur l’atelier expérimental de relais téléphoniques (1927-1928)</a:t>
            </a:r>
          </a:p>
          <a:p>
            <a:pPr lvl="1"/>
            <a:endParaRPr lang="fr-FR" dirty="0"/>
          </a:p>
          <a:p>
            <a:pPr lvl="1"/>
            <a:r>
              <a:rPr lang="fr-FR" dirty="0">
                <a:solidFill>
                  <a:schemeClr val="accent2"/>
                </a:solidFill>
              </a:rPr>
              <a:t>Phase 3</a:t>
            </a:r>
            <a:r>
              <a:rPr lang="fr-FR" dirty="0"/>
              <a:t> : Entretiens menés par T.N. Whitehead (1928-1931)</a:t>
            </a:r>
          </a:p>
          <a:p>
            <a:pPr lvl="1"/>
            <a:endParaRPr lang="fr-FR" dirty="0"/>
          </a:p>
          <a:p>
            <a:pPr lvl="1"/>
            <a:r>
              <a:rPr lang="fr-FR" dirty="0">
                <a:solidFill>
                  <a:schemeClr val="accent2"/>
                </a:solidFill>
              </a:rPr>
              <a:t>Phase 4</a:t>
            </a:r>
            <a:r>
              <a:rPr lang="fr-FR" dirty="0"/>
              <a:t> : Enquête par E. Mayo et son équipe sur l’atelier expérimental de connexion de fils électriques (1931-1932)</a:t>
            </a:r>
          </a:p>
          <a:p>
            <a:pPr marL="320040" lvl="1" indent="0">
              <a:buNone/>
            </a:pPr>
            <a:endParaRPr lang="fr-FR" dirty="0"/>
          </a:p>
          <a:p>
            <a:pPr lvl="1"/>
            <a:endParaRPr lang="fr-FR" dirty="0"/>
          </a:p>
          <a:p>
            <a:endParaRPr lang="fr-FR" dirty="0"/>
          </a:p>
          <a:p>
            <a:pPr marL="320040" lvl="1" indent="0">
              <a:buNone/>
            </a:pPr>
            <a:endParaRPr lang="fr-FR" dirty="0"/>
          </a:p>
          <a:p>
            <a:pPr marL="0" indent="0">
              <a:buNone/>
            </a:pPr>
            <a:endParaRPr lang="fr-FR" dirty="0"/>
          </a:p>
        </p:txBody>
      </p:sp>
    </p:spTree>
    <p:extLst>
      <p:ext uri="{BB962C8B-B14F-4D97-AF65-F5344CB8AC3E}">
        <p14:creationId xmlns:p14="http://schemas.microsoft.com/office/powerpoint/2010/main" val="426348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620688"/>
            <a:ext cx="7772400" cy="706090"/>
          </a:xfrm>
        </p:spPr>
        <p:txBody>
          <a:bodyPr>
            <a:noAutofit/>
          </a:bodyPr>
          <a:lstStyle/>
          <a:p>
            <a:pPr lvl="1" algn="ctr"/>
            <a:r>
              <a:rPr lang="fr-FR" sz="2400" b="1" dirty="0">
                <a:solidFill>
                  <a:schemeClr val="tx1">
                    <a:lumMod val="50000"/>
                    <a:lumOff val="50000"/>
                  </a:schemeClr>
                </a:solidFill>
              </a:rPr>
              <a:t>Phase 1 : Les enquêtes sur l’amélioration de l’éclairage</a:t>
            </a:r>
          </a:p>
        </p:txBody>
      </p:sp>
      <p:sp>
        <p:nvSpPr>
          <p:cNvPr id="3" name="Espace réservé du contenu 2"/>
          <p:cNvSpPr>
            <a:spLocks noGrp="1"/>
          </p:cNvSpPr>
          <p:nvPr>
            <p:ph sz="quarter" idx="1"/>
          </p:nvPr>
        </p:nvSpPr>
        <p:spPr>
          <a:xfrm>
            <a:off x="914400" y="1268760"/>
            <a:ext cx="7772400" cy="5184576"/>
          </a:xfrm>
        </p:spPr>
        <p:txBody>
          <a:bodyPr>
            <a:normAutofit/>
          </a:bodyPr>
          <a:lstStyle/>
          <a:p>
            <a:r>
              <a:rPr lang="fr-FR" dirty="0"/>
              <a:t>Expérience entreprise par la direction de la Western Electric </a:t>
            </a:r>
            <a:r>
              <a:rPr lang="fr-FR" dirty="0" err="1"/>
              <a:t>Company</a:t>
            </a:r>
            <a:r>
              <a:rPr lang="fr-FR" dirty="0"/>
              <a:t> (conçues et menées par les ingénieurs de l’entreprise)</a:t>
            </a:r>
          </a:p>
          <a:p>
            <a:r>
              <a:rPr lang="fr-FR" dirty="0">
                <a:solidFill>
                  <a:schemeClr val="accent2"/>
                </a:solidFill>
              </a:rPr>
              <a:t>Hypothèse de départ </a:t>
            </a:r>
            <a:r>
              <a:rPr lang="fr-FR" dirty="0"/>
              <a:t>(taylorienne) : existence d’une corrélation entre l’éclairage et la productivité des ouvrières</a:t>
            </a:r>
          </a:p>
          <a:p>
            <a:pPr lvl="1"/>
            <a:r>
              <a:rPr lang="fr-FR" dirty="0"/>
              <a:t>Il existerait une condition de travail supérieure à toutes les autres (principe de l’optimisation)</a:t>
            </a:r>
          </a:p>
          <a:p>
            <a:pPr lvl="1"/>
            <a:r>
              <a:rPr lang="fr-FR" dirty="0">
                <a:solidFill>
                  <a:schemeClr val="accent2"/>
                </a:solidFill>
              </a:rPr>
              <a:t>Protocole d’expérience </a:t>
            </a:r>
            <a:r>
              <a:rPr lang="fr-FR" dirty="0"/>
              <a:t>:</a:t>
            </a:r>
          </a:p>
          <a:p>
            <a:pPr lvl="2"/>
            <a:r>
              <a:rPr lang="fr-FR" dirty="0"/>
              <a:t>Deux groupes d’ouvrières :</a:t>
            </a:r>
          </a:p>
          <a:p>
            <a:pPr lvl="3"/>
            <a:r>
              <a:rPr lang="fr-FR" dirty="0"/>
              <a:t>Un groupe témoin : conditions inchangées</a:t>
            </a:r>
          </a:p>
          <a:p>
            <a:pPr lvl="3"/>
            <a:r>
              <a:rPr lang="fr-FR" dirty="0"/>
              <a:t>Un groupe expérimental : variations de l’éclairage</a:t>
            </a:r>
          </a:p>
          <a:p>
            <a:pPr lvl="3"/>
            <a:endParaRPr lang="fr-FR" dirty="0"/>
          </a:p>
          <a:p>
            <a:pPr marL="0" indent="0">
              <a:buNone/>
            </a:pPr>
            <a:endParaRPr lang="fr-FR" dirty="0"/>
          </a:p>
        </p:txBody>
      </p:sp>
    </p:spTree>
    <p:extLst>
      <p:ext uri="{BB962C8B-B14F-4D97-AF65-F5344CB8AC3E}">
        <p14:creationId xmlns:p14="http://schemas.microsoft.com/office/powerpoint/2010/main" val="277500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620688"/>
            <a:ext cx="7772400" cy="706090"/>
          </a:xfrm>
        </p:spPr>
        <p:txBody>
          <a:bodyPr>
            <a:noAutofit/>
          </a:bodyPr>
          <a:lstStyle/>
          <a:p>
            <a:pPr lvl="1" algn="ctr"/>
            <a:r>
              <a:rPr lang="fr-FR" sz="2400" b="1" dirty="0">
                <a:solidFill>
                  <a:schemeClr val="tx1">
                    <a:lumMod val="50000"/>
                    <a:lumOff val="50000"/>
                  </a:schemeClr>
                </a:solidFill>
              </a:rPr>
              <a:t>Phase 1 : Les enquêtes sur l’amélioration de l’éclairage</a:t>
            </a:r>
          </a:p>
        </p:txBody>
      </p:sp>
      <p:sp>
        <p:nvSpPr>
          <p:cNvPr id="3" name="Espace réservé du contenu 2"/>
          <p:cNvSpPr>
            <a:spLocks noGrp="1"/>
          </p:cNvSpPr>
          <p:nvPr>
            <p:ph sz="quarter" idx="1"/>
          </p:nvPr>
        </p:nvSpPr>
        <p:spPr>
          <a:xfrm>
            <a:off x="914400" y="1268760"/>
            <a:ext cx="7772400" cy="5184576"/>
          </a:xfrm>
        </p:spPr>
        <p:txBody>
          <a:bodyPr>
            <a:normAutofit/>
          </a:bodyPr>
          <a:lstStyle/>
          <a:p>
            <a:r>
              <a:rPr lang="fr-FR" dirty="0">
                <a:solidFill>
                  <a:schemeClr val="accent2"/>
                </a:solidFill>
              </a:rPr>
              <a:t>Résultats</a:t>
            </a:r>
          </a:p>
          <a:p>
            <a:pPr marL="0" indent="0">
              <a:buNone/>
            </a:pPr>
            <a:endParaRPr lang="fr-FR" dirty="0"/>
          </a:p>
          <a:p>
            <a:endParaRPr lang="fr-FR" sz="1800" dirty="0"/>
          </a:p>
          <a:p>
            <a:endParaRPr lang="fr-FR" sz="1800" dirty="0"/>
          </a:p>
          <a:p>
            <a:endParaRPr lang="fr-FR" sz="1800" dirty="0"/>
          </a:p>
          <a:p>
            <a:endParaRPr lang="fr-FR" sz="1800" dirty="0"/>
          </a:p>
          <a:p>
            <a:endParaRPr lang="fr-FR" sz="1800" dirty="0"/>
          </a:p>
          <a:p>
            <a:endParaRPr lang="fr-FR" sz="1800" dirty="0"/>
          </a:p>
          <a:p>
            <a:r>
              <a:rPr lang="fr-FR" sz="1800" dirty="0">
                <a:solidFill>
                  <a:schemeClr val="accent2"/>
                </a:solidFill>
              </a:rPr>
              <a:t>Commentaires</a:t>
            </a:r>
            <a:r>
              <a:rPr lang="fr-FR" sz="1800" dirty="0"/>
              <a:t> :</a:t>
            </a:r>
          </a:p>
          <a:p>
            <a:pPr lvl="1"/>
            <a:r>
              <a:rPr lang="fr-FR" sz="1600" dirty="0"/>
              <a:t>Effets inattendus : </a:t>
            </a:r>
          </a:p>
          <a:p>
            <a:pPr lvl="2"/>
            <a:r>
              <a:rPr lang="fr-FR" sz="1400" dirty="0"/>
              <a:t>La diminution de l’éclairage n’induit pas de baisse de la productivité (à la fin de la phase expérimentale, elle produit au contraire une forte augmentation de la productivité)</a:t>
            </a:r>
          </a:p>
          <a:p>
            <a:pPr lvl="2"/>
            <a:r>
              <a:rPr lang="fr-FR" sz="1400" dirty="0"/>
              <a:t>Une même augmentation de la productivité a été observée chez le groupe témoin</a:t>
            </a:r>
          </a:p>
          <a:p>
            <a:pPr lvl="2">
              <a:buFont typeface="Symbol"/>
              <a:buChar char="Þ"/>
            </a:pPr>
            <a:r>
              <a:rPr lang="fr-FR" sz="1400" dirty="0"/>
              <a:t>Rejet de l’hypothèse : les variations de la productivité sont indépendantes des variations de luminosité</a:t>
            </a:r>
          </a:p>
          <a:p>
            <a:pPr lvl="2">
              <a:buFont typeface="Symbol"/>
              <a:buChar char="Þ"/>
            </a:pPr>
            <a:r>
              <a:rPr lang="fr-FR" sz="1400" dirty="0"/>
              <a:t>Appel à E. Mayo, expériences pendant cinq ans (1927_1932)</a:t>
            </a:r>
          </a:p>
          <a:p>
            <a:pPr lvl="3"/>
            <a:endParaRPr lang="fr-FR" sz="1400" dirty="0"/>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576911308"/>
              </p:ext>
            </p:extLst>
          </p:nvPr>
        </p:nvGraphicFramePr>
        <p:xfrm>
          <a:off x="1691680" y="1988840"/>
          <a:ext cx="6408712" cy="21234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32520">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370840">
                <a:tc>
                  <a:txBody>
                    <a:bodyPr/>
                    <a:lstStyle/>
                    <a:p>
                      <a:endParaRPr lang="fr-FR" dirty="0"/>
                    </a:p>
                  </a:txBody>
                  <a:tcPr>
                    <a:noFill/>
                  </a:tcPr>
                </a:tc>
                <a:tc>
                  <a:txBody>
                    <a:bodyPr/>
                    <a:lstStyle/>
                    <a:p>
                      <a:endParaRPr lang="fr-FR" dirty="0"/>
                    </a:p>
                  </a:txBody>
                  <a:tcPr>
                    <a:noFill/>
                  </a:tcPr>
                </a:tc>
                <a:tc>
                  <a:txBody>
                    <a:bodyPr/>
                    <a:lstStyle/>
                    <a:p>
                      <a:r>
                        <a:rPr lang="fr-FR" dirty="0"/>
                        <a:t>Groupe</a:t>
                      </a:r>
                      <a:r>
                        <a:rPr lang="fr-FR" baseline="0" dirty="0"/>
                        <a:t> expérimental</a:t>
                      </a:r>
                      <a:endParaRPr lang="fr-FR" dirty="0"/>
                    </a:p>
                  </a:txBody>
                  <a:tcPr/>
                </a:tc>
                <a:tc>
                  <a:txBody>
                    <a:bodyPr/>
                    <a:lstStyle/>
                    <a:p>
                      <a:r>
                        <a:rPr lang="fr-FR" dirty="0"/>
                        <a:t>Groupe témoin</a:t>
                      </a:r>
                    </a:p>
                  </a:txBody>
                  <a:tcPr/>
                </a:tc>
                <a:extLst>
                  <a:ext uri="{0D108BD9-81ED-4DB2-BD59-A6C34878D82A}">
                    <a16:rowId xmlns:a16="http://schemas.microsoft.com/office/drawing/2014/main" val="10000"/>
                  </a:ext>
                </a:extLst>
              </a:tr>
              <a:tr h="370840">
                <a:tc rowSpan="2">
                  <a:txBody>
                    <a:bodyPr/>
                    <a:lstStyle/>
                    <a:p>
                      <a:pPr algn="ctr"/>
                      <a:r>
                        <a:rPr lang="fr-FR" b="1" dirty="0">
                          <a:solidFill>
                            <a:schemeClr val="bg1"/>
                          </a:solidFill>
                        </a:rPr>
                        <a:t>PHASE</a:t>
                      </a:r>
                      <a:r>
                        <a:rPr lang="fr-FR" b="1" baseline="0" dirty="0">
                          <a:solidFill>
                            <a:schemeClr val="bg1"/>
                          </a:solidFill>
                        </a:rPr>
                        <a:t> 1</a:t>
                      </a:r>
                      <a:endParaRPr lang="fr-FR" b="1" dirty="0">
                        <a:solidFill>
                          <a:schemeClr val="bg1"/>
                        </a:solidFill>
                      </a:endParaRPr>
                    </a:p>
                  </a:txBody>
                  <a:tcPr>
                    <a:solidFill>
                      <a:schemeClr val="accent1"/>
                    </a:solidFill>
                  </a:tcPr>
                </a:tc>
                <a:tc>
                  <a:txBody>
                    <a:bodyPr/>
                    <a:lstStyle/>
                    <a:p>
                      <a:r>
                        <a:rPr lang="fr-FR" dirty="0"/>
                        <a:t>Eclairage</a:t>
                      </a:r>
                    </a:p>
                  </a:txBody>
                  <a:tcPr/>
                </a:tc>
                <a:tc>
                  <a:txBody>
                    <a:bodyPr/>
                    <a:lstStyle/>
                    <a:p>
                      <a:r>
                        <a:rPr lang="fr-FR" dirty="0"/>
                        <a:t>Augmentation</a:t>
                      </a:r>
                    </a:p>
                  </a:txBody>
                  <a:tcPr/>
                </a:tc>
                <a:tc>
                  <a:txBody>
                    <a:bodyPr/>
                    <a:lstStyle/>
                    <a:p>
                      <a:r>
                        <a:rPr lang="fr-FR" dirty="0"/>
                        <a:t>Identique</a:t>
                      </a:r>
                    </a:p>
                  </a:txBody>
                  <a:tcPr/>
                </a:tc>
                <a:extLst>
                  <a:ext uri="{0D108BD9-81ED-4DB2-BD59-A6C34878D82A}">
                    <a16:rowId xmlns:a16="http://schemas.microsoft.com/office/drawing/2014/main" val="10001"/>
                  </a:ext>
                </a:extLst>
              </a:tr>
              <a:tr h="370840">
                <a:tc vMerge="1">
                  <a:txBody>
                    <a:bodyPr/>
                    <a:lstStyle/>
                    <a:p>
                      <a:endParaRPr lang="fr-FR" dirty="0"/>
                    </a:p>
                  </a:txBody>
                  <a:tcPr/>
                </a:tc>
                <a:tc>
                  <a:txBody>
                    <a:bodyPr/>
                    <a:lstStyle/>
                    <a:p>
                      <a:r>
                        <a:rPr lang="fr-FR" dirty="0"/>
                        <a:t>Productivité</a:t>
                      </a:r>
                    </a:p>
                  </a:txBody>
                  <a:tcPr/>
                </a:tc>
                <a:tc>
                  <a:txBody>
                    <a:bodyPr/>
                    <a:lstStyle/>
                    <a:p>
                      <a:r>
                        <a:rPr lang="fr-FR" dirty="0"/>
                        <a:t>Augmentation</a:t>
                      </a:r>
                    </a:p>
                  </a:txBody>
                  <a:tcPr/>
                </a:tc>
                <a:tc>
                  <a:txBody>
                    <a:bodyPr/>
                    <a:lstStyle/>
                    <a:p>
                      <a:r>
                        <a:rPr lang="fr-FR" b="1" dirty="0"/>
                        <a:t>Augmentation</a:t>
                      </a:r>
                    </a:p>
                  </a:txBody>
                  <a:tcPr/>
                </a:tc>
                <a:extLst>
                  <a:ext uri="{0D108BD9-81ED-4DB2-BD59-A6C34878D82A}">
                    <a16:rowId xmlns:a16="http://schemas.microsoft.com/office/drawing/2014/main" val="10002"/>
                  </a:ext>
                </a:extLst>
              </a:tr>
              <a:tr h="370840">
                <a:tc rowSpan="2">
                  <a:txBody>
                    <a:bodyPr/>
                    <a:lstStyle/>
                    <a:p>
                      <a:pPr algn="ctr"/>
                      <a:r>
                        <a:rPr lang="fr-FR" b="1" dirty="0">
                          <a:solidFill>
                            <a:schemeClr val="bg1"/>
                          </a:solidFill>
                        </a:rPr>
                        <a:t>PHASE 2</a:t>
                      </a:r>
                    </a:p>
                  </a:txBody>
                  <a:tcPr>
                    <a:solidFill>
                      <a:schemeClr val="accent1"/>
                    </a:solidFill>
                  </a:tcPr>
                </a:tc>
                <a:tc>
                  <a:txBody>
                    <a:bodyPr/>
                    <a:lstStyle/>
                    <a:p>
                      <a:r>
                        <a:rPr lang="fr-FR" dirty="0"/>
                        <a:t>Eclairage</a:t>
                      </a:r>
                    </a:p>
                  </a:txBody>
                  <a:tcPr/>
                </a:tc>
                <a:tc>
                  <a:txBody>
                    <a:bodyPr/>
                    <a:lstStyle/>
                    <a:p>
                      <a:r>
                        <a:rPr lang="fr-FR" dirty="0"/>
                        <a:t>Diminution</a:t>
                      </a:r>
                    </a:p>
                  </a:txBody>
                  <a:tcPr/>
                </a:tc>
                <a:tc>
                  <a:txBody>
                    <a:bodyPr/>
                    <a:lstStyle/>
                    <a:p>
                      <a:r>
                        <a:rPr lang="fr-FR" dirty="0"/>
                        <a:t>Identique</a:t>
                      </a:r>
                    </a:p>
                  </a:txBody>
                  <a:tcPr/>
                </a:tc>
                <a:extLst>
                  <a:ext uri="{0D108BD9-81ED-4DB2-BD59-A6C34878D82A}">
                    <a16:rowId xmlns:a16="http://schemas.microsoft.com/office/drawing/2014/main" val="10003"/>
                  </a:ext>
                </a:extLst>
              </a:tr>
              <a:tr h="370840">
                <a:tc vMerge="1">
                  <a:txBody>
                    <a:bodyPr/>
                    <a:lstStyle/>
                    <a:p>
                      <a:endParaRPr lang="fr-FR" dirty="0"/>
                    </a:p>
                  </a:txBody>
                  <a:tcPr/>
                </a:tc>
                <a:tc>
                  <a:txBody>
                    <a:bodyPr/>
                    <a:lstStyle/>
                    <a:p>
                      <a:r>
                        <a:rPr lang="fr-FR" dirty="0"/>
                        <a:t>Productivité</a:t>
                      </a:r>
                    </a:p>
                  </a:txBody>
                  <a:tcPr/>
                </a:tc>
                <a:tc>
                  <a:txBody>
                    <a:bodyPr/>
                    <a:lstStyle/>
                    <a:p>
                      <a:r>
                        <a:rPr lang="fr-FR" b="1" dirty="0"/>
                        <a:t>Augmentation</a:t>
                      </a:r>
                    </a:p>
                  </a:txBody>
                  <a:tcPr/>
                </a:tc>
                <a:tc>
                  <a:txBody>
                    <a:bodyPr/>
                    <a:lstStyle/>
                    <a:p>
                      <a:r>
                        <a:rPr lang="fr-FR" dirty="0"/>
                        <a:t>Augmentation</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75696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fontScale="77500" lnSpcReduction="20000"/>
          </a:bodyPr>
          <a:lstStyle/>
          <a:p>
            <a:r>
              <a:rPr lang="fr-FR" dirty="0"/>
              <a:t>Définition d’une </a:t>
            </a:r>
            <a:r>
              <a:rPr lang="fr-FR" dirty="0">
                <a:solidFill>
                  <a:schemeClr val="accent2"/>
                </a:solidFill>
              </a:rPr>
              <a:t>nouvelle étude expérimentale </a:t>
            </a:r>
            <a:r>
              <a:rPr lang="fr-FR" dirty="0"/>
              <a:t>par E. </a:t>
            </a:r>
            <a:r>
              <a:rPr lang="fr-FR" dirty="0" err="1"/>
              <a:t>MAyo</a:t>
            </a:r>
            <a:r>
              <a:rPr lang="fr-FR" dirty="0"/>
              <a:t>, F.J. </a:t>
            </a:r>
            <a:r>
              <a:rPr lang="fr-FR" dirty="0" err="1"/>
              <a:t>Roethlisberger</a:t>
            </a:r>
            <a:r>
              <a:rPr lang="fr-FR" dirty="0"/>
              <a:t> et T.N. </a:t>
            </a:r>
            <a:r>
              <a:rPr lang="fr-FR" dirty="0" err="1"/>
              <a:t>Whtiehead</a:t>
            </a:r>
            <a:r>
              <a:rPr lang="fr-FR" dirty="0"/>
              <a:t> : méthodologie visant à contrôler les observations</a:t>
            </a:r>
          </a:p>
          <a:p>
            <a:pPr lvl="1"/>
            <a:r>
              <a:rPr lang="fr-FR" dirty="0"/>
              <a:t>Atelier expérimental</a:t>
            </a:r>
          </a:p>
          <a:p>
            <a:pPr lvl="1"/>
            <a:r>
              <a:rPr lang="fr-FR" dirty="0"/>
              <a:t>Entretiens de contrôle </a:t>
            </a:r>
          </a:p>
          <a:p>
            <a:r>
              <a:rPr lang="fr-FR" dirty="0"/>
              <a:t> </a:t>
            </a:r>
            <a:r>
              <a:rPr lang="fr-FR" dirty="0">
                <a:solidFill>
                  <a:schemeClr val="accent2"/>
                </a:solidFill>
              </a:rPr>
              <a:t>Protocole</a:t>
            </a:r>
            <a:r>
              <a:rPr lang="fr-FR" dirty="0"/>
              <a:t> :</a:t>
            </a:r>
          </a:p>
          <a:p>
            <a:pPr lvl="1"/>
            <a:r>
              <a:rPr lang="fr-FR" dirty="0"/>
              <a:t>Constitution d’un groupe de 6 ouvrières : 2 ouvrières amies sont d’abord sélectionnées puis doivent choisir 4 femmes avec lesquelles elles s’entendent bien</a:t>
            </a:r>
          </a:p>
          <a:p>
            <a:pPr lvl="1"/>
            <a:r>
              <a:rPr lang="fr-FR" dirty="0"/>
              <a:t>L’atelier est isolé du reste des </a:t>
            </a:r>
            <a:r>
              <a:rPr lang="fr-FR" dirty="0" err="1"/>
              <a:t>ouvrirères</a:t>
            </a:r>
            <a:r>
              <a:rPr lang="fr-FR" dirty="0"/>
              <a:t> : expérience du « test room »</a:t>
            </a:r>
          </a:p>
          <a:p>
            <a:pPr lvl="1"/>
            <a:r>
              <a:rPr lang="fr-FR" dirty="0"/>
              <a:t>12 phases sur 20 mois : variations sur le nombre et la durée des pauses durant la journée de travail, variations sur la durée totale du travail, introduction de collations lors des pauses, suppression du travail le samedi matin.</a:t>
            </a:r>
          </a:p>
          <a:p>
            <a:r>
              <a:rPr lang="fr-FR" dirty="0">
                <a:solidFill>
                  <a:schemeClr val="accent2"/>
                </a:solidFill>
              </a:rPr>
              <a:t>Principaux résultats</a:t>
            </a:r>
            <a:r>
              <a:rPr lang="fr-FR" dirty="0"/>
              <a:t> (voir tableau diapo suivante) :</a:t>
            </a:r>
          </a:p>
          <a:p>
            <a:pPr lvl="1"/>
            <a:r>
              <a:rPr lang="fr-FR" dirty="0"/>
              <a:t>Augmentation de la productivité de 25%</a:t>
            </a:r>
          </a:p>
          <a:p>
            <a:pPr lvl="1"/>
            <a:r>
              <a:rPr lang="fr-FR" dirty="0"/>
              <a:t>Pas de variation de la productivité associée aux changements des conditions de travail</a:t>
            </a:r>
          </a:p>
          <a:p>
            <a:pPr lvl="1"/>
            <a:r>
              <a:rPr lang="fr-FR" dirty="0"/>
              <a:t>Augmentation de la productivité lors de la dernière phase où tous les avantages ont été supprimés</a:t>
            </a:r>
          </a:p>
          <a:p>
            <a:pPr lvl="1"/>
            <a:endParaRPr lang="fr-FR" dirty="0"/>
          </a:p>
          <a:p>
            <a:pPr lvl="1"/>
            <a:endParaRPr lang="fr-FR" dirty="0"/>
          </a:p>
          <a:p>
            <a:pPr marL="320040" lvl="1" indent="0">
              <a:buNone/>
            </a:pPr>
            <a:endParaRPr lang="fr-FR" dirty="0"/>
          </a:p>
          <a:p>
            <a:pPr marL="0" indent="0">
              <a:buNone/>
            </a:pPr>
            <a:endParaRPr lang="fr-FR" dirty="0"/>
          </a:p>
        </p:txBody>
      </p:sp>
      <p:sp>
        <p:nvSpPr>
          <p:cNvPr id="5" name="Titre 1"/>
          <p:cNvSpPr>
            <a:spLocks noGrp="1"/>
          </p:cNvSpPr>
          <p:nvPr>
            <p:ph type="title"/>
          </p:nvPr>
        </p:nvSpPr>
        <p:spPr>
          <a:xfrm>
            <a:off x="827584" y="332656"/>
            <a:ext cx="7772400" cy="706090"/>
          </a:xfrm>
        </p:spPr>
        <p:txBody>
          <a:bodyPr>
            <a:noAutofit/>
          </a:bodyPr>
          <a:lstStyle/>
          <a:p>
            <a:pPr lvl="1" algn="ctr"/>
            <a:r>
              <a:rPr lang="fr-FR" sz="2400" b="1" dirty="0">
                <a:solidFill>
                  <a:schemeClr val="tx1">
                    <a:lumMod val="50000"/>
                    <a:lumOff val="50000"/>
                  </a:schemeClr>
                </a:solidFill>
              </a:rPr>
              <a:t>Phase 2 : L’enquête sur l’atelier expérimental d’assemblage des relais téléphoniques</a:t>
            </a:r>
          </a:p>
        </p:txBody>
      </p:sp>
    </p:spTree>
    <p:extLst>
      <p:ext uri="{BB962C8B-B14F-4D97-AF65-F5344CB8AC3E}">
        <p14:creationId xmlns:p14="http://schemas.microsoft.com/office/powerpoint/2010/main" val="1012871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1268760"/>
            <a:ext cx="7772400" cy="5184576"/>
          </a:xfrm>
        </p:spPr>
        <p:txBody>
          <a:bodyPr>
            <a:normAutofit/>
          </a:bodyPr>
          <a:lstStyle/>
          <a:p>
            <a:pPr lvl="1"/>
            <a:endParaRPr lang="fr-FR" dirty="0"/>
          </a:p>
          <a:p>
            <a:pPr lvl="1"/>
            <a:endParaRPr lang="fr-FR" dirty="0"/>
          </a:p>
          <a:p>
            <a:pPr marL="320040" lvl="1" indent="0">
              <a:buNone/>
            </a:pPr>
            <a:endParaRPr lang="fr-FR" dirty="0"/>
          </a:p>
          <a:p>
            <a:pPr marL="0" indent="0">
              <a:buNone/>
            </a:pPr>
            <a:endParaRPr lang="fr-FR" dirty="0"/>
          </a:p>
        </p:txBody>
      </p:sp>
      <p:graphicFrame>
        <p:nvGraphicFramePr>
          <p:cNvPr id="2" name="Tableau 1"/>
          <p:cNvGraphicFramePr>
            <a:graphicFrameLocks noGrp="1"/>
          </p:cNvGraphicFramePr>
          <p:nvPr>
            <p:extLst>
              <p:ext uri="{D42A27DB-BD31-4B8C-83A1-F6EECF244321}">
                <p14:modId xmlns:p14="http://schemas.microsoft.com/office/powerpoint/2010/main" val="2103747440"/>
              </p:ext>
            </p:extLst>
          </p:nvPr>
        </p:nvGraphicFramePr>
        <p:xfrm>
          <a:off x="5718" y="69419"/>
          <a:ext cx="9124214" cy="6704500"/>
        </p:xfrm>
        <a:graphic>
          <a:graphicData uri="http://schemas.openxmlformats.org/drawingml/2006/table">
            <a:tbl>
              <a:tblPr firstRow="1" bandRow="1">
                <a:tableStyleId>{5C22544A-7EE6-4342-B048-85BDC9FD1C3A}</a:tableStyleId>
              </a:tblPr>
              <a:tblGrid>
                <a:gridCol w="1038527">
                  <a:extLst>
                    <a:ext uri="{9D8B030D-6E8A-4147-A177-3AD203B41FA5}">
                      <a16:colId xmlns:a16="http://schemas.microsoft.com/office/drawing/2014/main" val="20000"/>
                    </a:ext>
                  </a:extLst>
                </a:gridCol>
                <a:gridCol w="3634850">
                  <a:extLst>
                    <a:ext uri="{9D8B030D-6E8A-4147-A177-3AD203B41FA5}">
                      <a16:colId xmlns:a16="http://schemas.microsoft.com/office/drawing/2014/main" val="20001"/>
                    </a:ext>
                  </a:extLst>
                </a:gridCol>
                <a:gridCol w="4450837">
                  <a:extLst>
                    <a:ext uri="{9D8B030D-6E8A-4147-A177-3AD203B41FA5}">
                      <a16:colId xmlns:a16="http://schemas.microsoft.com/office/drawing/2014/main" val="20002"/>
                    </a:ext>
                  </a:extLst>
                </a:gridCol>
              </a:tblGrid>
              <a:tr h="624945">
                <a:tc>
                  <a:txBody>
                    <a:bodyPr/>
                    <a:lstStyle/>
                    <a:p>
                      <a:pPr algn="ctr"/>
                      <a:r>
                        <a:rPr lang="fr-FR" dirty="0"/>
                        <a:t>Phases</a:t>
                      </a:r>
                    </a:p>
                  </a:txBody>
                  <a:tcPr/>
                </a:tc>
                <a:tc>
                  <a:txBody>
                    <a:bodyPr/>
                    <a:lstStyle/>
                    <a:p>
                      <a:pPr algn="ctr"/>
                      <a:r>
                        <a:rPr lang="fr-FR" dirty="0"/>
                        <a:t>Caractéristiques</a:t>
                      </a:r>
                      <a:r>
                        <a:rPr lang="fr-FR" baseline="0" dirty="0"/>
                        <a:t> de la phase</a:t>
                      </a:r>
                      <a:endParaRPr lang="fr-FR" dirty="0"/>
                    </a:p>
                  </a:txBody>
                  <a:tcPr/>
                </a:tc>
                <a:tc>
                  <a:txBody>
                    <a:bodyPr/>
                    <a:lstStyle/>
                    <a:p>
                      <a:pPr algn="ctr"/>
                      <a:r>
                        <a:rPr lang="fr-FR" dirty="0"/>
                        <a:t>Productivité</a:t>
                      </a:r>
                      <a:r>
                        <a:rPr lang="fr-FR" baseline="0" dirty="0"/>
                        <a:t> observée (nb relais par semaine, production </a:t>
                      </a:r>
                      <a:r>
                        <a:rPr lang="fr-FR" baseline="0" dirty="0" err="1"/>
                        <a:t>invidividuelle</a:t>
                      </a:r>
                      <a:r>
                        <a:rPr lang="fr-FR" baseline="0" dirty="0"/>
                        <a:t>)</a:t>
                      </a:r>
                      <a:endParaRPr lang="fr-FR" dirty="0"/>
                    </a:p>
                  </a:txBody>
                  <a:tcPr/>
                </a:tc>
                <a:extLst>
                  <a:ext uri="{0D108BD9-81ED-4DB2-BD59-A6C34878D82A}">
                    <a16:rowId xmlns:a16="http://schemas.microsoft.com/office/drawing/2014/main" val="10000"/>
                  </a:ext>
                </a:extLst>
              </a:tr>
              <a:tr h="444788">
                <a:tc>
                  <a:txBody>
                    <a:bodyPr/>
                    <a:lstStyle/>
                    <a:p>
                      <a:pPr algn="ctr"/>
                      <a:r>
                        <a:rPr lang="fr-FR" dirty="0"/>
                        <a:t>1 &amp; 2</a:t>
                      </a:r>
                    </a:p>
                  </a:txBody>
                  <a:tcPr/>
                </a:tc>
                <a:tc>
                  <a:txBody>
                    <a:bodyPr/>
                    <a:lstStyle/>
                    <a:p>
                      <a:pPr algn="ctr"/>
                      <a:r>
                        <a:rPr lang="fr-FR" dirty="0"/>
                        <a:t>Conditions habituelles</a:t>
                      </a:r>
                    </a:p>
                  </a:txBody>
                  <a:tcPr/>
                </a:tc>
                <a:tc>
                  <a:txBody>
                    <a:bodyPr/>
                    <a:lstStyle/>
                    <a:p>
                      <a:pPr algn="ctr"/>
                      <a:r>
                        <a:rPr lang="fr-FR" dirty="0"/>
                        <a:t>2400</a:t>
                      </a:r>
                    </a:p>
                  </a:txBody>
                  <a:tcPr/>
                </a:tc>
                <a:extLst>
                  <a:ext uri="{0D108BD9-81ED-4DB2-BD59-A6C34878D82A}">
                    <a16:rowId xmlns:a16="http://schemas.microsoft.com/office/drawing/2014/main" val="10001"/>
                  </a:ext>
                </a:extLst>
              </a:tr>
              <a:tr h="444788">
                <a:tc>
                  <a:txBody>
                    <a:bodyPr/>
                    <a:lstStyle/>
                    <a:p>
                      <a:pPr algn="ctr"/>
                      <a:r>
                        <a:rPr lang="fr-FR" dirty="0"/>
                        <a:t>3</a:t>
                      </a:r>
                    </a:p>
                  </a:txBody>
                  <a:tcPr/>
                </a:tc>
                <a:tc>
                  <a:txBody>
                    <a:bodyPr/>
                    <a:lstStyle/>
                    <a:p>
                      <a:pPr algn="ctr"/>
                      <a:r>
                        <a:rPr lang="fr-FR" dirty="0"/>
                        <a:t>Les ouvrières</a:t>
                      </a:r>
                      <a:r>
                        <a:rPr lang="fr-FR" baseline="0" dirty="0"/>
                        <a:t> travaillent en groupe</a:t>
                      </a:r>
                      <a:endParaRPr lang="fr-FR" dirty="0"/>
                    </a:p>
                  </a:txBody>
                  <a:tcPr/>
                </a:tc>
                <a:tc>
                  <a:txBody>
                    <a:bodyPr/>
                    <a:lstStyle/>
                    <a:p>
                      <a:pPr algn="ctr"/>
                      <a:r>
                        <a:rPr lang="fr-FR" dirty="0"/>
                        <a:t>2500</a:t>
                      </a:r>
                    </a:p>
                  </a:txBody>
                  <a:tcPr/>
                </a:tc>
                <a:extLst>
                  <a:ext uri="{0D108BD9-81ED-4DB2-BD59-A6C34878D82A}">
                    <a16:rowId xmlns:a16="http://schemas.microsoft.com/office/drawing/2014/main" val="10002"/>
                  </a:ext>
                </a:extLst>
              </a:tr>
              <a:tr h="444788">
                <a:tc>
                  <a:txBody>
                    <a:bodyPr/>
                    <a:lstStyle/>
                    <a:p>
                      <a:pPr algn="ctr"/>
                      <a:r>
                        <a:rPr lang="fr-FR" dirty="0"/>
                        <a:t>4 </a:t>
                      </a:r>
                    </a:p>
                  </a:txBody>
                  <a:tcPr/>
                </a:tc>
                <a:tc>
                  <a:txBody>
                    <a:bodyPr/>
                    <a:lstStyle/>
                    <a:p>
                      <a:pPr algn="ctr"/>
                      <a:r>
                        <a:rPr lang="fr-FR" dirty="0"/>
                        <a:t>Introduction des pauses de 5 min</a:t>
                      </a:r>
                    </a:p>
                  </a:txBody>
                  <a:tcPr/>
                </a:tc>
                <a:tc>
                  <a:txBody>
                    <a:bodyPr/>
                    <a:lstStyle/>
                    <a:p>
                      <a:pPr algn="ctr"/>
                      <a:r>
                        <a:rPr lang="fr-FR" dirty="0"/>
                        <a:t>Augmentation de la production</a:t>
                      </a:r>
                    </a:p>
                  </a:txBody>
                  <a:tcPr/>
                </a:tc>
                <a:extLst>
                  <a:ext uri="{0D108BD9-81ED-4DB2-BD59-A6C34878D82A}">
                    <a16:rowId xmlns:a16="http://schemas.microsoft.com/office/drawing/2014/main" val="10003"/>
                  </a:ext>
                </a:extLst>
              </a:tr>
              <a:tr h="444788">
                <a:tc>
                  <a:txBody>
                    <a:bodyPr/>
                    <a:lstStyle/>
                    <a:p>
                      <a:pPr algn="ctr"/>
                      <a:r>
                        <a:rPr lang="fr-FR" dirty="0"/>
                        <a:t>5</a:t>
                      </a:r>
                    </a:p>
                  </a:txBody>
                  <a:tcPr/>
                </a:tc>
                <a:tc>
                  <a:txBody>
                    <a:bodyPr/>
                    <a:lstStyle/>
                    <a:p>
                      <a:pPr algn="ctr"/>
                      <a:r>
                        <a:rPr lang="fr-FR" dirty="0"/>
                        <a:t>Introduction des pauses</a:t>
                      </a:r>
                      <a:r>
                        <a:rPr lang="fr-FR" baseline="0" dirty="0"/>
                        <a:t> de 10 min</a:t>
                      </a:r>
                      <a:endParaRPr lang="fr-FR" dirty="0"/>
                    </a:p>
                  </a:txBody>
                  <a:tcPr/>
                </a:tc>
                <a:tc>
                  <a:txBody>
                    <a:bodyPr/>
                    <a:lstStyle/>
                    <a:p>
                      <a:pPr algn="ctr"/>
                      <a:r>
                        <a:rPr lang="fr-FR" dirty="0"/>
                        <a:t>Augmentation forte de la production</a:t>
                      </a:r>
                    </a:p>
                  </a:txBody>
                  <a:tcPr/>
                </a:tc>
                <a:extLst>
                  <a:ext uri="{0D108BD9-81ED-4DB2-BD59-A6C34878D82A}">
                    <a16:rowId xmlns:a16="http://schemas.microsoft.com/office/drawing/2014/main" val="10004"/>
                  </a:ext>
                </a:extLst>
              </a:tr>
              <a:tr h="444788">
                <a:tc>
                  <a:txBody>
                    <a:bodyPr/>
                    <a:lstStyle/>
                    <a:p>
                      <a:pPr algn="ctr"/>
                      <a:r>
                        <a:rPr lang="fr-FR" dirty="0"/>
                        <a:t>6</a:t>
                      </a:r>
                    </a:p>
                  </a:txBody>
                  <a:tcPr/>
                </a:tc>
                <a:tc>
                  <a:txBody>
                    <a:bodyPr/>
                    <a:lstStyle/>
                    <a:p>
                      <a:pPr algn="ctr"/>
                      <a:r>
                        <a:rPr lang="fr-FR" dirty="0"/>
                        <a:t>La durée des pause est réduite à 6 min</a:t>
                      </a:r>
                    </a:p>
                  </a:txBody>
                  <a:tcPr/>
                </a:tc>
                <a:tc>
                  <a:txBody>
                    <a:bodyPr/>
                    <a:lstStyle/>
                    <a:p>
                      <a:pPr algn="ctr"/>
                      <a:r>
                        <a:rPr lang="fr-FR" dirty="0"/>
                        <a:t>Baisse légère de la production (en dessous de 2500)</a:t>
                      </a:r>
                    </a:p>
                  </a:txBody>
                  <a:tcPr/>
                </a:tc>
                <a:extLst>
                  <a:ext uri="{0D108BD9-81ED-4DB2-BD59-A6C34878D82A}">
                    <a16:rowId xmlns:a16="http://schemas.microsoft.com/office/drawing/2014/main" val="10005"/>
                  </a:ext>
                </a:extLst>
              </a:tr>
              <a:tr h="444788">
                <a:tc>
                  <a:txBody>
                    <a:bodyPr/>
                    <a:lstStyle/>
                    <a:p>
                      <a:pPr algn="ctr"/>
                      <a:r>
                        <a:rPr lang="fr-FR" dirty="0"/>
                        <a:t>7</a:t>
                      </a:r>
                    </a:p>
                  </a:txBody>
                  <a:tcPr/>
                </a:tc>
                <a:tc>
                  <a:txBody>
                    <a:bodyPr/>
                    <a:lstStyle/>
                    <a:p>
                      <a:pPr algn="ctr"/>
                      <a:r>
                        <a:rPr lang="fr-FR" dirty="0"/>
                        <a:t>Une collation chaude est servie lors d’une pause</a:t>
                      </a:r>
                    </a:p>
                  </a:txBody>
                  <a:tcPr/>
                </a:tc>
                <a:tc>
                  <a:txBody>
                    <a:bodyPr/>
                    <a:lstStyle/>
                    <a:p>
                      <a:pPr algn="ctr"/>
                      <a:r>
                        <a:rPr lang="fr-FR" dirty="0"/>
                        <a:t>&gt; 2500</a:t>
                      </a:r>
                    </a:p>
                  </a:txBody>
                  <a:tcPr/>
                </a:tc>
                <a:extLst>
                  <a:ext uri="{0D108BD9-81ED-4DB2-BD59-A6C34878D82A}">
                    <a16:rowId xmlns:a16="http://schemas.microsoft.com/office/drawing/2014/main" val="10006"/>
                  </a:ext>
                </a:extLst>
              </a:tr>
              <a:tr h="444788">
                <a:tc>
                  <a:txBody>
                    <a:bodyPr/>
                    <a:lstStyle/>
                    <a:p>
                      <a:pPr algn="ctr"/>
                      <a:r>
                        <a:rPr lang="fr-FR" dirty="0"/>
                        <a:t>8</a:t>
                      </a:r>
                    </a:p>
                  </a:txBody>
                  <a:tcPr/>
                </a:tc>
                <a:tc>
                  <a:txBody>
                    <a:bodyPr/>
                    <a:lstStyle/>
                    <a:p>
                      <a:pPr algn="ctr"/>
                      <a:r>
                        <a:rPr lang="fr-FR" dirty="0"/>
                        <a:t>Idem</a:t>
                      </a:r>
                      <a:r>
                        <a:rPr lang="fr-FR" baseline="0" dirty="0"/>
                        <a:t> 7. Les ouvrières peuvent quitter le travail à 16h30 ou 17h</a:t>
                      </a:r>
                      <a:endParaRPr lang="fr-FR" dirty="0"/>
                    </a:p>
                  </a:txBody>
                  <a:tcPr/>
                </a:tc>
                <a:tc>
                  <a:txBody>
                    <a:bodyPr/>
                    <a:lstStyle/>
                    <a:p>
                      <a:pPr algn="ctr"/>
                      <a:r>
                        <a:rPr lang="fr-FR" dirty="0"/>
                        <a:t>Augmentation forte de la production</a:t>
                      </a:r>
                    </a:p>
                  </a:txBody>
                  <a:tcPr/>
                </a:tc>
                <a:extLst>
                  <a:ext uri="{0D108BD9-81ED-4DB2-BD59-A6C34878D82A}">
                    <a16:rowId xmlns:a16="http://schemas.microsoft.com/office/drawing/2014/main" val="10007"/>
                  </a:ext>
                </a:extLst>
              </a:tr>
              <a:tr h="444788">
                <a:tc>
                  <a:txBody>
                    <a:bodyPr/>
                    <a:lstStyle/>
                    <a:p>
                      <a:pPr algn="ctr"/>
                      <a:r>
                        <a:rPr lang="fr-FR" dirty="0"/>
                        <a:t>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Idem 7. Les ouvrières peuvent</a:t>
                      </a:r>
                      <a:r>
                        <a:rPr lang="fr-FR" baseline="0" dirty="0"/>
                        <a:t> quitter le travail à 16h</a:t>
                      </a:r>
                      <a:endParaRPr lang="fr-FR" dirty="0"/>
                    </a:p>
                  </a:txBody>
                  <a:tcPr/>
                </a:tc>
                <a:tc>
                  <a:txBody>
                    <a:bodyPr/>
                    <a:lstStyle/>
                    <a:p>
                      <a:pPr algn="ctr"/>
                      <a:r>
                        <a:rPr lang="fr-FR" dirty="0"/>
                        <a:t>Production stable</a:t>
                      </a:r>
                    </a:p>
                  </a:txBody>
                  <a:tcPr/>
                </a:tc>
                <a:extLst>
                  <a:ext uri="{0D108BD9-81ED-4DB2-BD59-A6C34878D82A}">
                    <a16:rowId xmlns:a16="http://schemas.microsoft.com/office/drawing/2014/main" val="10008"/>
                  </a:ext>
                </a:extLst>
              </a:tr>
              <a:tr h="444788">
                <a:tc>
                  <a:txBody>
                    <a:bodyPr/>
                    <a:lstStyle/>
                    <a:p>
                      <a:pPr algn="ctr"/>
                      <a:r>
                        <a:rPr lang="fr-FR" dirty="0"/>
                        <a:t>10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Idem 7. Les ouvrières doivent</a:t>
                      </a:r>
                      <a:r>
                        <a:rPr lang="fr-FR" baseline="0" dirty="0"/>
                        <a:t> quitter le travail à 17h</a:t>
                      </a:r>
                      <a:endParaRPr lang="fr-FR" dirty="0"/>
                    </a:p>
                  </a:txBody>
                  <a:tcPr/>
                </a:tc>
                <a:tc>
                  <a:txBody>
                    <a:bodyPr/>
                    <a:lstStyle/>
                    <a:p>
                      <a:pPr algn="ctr"/>
                      <a:r>
                        <a:rPr lang="fr-FR" dirty="0"/>
                        <a:t>Augmentation forte de la production (2800)</a:t>
                      </a:r>
                    </a:p>
                  </a:txBody>
                  <a:tcPr/>
                </a:tc>
                <a:extLst>
                  <a:ext uri="{0D108BD9-81ED-4DB2-BD59-A6C34878D82A}">
                    <a16:rowId xmlns:a16="http://schemas.microsoft.com/office/drawing/2014/main" val="10009"/>
                  </a:ext>
                </a:extLst>
              </a:tr>
              <a:tr h="444788">
                <a:tc>
                  <a:txBody>
                    <a:bodyPr/>
                    <a:lstStyle/>
                    <a:p>
                      <a:pPr algn="ctr"/>
                      <a:r>
                        <a:rPr lang="fr-FR" dirty="0"/>
                        <a:t>11</a:t>
                      </a:r>
                    </a:p>
                  </a:txBody>
                  <a:tcPr/>
                </a:tc>
                <a:tc>
                  <a:txBody>
                    <a:bodyPr/>
                    <a:lstStyle/>
                    <a:p>
                      <a:pPr algn="ctr"/>
                      <a:r>
                        <a:rPr lang="fr-FR" dirty="0"/>
                        <a:t>Idem 7. Suppression</a:t>
                      </a:r>
                      <a:r>
                        <a:rPr lang="fr-FR" baseline="0" dirty="0"/>
                        <a:t> du travail le samedi matin</a:t>
                      </a:r>
                      <a:endParaRPr lang="fr-FR" dirty="0"/>
                    </a:p>
                  </a:txBody>
                  <a:tcPr/>
                </a:tc>
                <a:tc>
                  <a:txBody>
                    <a:bodyPr/>
                    <a:lstStyle/>
                    <a:p>
                      <a:pPr algn="ctr"/>
                      <a:r>
                        <a:rPr lang="fr-FR" dirty="0"/>
                        <a:t>Production stable</a:t>
                      </a:r>
                    </a:p>
                  </a:txBody>
                  <a:tcPr/>
                </a:tc>
                <a:extLst>
                  <a:ext uri="{0D108BD9-81ED-4DB2-BD59-A6C34878D82A}">
                    <a16:rowId xmlns:a16="http://schemas.microsoft.com/office/drawing/2014/main" val="10010"/>
                  </a:ext>
                </a:extLst>
              </a:tr>
              <a:tr h="444788">
                <a:tc>
                  <a:txBody>
                    <a:bodyPr/>
                    <a:lstStyle/>
                    <a:p>
                      <a:pPr algn="ctr"/>
                      <a:r>
                        <a:rPr lang="fr-FR" dirty="0"/>
                        <a:t>12</a:t>
                      </a:r>
                    </a:p>
                  </a:txBody>
                  <a:tcPr/>
                </a:tc>
                <a:tc>
                  <a:txBody>
                    <a:bodyPr/>
                    <a:lstStyle/>
                    <a:p>
                      <a:pPr algn="ctr"/>
                      <a:r>
                        <a:rPr lang="fr-FR" dirty="0"/>
                        <a:t>Retour aux conditions initiales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t>Augmentation forte de la production (3000)</a:t>
                      </a:r>
                    </a:p>
                    <a:p>
                      <a:pPr algn="ctr"/>
                      <a:endParaRPr lang="fr-FR"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373663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1985</TotalTime>
  <Words>3396</Words>
  <Application>Microsoft Macintosh PowerPoint</Application>
  <PresentationFormat>Affichage à l'écran (4:3)</PresentationFormat>
  <Paragraphs>470</Paragraphs>
  <Slides>33</Slides>
  <Notes>33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Calibri</vt:lpstr>
      <vt:lpstr>Franklin Gothic Book</vt:lpstr>
      <vt:lpstr>Perpetua</vt:lpstr>
      <vt:lpstr>Symbol</vt:lpstr>
      <vt:lpstr>Wingdings 2</vt:lpstr>
      <vt:lpstr>Capitaux</vt:lpstr>
      <vt:lpstr>Fondements des organisations</vt:lpstr>
      <vt:lpstr>Introduction</vt:lpstr>
      <vt:lpstr>2.1. L’école des relations humaines</vt:lpstr>
      <vt:lpstr>A. Les enquêtes à la Western Electric Company</vt:lpstr>
      <vt:lpstr>A. Les enquêtes à la Western Electric Company</vt:lpstr>
      <vt:lpstr>Phase 1 : Les enquêtes sur l’amélioration de l’éclairage</vt:lpstr>
      <vt:lpstr>Phase 1 : Les enquêtes sur l’amélioration de l’éclairage</vt:lpstr>
      <vt:lpstr>Phase 2 : L’enquête sur l’atelier expérimental d’assemblage des relais téléphoniques</vt:lpstr>
      <vt:lpstr>Présentation PowerPoint</vt:lpstr>
      <vt:lpstr>Phase 2 : L’enquête sur l’atelier expérimental d’assemblage des relais téléphoniques</vt:lpstr>
      <vt:lpstr>Phase 3 : Les entretiens </vt:lpstr>
      <vt:lpstr>Phase 4 : L’expérience de Mayo et Whitehead sur l’atelier expérimental de connexion de fils électriques (novembre 1931-mai 1932)</vt:lpstr>
      <vt:lpstr>Phase 4 : L’expérience de Mayo et Whitehead sur l’atelier expérimental de connexion de fils électriques (novembre 1931-mai 1932)</vt:lpstr>
      <vt:lpstr>B. L’interprétation des expériences menées à la Western Electric Company</vt:lpstr>
      <vt:lpstr>Constat 1 : l’effet Hawthorne</vt:lpstr>
      <vt:lpstr>Constat 1 : l’effet Hawthorne</vt:lpstr>
      <vt:lpstr>Constat 1 : l’effet Hawthorne</vt:lpstr>
      <vt:lpstr>Constat 2 : La vie sociale dans le monde du travail</vt:lpstr>
      <vt:lpstr>Constat 3 : Normes de groupe et comportement au travail</vt:lpstr>
      <vt:lpstr>Constat 4 : Motivations liées à la vie de groupe et à des facteurs affectifs</vt:lpstr>
      <vt:lpstr>Conclusion</vt:lpstr>
      <vt:lpstr> 2.2. Les théories des besoins</vt:lpstr>
      <vt:lpstr> A. La théorie de Maslow</vt:lpstr>
      <vt:lpstr>Une logique pyramidale</vt:lpstr>
      <vt:lpstr>Une logique pyramidale</vt:lpstr>
      <vt:lpstr>Une logique pyramidale</vt:lpstr>
      <vt:lpstr>Une logique pyramidale</vt:lpstr>
      <vt:lpstr>Une logique pyramidale</vt:lpstr>
      <vt:lpstr>Une logique pyramidale</vt:lpstr>
      <vt:lpstr>Présentation PowerPoint</vt:lpstr>
      <vt:lpstr>Présentation PowerPoint</vt:lpstr>
      <vt:lpstr>Présentation PowerPoint</vt:lpstr>
      <vt:lpstr>Présentation PowerPoint</vt:lpstr>
    </vt:vector>
  </TitlesOfParts>
  <Company>Université Bordeaux 4</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Fondements des organisations</dc:title>
  <dc:creator>Marie Coris</dc:creator>
  <cp:lastModifiedBy>Microsoft Office User</cp:lastModifiedBy>
  <cp:revision>89</cp:revision>
  <cp:lastPrinted>2013-02-20T13:29:57Z</cp:lastPrinted>
  <dcterms:created xsi:type="dcterms:W3CDTF">2013-01-10T11:56:46Z</dcterms:created>
  <dcterms:modified xsi:type="dcterms:W3CDTF">2022-10-24T09:41:56Z</dcterms:modified>
</cp:coreProperties>
</file>