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2" r:id="rId4"/>
    <p:sldId id="268" r:id="rId5"/>
    <p:sldId id="273" r:id="rId6"/>
    <p:sldId id="269" r:id="rId7"/>
    <p:sldId id="286" r:id="rId8"/>
    <p:sldId id="284" r:id="rId9"/>
    <p:sldId id="260" r:id="rId10"/>
    <p:sldId id="285" r:id="rId11"/>
    <p:sldId id="272" r:id="rId12"/>
    <p:sldId id="270" r:id="rId13"/>
    <p:sldId id="291" r:id="rId14"/>
    <p:sldId id="287" r:id="rId15"/>
    <p:sldId id="288" r:id="rId16"/>
    <p:sldId id="290" r:id="rId17"/>
    <p:sldId id="259" r:id="rId18"/>
    <p:sldId id="263" r:id="rId19"/>
    <p:sldId id="264" r:id="rId20"/>
    <p:sldId id="274" r:id="rId21"/>
    <p:sldId id="265" r:id="rId22"/>
    <p:sldId id="261" r:id="rId23"/>
    <p:sldId id="297" r:id="rId24"/>
    <p:sldId id="281" r:id="rId25"/>
    <p:sldId id="278" r:id="rId26"/>
    <p:sldId id="266" r:id="rId27"/>
    <p:sldId id="295" r:id="rId28"/>
    <p:sldId id="293" r:id="rId29"/>
    <p:sldId id="283" r:id="rId30"/>
    <p:sldId id="298" r:id="rId31"/>
    <p:sldId id="294" r:id="rId32"/>
    <p:sldId id="299" r:id="rId33"/>
    <p:sldId id="296" r:id="rId34"/>
    <p:sldId id="275" r:id="rId35"/>
    <p:sldId id="276" r:id="rId36"/>
    <p:sldId id="26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4624" autoAdjust="0"/>
  </p:normalViewPr>
  <p:slideViewPr>
    <p:cSldViewPr snapToGrid="0" snapToObjects="1">
      <p:cViewPr varScale="1">
        <p:scale>
          <a:sx n="59" d="100"/>
          <a:sy n="59" d="100"/>
        </p:scale>
        <p:origin x="600" y="48"/>
      </p:cViewPr>
      <p:guideLst>
        <p:guide orient="horz" pos="2160"/>
        <p:guide pos="2880"/>
      </p:guideLst>
    </p:cSldViewPr>
  </p:slideViewPr>
  <p:outlineViewPr>
    <p:cViewPr>
      <p:scale>
        <a:sx n="33" d="100"/>
        <a:sy n="33" d="100"/>
      </p:scale>
      <p:origin x="160" y="717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Click icon to add picture</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Click icon to add picture</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Click icon to add picture</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Click icon to add picture</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FD4B6C12-B823-45D1-9574-C2BD389B8A09}" type="datetimeFigureOut">
              <a:rPr lang="fr-FR" altLang="fr-FR"/>
              <a:pPr>
                <a:defRPr/>
              </a:pPr>
              <a:t>29/11/2022</a:t>
            </a:fld>
            <a:endParaRPr lang="fr-FR" alt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fld id="{1F761FD2-0814-411C-8FA6-8398C96021F2}" type="slidenum">
              <a:rPr lang="fr-FR" altLang="fr-FR"/>
              <a:pPr/>
              <a:t>‹N°›</a:t>
            </a:fld>
            <a:endParaRPr lang="fr-FR" altLang="fr-FR"/>
          </a:p>
        </p:txBody>
      </p:sp>
    </p:spTree>
    <p:extLst>
      <p:ext uri="{BB962C8B-B14F-4D97-AF65-F5344CB8AC3E}">
        <p14:creationId xmlns:p14="http://schemas.microsoft.com/office/powerpoint/2010/main" val="273295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Click icon to add picture</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Click icon to add picture</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11/29/2022</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‹N°›</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‹N°›</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‹N°›</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11/29/2022</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‹N°›</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25229" y="4624668"/>
            <a:ext cx="4913971" cy="933450"/>
          </a:xfrm>
        </p:spPr>
        <p:txBody>
          <a:bodyPr/>
          <a:lstStyle/>
          <a:p>
            <a:r>
              <a:rPr lang="fr-FR" b="1" dirty="0" smtClean="0"/>
              <a:t>L’aide sociale</a:t>
            </a:r>
            <a:endParaRPr lang="fr-FR" b="1" dirty="0"/>
          </a:p>
        </p:txBody>
      </p:sp>
      <p:sp>
        <p:nvSpPr>
          <p:cNvPr id="3" name="Sous-titre 2"/>
          <p:cNvSpPr>
            <a:spLocks noGrp="1"/>
          </p:cNvSpPr>
          <p:nvPr>
            <p:ph type="subTitle" idx="1"/>
          </p:nvPr>
        </p:nvSpPr>
        <p:spPr>
          <a:xfrm>
            <a:off x="3925229" y="5311112"/>
            <a:ext cx="4913971" cy="1322530"/>
          </a:xfrm>
        </p:spPr>
        <p:txBody>
          <a:bodyPr>
            <a:normAutofit/>
          </a:bodyPr>
          <a:lstStyle/>
          <a:p>
            <a:r>
              <a:rPr lang="fr-FR" b="1" dirty="0">
                <a:solidFill>
                  <a:schemeClr val="accent2"/>
                </a:solidFill>
              </a:rPr>
              <a:t>M2 </a:t>
            </a:r>
            <a:r>
              <a:rPr lang="fr-FR" b="1" dirty="0" smtClean="0">
                <a:solidFill>
                  <a:schemeClr val="accent2"/>
                </a:solidFill>
              </a:rPr>
              <a:t>DTPS</a:t>
            </a:r>
          </a:p>
          <a:p>
            <a:r>
              <a:rPr lang="fr-FR" b="1" dirty="0" smtClean="0">
                <a:solidFill>
                  <a:schemeClr val="accent2"/>
                </a:solidFill>
              </a:rPr>
              <a:t>Droit de la protection sociale approfondi</a:t>
            </a:r>
            <a:r>
              <a:rPr lang="fr-FR" b="1" dirty="0">
                <a:solidFill>
                  <a:schemeClr val="accent2"/>
                </a:solidFill>
              </a:rPr>
              <a:t>	 </a:t>
            </a:r>
          </a:p>
          <a:p>
            <a:r>
              <a:rPr lang="fr-FR" b="1" dirty="0">
                <a:solidFill>
                  <a:schemeClr val="accent2"/>
                </a:solidFill>
              </a:rPr>
              <a:t>Année universitaire </a:t>
            </a:r>
            <a:r>
              <a:rPr lang="fr-FR" b="1" dirty="0" smtClean="0">
                <a:solidFill>
                  <a:schemeClr val="accent2"/>
                </a:solidFill>
              </a:rPr>
              <a:t>2022-2023</a:t>
            </a:r>
            <a:endParaRPr lang="fr-FR" b="1" dirty="0">
              <a:solidFill>
                <a:schemeClr val="accent2"/>
              </a:solidFill>
            </a:endParaRPr>
          </a:p>
          <a:p>
            <a:endParaRPr lang="fr-FR" dirty="0">
              <a:solidFill>
                <a:schemeClr val="accent2"/>
              </a:solidFill>
            </a:endParaRPr>
          </a:p>
          <a:p>
            <a:r>
              <a:rPr lang="fr-FR" dirty="0">
                <a:solidFill>
                  <a:schemeClr val="accent2"/>
                </a:solidFill>
              </a:rPr>
              <a:t>Maryse BADEL,  Professeur à l’Université de Bordeaux</a:t>
            </a:r>
          </a:p>
          <a:p>
            <a:pPr algn="r"/>
            <a:endParaRPr lang="fr-FR" dirty="0"/>
          </a:p>
        </p:txBody>
      </p:sp>
      <p:sp>
        <p:nvSpPr>
          <p:cNvPr id="5" name="ZoneTexte 4"/>
          <p:cNvSpPr txBox="1"/>
          <p:nvPr/>
        </p:nvSpPr>
        <p:spPr>
          <a:xfrm>
            <a:off x="4218609" y="508000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97456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784366"/>
            <a:ext cx="8076814" cy="4996224"/>
          </a:xfrm>
        </p:spPr>
        <p:txBody>
          <a:bodyPr>
            <a:normAutofit fontScale="77500" lnSpcReduction="20000"/>
          </a:bodyPr>
          <a:lstStyle/>
          <a:p>
            <a:r>
              <a:rPr lang="fr-FR" dirty="0" smtClean="0">
                <a:solidFill>
                  <a:schemeClr val="tx1"/>
                </a:solidFill>
              </a:rPr>
              <a:t>Des modèles </a:t>
            </a:r>
            <a:r>
              <a:rPr lang="fr-FR" dirty="0" err="1" smtClean="0">
                <a:solidFill>
                  <a:schemeClr val="tx1"/>
                </a:solidFill>
              </a:rPr>
              <a:t>assistanciels</a:t>
            </a:r>
            <a:r>
              <a:rPr lang="fr-FR" dirty="0" smtClean="0">
                <a:solidFill>
                  <a:schemeClr val="tx1"/>
                </a:solidFill>
              </a:rPr>
              <a:t> et des époques (R. </a:t>
            </a:r>
            <a:r>
              <a:rPr lang="fr-FR" dirty="0" err="1" smtClean="0">
                <a:solidFill>
                  <a:schemeClr val="tx1"/>
                </a:solidFill>
              </a:rPr>
              <a:t>Lafore</a:t>
            </a:r>
            <a:r>
              <a:rPr lang="fr-FR" dirty="0" smtClean="0">
                <a:solidFill>
                  <a:schemeClr val="tx1"/>
                </a:solidFill>
              </a:rPr>
              <a:t>) :</a:t>
            </a:r>
          </a:p>
          <a:p>
            <a:pPr lvl="1"/>
            <a:r>
              <a:rPr lang="fr-FR" b="1" dirty="0" smtClean="0">
                <a:solidFill>
                  <a:schemeClr val="tx1"/>
                </a:solidFill>
              </a:rPr>
              <a:t>Le temps du « modèle tutélaire »</a:t>
            </a:r>
          </a:p>
          <a:p>
            <a:pPr lvl="2"/>
            <a:r>
              <a:rPr lang="fr-FR" dirty="0" smtClean="0">
                <a:solidFill>
                  <a:schemeClr val="tx1"/>
                </a:solidFill>
              </a:rPr>
              <a:t>Marginalisation du cercle familial et extension vers la sphère publique du droit aux aliments de groupes particuliers</a:t>
            </a:r>
            <a:r>
              <a:rPr lang="fr-FR" dirty="0">
                <a:solidFill>
                  <a:schemeClr val="tx1"/>
                </a:solidFill>
              </a:rPr>
              <a:t>: invalides, vieillards et familles </a:t>
            </a:r>
            <a:r>
              <a:rPr lang="fr-FR" dirty="0" smtClean="0">
                <a:solidFill>
                  <a:schemeClr val="tx1"/>
                </a:solidFill>
              </a:rPr>
              <a:t>impécunieux</a:t>
            </a:r>
          </a:p>
          <a:p>
            <a:pPr lvl="2"/>
            <a:r>
              <a:rPr lang="fr-FR" dirty="0" smtClean="0">
                <a:solidFill>
                  <a:schemeClr val="tx1"/>
                </a:solidFill>
              </a:rPr>
              <a:t>Relais par la puissance publique de la puissance paternelle pour les enfants abandonnés ou moralement abandonnés</a:t>
            </a:r>
          </a:p>
          <a:p>
            <a:pPr lvl="2"/>
            <a:r>
              <a:rPr lang="fr-FR" dirty="0" smtClean="0">
                <a:solidFill>
                  <a:schemeClr val="tx1"/>
                </a:solidFill>
              </a:rPr>
              <a:t>Besoin de la personne doublé de la défaillance des obligations civiles (alimentaires) prévues pour y répondre</a:t>
            </a:r>
          </a:p>
          <a:p>
            <a:pPr lvl="1"/>
            <a:r>
              <a:rPr lang="fr-FR" b="1" dirty="0" smtClean="0">
                <a:solidFill>
                  <a:schemeClr val="tx1"/>
                </a:solidFill>
              </a:rPr>
              <a:t>Le temps du « modèle réparateur »</a:t>
            </a:r>
          </a:p>
          <a:p>
            <a:pPr lvl="2"/>
            <a:r>
              <a:rPr lang="fr-FR" dirty="0" smtClean="0">
                <a:solidFill>
                  <a:schemeClr val="tx1"/>
                </a:solidFill>
              </a:rPr>
              <a:t>Après la 2</a:t>
            </a:r>
            <a:r>
              <a:rPr lang="fr-FR" baseline="30000" dirty="0" smtClean="0">
                <a:solidFill>
                  <a:schemeClr val="tx1"/>
                </a:solidFill>
              </a:rPr>
              <a:t>nde</a:t>
            </a:r>
            <a:r>
              <a:rPr lang="fr-FR" dirty="0" smtClean="0">
                <a:solidFill>
                  <a:schemeClr val="tx1"/>
                </a:solidFill>
              </a:rPr>
              <a:t> Guerre mondiale, construction de l’assistance autour de la notion d’inadaptation</a:t>
            </a:r>
          </a:p>
          <a:p>
            <a:pPr lvl="2"/>
            <a:r>
              <a:rPr lang="fr-FR" dirty="0" smtClean="0">
                <a:solidFill>
                  <a:schemeClr val="tx1"/>
                </a:solidFill>
              </a:rPr>
              <a:t>But : couvrir les personnes  (les </a:t>
            </a:r>
            <a:r>
              <a:rPr lang="fr-FR" i="1" dirty="0" smtClean="0">
                <a:solidFill>
                  <a:schemeClr val="tx1"/>
                </a:solidFill>
              </a:rPr>
              <a:t>inadaptés</a:t>
            </a:r>
            <a:r>
              <a:rPr lang="fr-FR" dirty="0" smtClean="0">
                <a:solidFill>
                  <a:schemeClr val="tx1"/>
                </a:solidFill>
              </a:rPr>
              <a:t>) qui ne peuvent assumer les exigences de la vie collective du fait de leur distance aux normes sociales (éducation, santé, emploi, ressources, mode de vie)</a:t>
            </a:r>
          </a:p>
          <a:p>
            <a:pPr lvl="2"/>
            <a:r>
              <a:rPr lang="fr-FR" dirty="0" smtClean="0">
                <a:solidFill>
                  <a:schemeClr val="tx1"/>
                </a:solidFill>
              </a:rPr>
              <a:t>Instauration de prises en charge spécialisées destinées à réparer les déficiences physiques, mentales, sociales diverses qui reposent sur une forme de statut articulant droits à prestations et obligations comportementales; d’où la mise en place d’institutions sociales et médico-sociales (prise en charge de l’</a:t>
            </a:r>
            <a:r>
              <a:rPr lang="fr-FR" i="1" dirty="0" smtClean="0">
                <a:solidFill>
                  <a:schemeClr val="tx1"/>
                </a:solidFill>
              </a:rPr>
              <a:t>enfance inadaptée</a:t>
            </a:r>
            <a:r>
              <a:rPr lang="fr-FR" dirty="0" smtClean="0">
                <a:solidFill>
                  <a:schemeClr val="tx1"/>
                </a:solidFill>
              </a:rPr>
              <a:t>)</a:t>
            </a:r>
          </a:p>
          <a:p>
            <a:pPr lvl="1"/>
            <a:r>
              <a:rPr lang="fr-FR" b="1" dirty="0" smtClean="0">
                <a:solidFill>
                  <a:schemeClr val="tx1"/>
                </a:solidFill>
              </a:rPr>
              <a:t>Le temps du « modèle intégrateur »</a:t>
            </a:r>
          </a:p>
          <a:p>
            <a:pPr lvl="2"/>
            <a:r>
              <a:rPr lang="fr-FR" dirty="0" smtClean="0">
                <a:solidFill>
                  <a:schemeClr val="tx1"/>
                </a:solidFill>
              </a:rPr>
              <a:t>Depuis les années 1980, appréhension de difficultés sociales en des termes renouvelés : exclusion/insertion</a:t>
            </a:r>
          </a:p>
          <a:p>
            <a:pPr lvl="2"/>
            <a:r>
              <a:rPr lang="fr-FR" dirty="0" smtClean="0">
                <a:solidFill>
                  <a:schemeClr val="tx1"/>
                </a:solidFill>
              </a:rPr>
              <a:t>But : requalifier les personnes pour réduire la distance qui les sépare des capacités requises pour vivre normalement dans la société (dans son environnement immédiat, social, professionnel</a:t>
            </a:r>
          </a:p>
          <a:p>
            <a:pPr lvl="2"/>
            <a:endParaRPr lang="fr-FR" dirty="0"/>
          </a:p>
        </p:txBody>
      </p:sp>
    </p:spTree>
    <p:extLst>
      <p:ext uri="{BB962C8B-B14F-4D97-AF65-F5344CB8AC3E}">
        <p14:creationId xmlns:p14="http://schemas.microsoft.com/office/powerpoint/2010/main" val="3373868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778615"/>
            <a:ext cx="7556313" cy="5068229"/>
          </a:xfrm>
        </p:spPr>
        <p:txBody>
          <a:bodyPr>
            <a:normAutofit fontScale="92500" lnSpcReduction="20000"/>
          </a:bodyPr>
          <a:lstStyle/>
          <a:p>
            <a:r>
              <a:rPr lang="fr-FR" dirty="0" smtClean="0">
                <a:solidFill>
                  <a:schemeClr val="tx1"/>
                </a:solidFill>
              </a:rPr>
              <a:t>Le fondement constitutionnel de l’aide sociale</a:t>
            </a:r>
          </a:p>
          <a:p>
            <a:pPr lvl="1"/>
            <a:r>
              <a:rPr lang="fr-FR" dirty="0" smtClean="0">
                <a:solidFill>
                  <a:schemeClr val="tx1"/>
                </a:solidFill>
              </a:rPr>
              <a:t>Consécration constitutionnelle des droits sociaux : Préambule de la Constitution du 27 octobre 1946 (Bloc de constitutionnalité)</a:t>
            </a:r>
          </a:p>
          <a:p>
            <a:pPr marL="0" indent="0" algn="just">
              <a:buNone/>
            </a:pPr>
            <a:r>
              <a:rPr lang="fr-FR" sz="1700" b="1" i="1" dirty="0" smtClean="0">
                <a:solidFill>
                  <a:schemeClr val="tx1"/>
                </a:solidFill>
              </a:rPr>
              <a:t>Al. 10</a:t>
            </a:r>
            <a:r>
              <a:rPr lang="fr-FR" sz="1700" b="1" i="1" dirty="0">
                <a:solidFill>
                  <a:schemeClr val="tx1"/>
                </a:solidFill>
              </a:rPr>
              <a:t>.</a:t>
            </a:r>
            <a:r>
              <a:rPr lang="fr-FR" sz="1700" i="1" dirty="0">
                <a:solidFill>
                  <a:schemeClr val="tx1"/>
                </a:solidFill>
              </a:rPr>
              <a:t> La Nation assure à l'individu et à la famille les conditions nécessaires à leur développement.</a:t>
            </a:r>
            <a:endParaRPr lang="fr-FR" sz="1700" dirty="0">
              <a:solidFill>
                <a:schemeClr val="tx1"/>
              </a:solidFill>
            </a:endParaRPr>
          </a:p>
          <a:p>
            <a:pPr marL="0" indent="0" algn="just">
              <a:buNone/>
            </a:pPr>
            <a:r>
              <a:rPr lang="fr-FR" sz="1700" b="1" i="1" dirty="0" smtClean="0">
                <a:solidFill>
                  <a:schemeClr val="tx1"/>
                </a:solidFill>
              </a:rPr>
              <a:t>Al. 11</a:t>
            </a:r>
            <a:r>
              <a:rPr lang="fr-FR" sz="1700" i="1" dirty="0">
                <a:solidFill>
                  <a:schemeClr val="tx1"/>
                </a:solidFill>
              </a:rPr>
              <a:t>. Elle garantit à tous, notamment à l'enfant, à la mère et aux vieux travailleurs, la protection de la santé, la sécurité matérielle, le repos et les loisirs. Tout être humain qui, en raison de son âge, de son état physique ou mental, de la situation économique, se trouve dans l'incapacité de travailler a le droit d'obtenir de la collectivité des moyens convenables d'existence</a:t>
            </a:r>
            <a:r>
              <a:rPr lang="fr-FR" i="1" dirty="0">
                <a:solidFill>
                  <a:schemeClr val="tx1"/>
                </a:solidFill>
              </a:rPr>
              <a:t>.</a:t>
            </a:r>
            <a:r>
              <a:rPr lang="fr-FR" dirty="0">
                <a:solidFill>
                  <a:schemeClr val="tx1"/>
                </a:solidFill>
              </a:rPr>
              <a:t> </a:t>
            </a:r>
            <a:endParaRPr lang="fr-FR" dirty="0" smtClean="0">
              <a:solidFill>
                <a:schemeClr val="tx1"/>
              </a:solidFill>
            </a:endParaRPr>
          </a:p>
          <a:p>
            <a:r>
              <a:rPr lang="fr-FR" dirty="0" smtClean="0">
                <a:solidFill>
                  <a:schemeClr val="tx1"/>
                </a:solidFill>
              </a:rPr>
              <a:t>La diversité des sources du droit de l’aide sociale</a:t>
            </a:r>
          </a:p>
          <a:p>
            <a:pPr lvl="1"/>
            <a:r>
              <a:rPr lang="fr-FR" dirty="0" smtClean="0">
                <a:solidFill>
                  <a:schemeClr val="tx1"/>
                </a:solidFill>
              </a:rPr>
              <a:t>Sources législatives : principes généraux de l’aide sociale (création des prestations et régime juridique)</a:t>
            </a:r>
          </a:p>
          <a:p>
            <a:pPr lvl="1"/>
            <a:r>
              <a:rPr lang="fr-FR" dirty="0" smtClean="0">
                <a:solidFill>
                  <a:schemeClr val="tx1"/>
                </a:solidFill>
              </a:rPr>
              <a:t>Sources réglementaires : modalités techniques de mise ne œuvre des prestations (durées d’attribution des prestations, montants et plafonds de ressources…)</a:t>
            </a:r>
          </a:p>
          <a:p>
            <a:pPr lvl="1"/>
            <a:r>
              <a:rPr lang="fr-FR" dirty="0" smtClean="0">
                <a:solidFill>
                  <a:schemeClr val="tx1"/>
                </a:solidFill>
              </a:rPr>
              <a:t>Répartition similaire à la Sécurité sociale</a:t>
            </a:r>
          </a:p>
        </p:txBody>
      </p:sp>
    </p:spTree>
    <p:extLst>
      <p:ext uri="{BB962C8B-B14F-4D97-AF65-F5344CB8AC3E}">
        <p14:creationId xmlns:p14="http://schemas.microsoft.com/office/powerpoint/2010/main" val="87469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directeurs et caractéristiques de l’aide sociale </a:t>
            </a:r>
            <a:endParaRPr lang="fr-FR" dirty="0"/>
          </a:p>
        </p:txBody>
      </p:sp>
      <p:sp>
        <p:nvSpPr>
          <p:cNvPr id="3" name="Espace réservé du contenu 2"/>
          <p:cNvSpPr>
            <a:spLocks noGrp="1"/>
          </p:cNvSpPr>
          <p:nvPr>
            <p:ph idx="1"/>
          </p:nvPr>
        </p:nvSpPr>
        <p:spPr>
          <a:xfrm>
            <a:off x="498474" y="1981200"/>
            <a:ext cx="7556313" cy="4627359"/>
          </a:xfrm>
        </p:spPr>
        <p:txBody>
          <a:bodyPr>
            <a:normAutofit/>
          </a:bodyPr>
          <a:lstStyle/>
          <a:p>
            <a:r>
              <a:rPr lang="fr-FR" b="1" dirty="0">
                <a:solidFill>
                  <a:schemeClr val="tx1"/>
                </a:solidFill>
              </a:rPr>
              <a:t>Les caractéristiques du droit à l’aide sociale</a:t>
            </a:r>
          </a:p>
          <a:p>
            <a:pPr lvl="1"/>
            <a:r>
              <a:rPr lang="fr-FR" dirty="0">
                <a:solidFill>
                  <a:schemeClr val="tx1"/>
                </a:solidFill>
              </a:rPr>
              <a:t>Le </a:t>
            </a:r>
            <a:r>
              <a:rPr lang="fr-FR" dirty="0" smtClean="0">
                <a:solidFill>
                  <a:schemeClr val="tx1"/>
                </a:solidFill>
              </a:rPr>
              <a:t>fondement légal </a:t>
            </a:r>
          </a:p>
          <a:p>
            <a:pPr lvl="1"/>
            <a:r>
              <a:rPr lang="fr-FR" dirty="0" smtClean="0">
                <a:solidFill>
                  <a:schemeClr val="tx1"/>
                </a:solidFill>
              </a:rPr>
              <a:t>Le caractère non contributif</a:t>
            </a:r>
          </a:p>
          <a:p>
            <a:pPr lvl="1"/>
            <a:r>
              <a:rPr lang="fr-FR" dirty="0" smtClean="0">
                <a:solidFill>
                  <a:schemeClr val="tx1"/>
                </a:solidFill>
              </a:rPr>
              <a:t>Le principe de spécialité</a:t>
            </a:r>
          </a:p>
          <a:p>
            <a:pPr lvl="1"/>
            <a:r>
              <a:rPr lang="fr-FR" dirty="0" smtClean="0">
                <a:solidFill>
                  <a:schemeClr val="tx1"/>
                </a:solidFill>
              </a:rPr>
              <a:t>Le caractère alimentaire</a:t>
            </a:r>
          </a:p>
          <a:p>
            <a:pPr lvl="1"/>
            <a:r>
              <a:rPr lang="fr-FR" dirty="0" smtClean="0">
                <a:solidFill>
                  <a:schemeClr val="tx1"/>
                </a:solidFill>
              </a:rPr>
              <a:t>Le caractère subsidiaire</a:t>
            </a:r>
          </a:p>
          <a:p>
            <a:pPr lvl="1"/>
            <a:endParaRPr lang="fr-FR" dirty="0" smtClean="0">
              <a:solidFill>
                <a:schemeClr val="tx1"/>
              </a:solidFill>
            </a:endParaRPr>
          </a:p>
          <a:p>
            <a:pPr lvl="1"/>
            <a:endParaRPr lang="fr-FR" dirty="0" smtClean="0">
              <a:solidFill>
                <a:schemeClr val="tx1"/>
              </a:solidFill>
            </a:endParaRPr>
          </a:p>
          <a:p>
            <a:pPr marL="0" indent="0">
              <a:buNone/>
            </a:pPr>
            <a:endParaRPr lang="fr-FR" dirty="0"/>
          </a:p>
        </p:txBody>
      </p:sp>
    </p:spTree>
    <p:extLst>
      <p:ext uri="{BB962C8B-B14F-4D97-AF65-F5344CB8AC3E}">
        <p14:creationId xmlns:p14="http://schemas.microsoft.com/office/powerpoint/2010/main" val="829652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directeurs et caractéristiques de l’aide sociale </a:t>
            </a:r>
            <a:endParaRPr lang="fr-FR" dirty="0"/>
          </a:p>
        </p:txBody>
      </p:sp>
      <p:sp>
        <p:nvSpPr>
          <p:cNvPr id="3" name="Espace réservé du contenu 2"/>
          <p:cNvSpPr>
            <a:spLocks noGrp="1"/>
          </p:cNvSpPr>
          <p:nvPr>
            <p:ph idx="1"/>
          </p:nvPr>
        </p:nvSpPr>
        <p:spPr>
          <a:xfrm>
            <a:off x="498474" y="1981200"/>
            <a:ext cx="7556313" cy="4627359"/>
          </a:xfrm>
        </p:spPr>
        <p:txBody>
          <a:bodyPr>
            <a:normAutofit lnSpcReduction="10000"/>
          </a:bodyPr>
          <a:lstStyle/>
          <a:p>
            <a:r>
              <a:rPr lang="fr-FR" b="1" dirty="0">
                <a:solidFill>
                  <a:schemeClr val="tx1"/>
                </a:solidFill>
              </a:rPr>
              <a:t>Les caractéristiques du droit à l’aide sociale</a:t>
            </a:r>
          </a:p>
          <a:p>
            <a:pPr lvl="1"/>
            <a:r>
              <a:rPr lang="fr-FR" b="1" dirty="0">
                <a:solidFill>
                  <a:schemeClr val="tx1"/>
                </a:solidFill>
              </a:rPr>
              <a:t>Le caractère légal </a:t>
            </a:r>
            <a:r>
              <a:rPr lang="fr-FR" dirty="0">
                <a:solidFill>
                  <a:schemeClr val="tx1"/>
                </a:solidFill>
              </a:rPr>
              <a:t>du droit à l’aide </a:t>
            </a:r>
            <a:r>
              <a:rPr lang="fr-FR" dirty="0" smtClean="0">
                <a:solidFill>
                  <a:schemeClr val="tx1"/>
                </a:solidFill>
              </a:rPr>
              <a:t>sociale</a:t>
            </a:r>
          </a:p>
          <a:p>
            <a:pPr lvl="2"/>
            <a:r>
              <a:rPr lang="fr-FR" dirty="0" smtClean="0">
                <a:solidFill>
                  <a:schemeClr val="tx1"/>
                </a:solidFill>
              </a:rPr>
              <a:t>Les controverses relatives à la reconnaissance du droit de l’indigent</a:t>
            </a:r>
          </a:p>
          <a:p>
            <a:pPr lvl="2"/>
            <a:r>
              <a:rPr lang="fr-FR" dirty="0" smtClean="0">
                <a:solidFill>
                  <a:schemeClr val="tx1"/>
                </a:solidFill>
              </a:rPr>
              <a:t>Le droit </a:t>
            </a:r>
            <a:r>
              <a:rPr lang="fr-FR" dirty="0">
                <a:solidFill>
                  <a:schemeClr val="tx1"/>
                </a:solidFill>
              </a:rPr>
              <a:t>subjectif à </a:t>
            </a:r>
            <a:r>
              <a:rPr lang="fr-FR" dirty="0" smtClean="0">
                <a:solidFill>
                  <a:schemeClr val="tx1"/>
                </a:solidFill>
              </a:rPr>
              <a:t>prestation : un droit-créance ; définition de Jean DABIN (appartenance-maîtrise)</a:t>
            </a:r>
            <a:endParaRPr lang="fr-FR" dirty="0">
              <a:solidFill>
                <a:schemeClr val="tx1"/>
              </a:solidFill>
            </a:endParaRPr>
          </a:p>
          <a:p>
            <a:pPr lvl="2"/>
            <a:r>
              <a:rPr lang="fr-FR" dirty="0" smtClean="0">
                <a:solidFill>
                  <a:schemeClr val="tx1"/>
                </a:solidFill>
              </a:rPr>
              <a:t>Le caractère obligatoire des prestations d’aide sociale : loi d’ordre public; absence d’appréciation discrétionnaire de la part du débiteur de la prestation</a:t>
            </a:r>
          </a:p>
          <a:p>
            <a:pPr lvl="1"/>
            <a:r>
              <a:rPr lang="fr-FR" b="1" dirty="0" smtClean="0">
                <a:solidFill>
                  <a:schemeClr val="tx1"/>
                </a:solidFill>
              </a:rPr>
              <a:t>Un droit  non contributif </a:t>
            </a:r>
          </a:p>
          <a:p>
            <a:pPr lvl="2"/>
            <a:r>
              <a:rPr lang="fr-FR" dirty="0" smtClean="0">
                <a:solidFill>
                  <a:schemeClr val="tx1"/>
                </a:solidFill>
              </a:rPr>
              <a:t>Pas d’exigence de cotisation antérieure; financement des prestations par des recettes fiscales</a:t>
            </a:r>
          </a:p>
          <a:p>
            <a:pPr lvl="2"/>
            <a:r>
              <a:rPr lang="fr-FR" dirty="0" smtClean="0">
                <a:solidFill>
                  <a:schemeClr val="tx1"/>
                </a:solidFill>
              </a:rPr>
              <a:t>Non-</a:t>
            </a:r>
            <a:r>
              <a:rPr lang="fr-FR" dirty="0" err="1" smtClean="0">
                <a:solidFill>
                  <a:schemeClr val="tx1"/>
                </a:solidFill>
              </a:rPr>
              <a:t>contributivité</a:t>
            </a:r>
            <a:r>
              <a:rPr lang="fr-FR" dirty="0" smtClean="0">
                <a:solidFill>
                  <a:schemeClr val="tx1"/>
                </a:solidFill>
              </a:rPr>
              <a:t> </a:t>
            </a:r>
            <a:r>
              <a:rPr lang="fr-FR" dirty="0" err="1" smtClean="0">
                <a:solidFill>
                  <a:schemeClr val="tx1"/>
                </a:solidFill>
              </a:rPr>
              <a:t>consusbtantielle</a:t>
            </a:r>
            <a:r>
              <a:rPr lang="fr-FR" dirty="0" smtClean="0">
                <a:solidFill>
                  <a:schemeClr val="tx1"/>
                </a:solidFill>
              </a:rPr>
              <a:t> de l’aide sociale</a:t>
            </a:r>
            <a:endParaRPr lang="fr-FR" dirty="0">
              <a:solidFill>
                <a:schemeClr val="tx1"/>
              </a:solidFill>
            </a:endParaRPr>
          </a:p>
          <a:p>
            <a:pPr lvl="2"/>
            <a:r>
              <a:rPr lang="fr-FR" dirty="0" smtClean="0">
                <a:solidFill>
                  <a:schemeClr val="tx1"/>
                </a:solidFill>
              </a:rPr>
              <a:t>Droit fondé sur l’existence d’un besoin </a:t>
            </a:r>
          </a:p>
          <a:p>
            <a:pPr lvl="2"/>
            <a:r>
              <a:rPr lang="fr-FR" dirty="0" smtClean="0">
                <a:solidFill>
                  <a:schemeClr val="tx1"/>
                </a:solidFill>
              </a:rPr>
              <a:t>Portée de l’origine du besoin</a:t>
            </a:r>
            <a:endParaRPr lang="fr-FR" dirty="0">
              <a:solidFill>
                <a:schemeClr val="tx1"/>
              </a:solidFill>
            </a:endParaRPr>
          </a:p>
          <a:p>
            <a:pPr marL="0" indent="0">
              <a:buNone/>
            </a:pPr>
            <a:endParaRPr lang="fr-FR" dirty="0"/>
          </a:p>
        </p:txBody>
      </p:sp>
    </p:spTree>
    <p:extLst>
      <p:ext uri="{BB962C8B-B14F-4D97-AF65-F5344CB8AC3E}">
        <p14:creationId xmlns:p14="http://schemas.microsoft.com/office/powerpoint/2010/main" val="14945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directeurs et caractéristiques de l’aide sociale </a:t>
            </a:r>
            <a:endParaRPr lang="fr-FR" dirty="0"/>
          </a:p>
        </p:txBody>
      </p:sp>
      <p:sp>
        <p:nvSpPr>
          <p:cNvPr id="3" name="Espace réservé du contenu 2"/>
          <p:cNvSpPr>
            <a:spLocks noGrp="1"/>
          </p:cNvSpPr>
          <p:nvPr>
            <p:ph idx="1"/>
          </p:nvPr>
        </p:nvSpPr>
        <p:spPr>
          <a:xfrm>
            <a:off x="498474" y="1981200"/>
            <a:ext cx="7556313" cy="4788894"/>
          </a:xfrm>
        </p:spPr>
        <p:txBody>
          <a:bodyPr>
            <a:normAutofit fontScale="92500" lnSpcReduction="20000"/>
          </a:bodyPr>
          <a:lstStyle/>
          <a:p>
            <a:pPr lvl="1"/>
            <a:r>
              <a:rPr lang="fr-FR" b="1" dirty="0" smtClean="0">
                <a:solidFill>
                  <a:schemeClr val="tx1"/>
                </a:solidFill>
              </a:rPr>
              <a:t>La spécialisation de l’aide sociale </a:t>
            </a:r>
            <a:r>
              <a:rPr lang="fr-FR" dirty="0">
                <a:solidFill>
                  <a:schemeClr val="tx1"/>
                </a:solidFill>
              </a:rPr>
              <a:t>: </a:t>
            </a:r>
            <a:endParaRPr lang="fr-FR" dirty="0" smtClean="0">
              <a:solidFill>
                <a:schemeClr val="tx1"/>
              </a:solidFill>
            </a:endParaRPr>
          </a:p>
          <a:p>
            <a:pPr lvl="2"/>
            <a:r>
              <a:rPr lang="fr-FR" dirty="0">
                <a:solidFill>
                  <a:schemeClr val="tx1"/>
                </a:solidFill>
              </a:rPr>
              <a:t>D</a:t>
            </a:r>
            <a:r>
              <a:rPr lang="fr-FR" dirty="0" smtClean="0">
                <a:solidFill>
                  <a:schemeClr val="tx1"/>
                </a:solidFill>
              </a:rPr>
              <a:t>es prestations catégorielles</a:t>
            </a:r>
            <a:endParaRPr lang="fr-FR" dirty="0">
              <a:solidFill>
                <a:schemeClr val="tx1"/>
              </a:solidFill>
            </a:endParaRPr>
          </a:p>
          <a:p>
            <a:pPr lvl="2"/>
            <a:r>
              <a:rPr lang="fr-FR" dirty="0" smtClean="0">
                <a:solidFill>
                  <a:schemeClr val="tx1"/>
                </a:solidFill>
              </a:rPr>
              <a:t>Des prestations affectées </a:t>
            </a:r>
            <a:r>
              <a:rPr lang="fr-FR" dirty="0">
                <a:solidFill>
                  <a:schemeClr val="tx1"/>
                </a:solidFill>
              </a:rPr>
              <a:t>à </a:t>
            </a:r>
            <a:r>
              <a:rPr lang="fr-FR" dirty="0" smtClean="0">
                <a:solidFill>
                  <a:schemeClr val="tx1"/>
                </a:solidFill>
              </a:rPr>
              <a:t>des besoins identifiés (légitimes?)</a:t>
            </a:r>
            <a:endParaRPr lang="fr-FR" dirty="0">
              <a:solidFill>
                <a:schemeClr val="tx1"/>
              </a:solidFill>
            </a:endParaRPr>
          </a:p>
          <a:p>
            <a:pPr lvl="2"/>
            <a:r>
              <a:rPr lang="fr-FR" dirty="0">
                <a:solidFill>
                  <a:schemeClr val="tx1"/>
                </a:solidFill>
              </a:rPr>
              <a:t>P</a:t>
            </a:r>
            <a:r>
              <a:rPr lang="fr-FR" dirty="0" smtClean="0">
                <a:solidFill>
                  <a:schemeClr val="tx1"/>
                </a:solidFill>
              </a:rPr>
              <a:t>ratique du ciblage : favorable à la reconnaissance du droit subjectif</a:t>
            </a:r>
          </a:p>
          <a:p>
            <a:pPr lvl="2"/>
            <a:r>
              <a:rPr lang="fr-FR" dirty="0" smtClean="0">
                <a:solidFill>
                  <a:schemeClr val="tx1"/>
                </a:solidFill>
              </a:rPr>
              <a:t>Caractère compartimenté de l’aide sociale : un obstacle pour l’accès aux droits?</a:t>
            </a:r>
            <a:endParaRPr lang="fr-FR" dirty="0">
              <a:solidFill>
                <a:schemeClr val="tx1"/>
              </a:solidFill>
            </a:endParaRPr>
          </a:p>
          <a:p>
            <a:pPr lvl="1"/>
            <a:r>
              <a:rPr lang="fr-FR" b="1" dirty="0">
                <a:solidFill>
                  <a:schemeClr val="tx1"/>
                </a:solidFill>
              </a:rPr>
              <a:t>Le caractère alimentaire </a:t>
            </a:r>
            <a:r>
              <a:rPr lang="fr-FR" dirty="0">
                <a:solidFill>
                  <a:schemeClr val="tx1"/>
                </a:solidFill>
              </a:rPr>
              <a:t>: </a:t>
            </a:r>
            <a:endParaRPr lang="fr-FR" dirty="0" smtClean="0">
              <a:solidFill>
                <a:schemeClr val="tx1"/>
              </a:solidFill>
            </a:endParaRPr>
          </a:p>
          <a:p>
            <a:pPr lvl="2"/>
            <a:r>
              <a:rPr lang="fr-FR" dirty="0" smtClean="0">
                <a:solidFill>
                  <a:schemeClr val="tx1"/>
                </a:solidFill>
              </a:rPr>
              <a:t>Besoin :</a:t>
            </a:r>
          </a:p>
          <a:p>
            <a:pPr lvl="3"/>
            <a:r>
              <a:rPr lang="fr-FR" dirty="0" smtClean="0">
                <a:solidFill>
                  <a:schemeClr val="tx1"/>
                </a:solidFill>
              </a:rPr>
              <a:t>Sens commun : manque accompagné du désir ou de la nécessité d’avoir</a:t>
            </a:r>
          </a:p>
          <a:p>
            <a:pPr lvl="3"/>
            <a:r>
              <a:rPr lang="fr-FR" dirty="0" smtClean="0">
                <a:solidFill>
                  <a:schemeClr val="tx1"/>
                </a:solidFill>
              </a:rPr>
              <a:t>Juridique : état de celui qui ne peut, par ses seuls moyens, assurer sa propre subsistance</a:t>
            </a:r>
          </a:p>
          <a:p>
            <a:pPr lvl="2"/>
            <a:r>
              <a:rPr lang="fr-FR" dirty="0" smtClean="0">
                <a:solidFill>
                  <a:schemeClr val="tx1"/>
                </a:solidFill>
              </a:rPr>
              <a:t>Besoins : ensemble des exigences élémentaires à la satisfaction desquelles une personne peut normalement prétendre compte tenu de son âge, de son état de santé, de sa qualification professionnelle</a:t>
            </a:r>
          </a:p>
          <a:p>
            <a:pPr lvl="2"/>
            <a:r>
              <a:rPr lang="fr-FR" dirty="0" smtClean="0">
                <a:solidFill>
                  <a:schemeClr val="tx1"/>
                </a:solidFill>
              </a:rPr>
              <a:t>Différences possibles dans l’évaluation du besoin</a:t>
            </a:r>
          </a:p>
          <a:p>
            <a:pPr lvl="3"/>
            <a:r>
              <a:rPr lang="fr-FR" dirty="0" smtClean="0">
                <a:solidFill>
                  <a:schemeClr val="tx1"/>
                </a:solidFill>
              </a:rPr>
              <a:t>En droit civil : besoins du créancier / ressources du débiteur</a:t>
            </a:r>
          </a:p>
          <a:p>
            <a:pPr lvl="3"/>
            <a:r>
              <a:rPr lang="fr-FR" dirty="0" smtClean="0">
                <a:solidFill>
                  <a:schemeClr val="tx1"/>
                </a:solidFill>
              </a:rPr>
              <a:t>En droit de l’aide sociale : un </a:t>
            </a:r>
            <a:r>
              <a:rPr lang="fr-FR" dirty="0">
                <a:solidFill>
                  <a:schemeClr val="tx1"/>
                </a:solidFill>
              </a:rPr>
              <a:t>droit </a:t>
            </a:r>
            <a:r>
              <a:rPr lang="fr-FR" dirty="0" smtClean="0">
                <a:solidFill>
                  <a:schemeClr val="tx1"/>
                </a:solidFill>
              </a:rPr>
              <a:t>essentiel, un </a:t>
            </a:r>
            <a:r>
              <a:rPr lang="fr-FR" dirty="0">
                <a:solidFill>
                  <a:schemeClr val="tx1"/>
                </a:solidFill>
              </a:rPr>
              <a:t>droit à </a:t>
            </a:r>
            <a:r>
              <a:rPr lang="fr-FR" dirty="0" smtClean="0">
                <a:solidFill>
                  <a:schemeClr val="tx1"/>
                </a:solidFill>
              </a:rPr>
              <a:t>l’essentiel ; des montants de minima sociaux en deçà du seuil de pauvreté</a:t>
            </a:r>
            <a:endParaRPr lang="fr-FR" dirty="0">
              <a:solidFill>
                <a:schemeClr val="tx1"/>
              </a:solidFill>
            </a:endParaRPr>
          </a:p>
        </p:txBody>
      </p:sp>
    </p:spTree>
    <p:extLst>
      <p:ext uri="{BB962C8B-B14F-4D97-AF65-F5344CB8AC3E}">
        <p14:creationId xmlns:p14="http://schemas.microsoft.com/office/powerpoint/2010/main" val="3022639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directeurs et caractéristiques de l’aide sociale </a:t>
            </a:r>
            <a:endParaRPr lang="fr-FR" dirty="0"/>
          </a:p>
        </p:txBody>
      </p:sp>
      <p:sp>
        <p:nvSpPr>
          <p:cNvPr id="3" name="Espace réservé du contenu 2"/>
          <p:cNvSpPr>
            <a:spLocks noGrp="1"/>
          </p:cNvSpPr>
          <p:nvPr>
            <p:ph idx="1"/>
          </p:nvPr>
        </p:nvSpPr>
        <p:spPr>
          <a:xfrm>
            <a:off x="498474" y="1981200"/>
            <a:ext cx="7556313" cy="4627359"/>
          </a:xfrm>
        </p:spPr>
        <p:txBody>
          <a:bodyPr>
            <a:normAutofit lnSpcReduction="10000"/>
          </a:bodyPr>
          <a:lstStyle/>
          <a:p>
            <a:pPr lvl="1"/>
            <a:r>
              <a:rPr lang="fr-FR" b="1" dirty="0" smtClean="0">
                <a:solidFill>
                  <a:schemeClr val="tx1"/>
                </a:solidFill>
              </a:rPr>
              <a:t>Le </a:t>
            </a:r>
            <a:r>
              <a:rPr lang="fr-FR" b="1" dirty="0">
                <a:solidFill>
                  <a:schemeClr val="tx1"/>
                </a:solidFill>
              </a:rPr>
              <a:t>caractère subsidiaire </a:t>
            </a:r>
            <a:r>
              <a:rPr lang="fr-FR" dirty="0">
                <a:solidFill>
                  <a:schemeClr val="tx1"/>
                </a:solidFill>
              </a:rPr>
              <a:t>: </a:t>
            </a:r>
            <a:endParaRPr lang="fr-FR" dirty="0" smtClean="0">
              <a:solidFill>
                <a:schemeClr val="tx1"/>
              </a:solidFill>
            </a:endParaRPr>
          </a:p>
          <a:p>
            <a:pPr lvl="2"/>
            <a:r>
              <a:rPr lang="fr-FR" dirty="0" smtClean="0">
                <a:solidFill>
                  <a:schemeClr val="tx1"/>
                </a:solidFill>
              </a:rPr>
              <a:t>Subsidiarité dans la protections sociale: une aide versée à défaut de droit à prestation de sécurité sociale ou de chômage</a:t>
            </a:r>
            <a:endParaRPr lang="fr-FR" dirty="0">
              <a:solidFill>
                <a:schemeClr val="tx1"/>
              </a:solidFill>
            </a:endParaRPr>
          </a:p>
          <a:p>
            <a:pPr lvl="2"/>
            <a:r>
              <a:rPr lang="fr-FR" dirty="0" smtClean="0">
                <a:solidFill>
                  <a:schemeClr val="tx1"/>
                </a:solidFill>
              </a:rPr>
              <a:t>Subsidiarité par rapport aux ressources du demandeur: une aide versée à défaut de ressources propres suffisantes</a:t>
            </a:r>
            <a:endParaRPr lang="fr-FR" dirty="0">
              <a:solidFill>
                <a:schemeClr val="tx1"/>
              </a:solidFill>
            </a:endParaRPr>
          </a:p>
          <a:p>
            <a:pPr lvl="2"/>
            <a:r>
              <a:rPr lang="fr-FR" dirty="0" smtClean="0">
                <a:solidFill>
                  <a:schemeClr val="tx1"/>
                </a:solidFill>
              </a:rPr>
              <a:t>Une aide récupérable : </a:t>
            </a:r>
          </a:p>
          <a:p>
            <a:pPr lvl="3"/>
            <a:r>
              <a:rPr lang="fr-FR" dirty="0">
                <a:solidFill>
                  <a:schemeClr val="tx1"/>
                </a:solidFill>
              </a:rPr>
              <a:t>R</a:t>
            </a:r>
            <a:r>
              <a:rPr lang="fr-FR" dirty="0" smtClean="0">
                <a:solidFill>
                  <a:schemeClr val="tx1"/>
                </a:solidFill>
              </a:rPr>
              <a:t>etour à meilleure fortune</a:t>
            </a:r>
          </a:p>
          <a:p>
            <a:pPr lvl="3"/>
            <a:r>
              <a:rPr lang="fr-FR" dirty="0">
                <a:solidFill>
                  <a:schemeClr val="tx1"/>
                </a:solidFill>
              </a:rPr>
              <a:t>R</a:t>
            </a:r>
            <a:r>
              <a:rPr lang="fr-FR" dirty="0" smtClean="0">
                <a:solidFill>
                  <a:schemeClr val="tx1"/>
                </a:solidFill>
              </a:rPr>
              <a:t>ecours sur succession</a:t>
            </a:r>
          </a:p>
          <a:p>
            <a:pPr lvl="3"/>
            <a:r>
              <a:rPr lang="fr-FR" dirty="0" smtClean="0">
                <a:solidFill>
                  <a:schemeClr val="tx1"/>
                </a:solidFill>
              </a:rPr>
              <a:t>Recours contre le donataire et le légataire</a:t>
            </a:r>
          </a:p>
          <a:p>
            <a:pPr lvl="2"/>
            <a:r>
              <a:rPr lang="fr-FR" dirty="0" smtClean="0">
                <a:solidFill>
                  <a:schemeClr val="tx1"/>
                </a:solidFill>
              </a:rPr>
              <a:t>Fondements économiques et moraux de la subsidiarité</a:t>
            </a:r>
          </a:p>
          <a:p>
            <a:pPr lvl="2"/>
            <a:r>
              <a:rPr lang="fr-FR" dirty="0" smtClean="0">
                <a:solidFill>
                  <a:schemeClr val="tx1"/>
                </a:solidFill>
              </a:rPr>
              <a:t>Ordre de priorité entre solidarité nationale et solidarité familiale</a:t>
            </a:r>
          </a:p>
          <a:p>
            <a:pPr lvl="2"/>
            <a:r>
              <a:rPr lang="fr-FR" dirty="0" smtClean="0">
                <a:solidFill>
                  <a:schemeClr val="tx1"/>
                </a:solidFill>
              </a:rPr>
              <a:t>Collectivité = ultime débiteur d’aliments</a:t>
            </a:r>
          </a:p>
          <a:p>
            <a:pPr lvl="1"/>
            <a:r>
              <a:rPr lang="fr-FR" b="1" dirty="0" smtClean="0">
                <a:solidFill>
                  <a:schemeClr val="tx1"/>
                </a:solidFill>
              </a:rPr>
              <a:t>Diversité des acteurs </a:t>
            </a:r>
            <a:r>
              <a:rPr lang="fr-FR" dirty="0" smtClean="0">
                <a:solidFill>
                  <a:schemeClr val="tx1"/>
                </a:solidFill>
              </a:rPr>
              <a:t>: Conseil départemental, communes, MDPH, organismes de sécurité sociale (CPAM, CAF, MSA)</a:t>
            </a:r>
            <a:endParaRPr lang="fr-FR" dirty="0">
              <a:solidFill>
                <a:schemeClr val="tx1"/>
              </a:solidFill>
            </a:endParaRPr>
          </a:p>
          <a:p>
            <a:pPr marL="0" indent="0">
              <a:buNone/>
            </a:pPr>
            <a:endParaRPr lang="fr-FR" dirty="0"/>
          </a:p>
        </p:txBody>
      </p:sp>
    </p:spTree>
    <p:extLst>
      <p:ext uri="{BB962C8B-B14F-4D97-AF65-F5344CB8AC3E}">
        <p14:creationId xmlns:p14="http://schemas.microsoft.com/office/powerpoint/2010/main" val="3022639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directeurs et caractéristiques de l’aide sociale </a:t>
            </a:r>
            <a:endParaRPr lang="fr-FR" dirty="0"/>
          </a:p>
        </p:txBody>
      </p:sp>
      <p:sp>
        <p:nvSpPr>
          <p:cNvPr id="3" name="Espace réservé du contenu 2"/>
          <p:cNvSpPr>
            <a:spLocks noGrp="1"/>
          </p:cNvSpPr>
          <p:nvPr>
            <p:ph idx="1"/>
          </p:nvPr>
        </p:nvSpPr>
        <p:spPr>
          <a:xfrm>
            <a:off x="498474" y="1557870"/>
            <a:ext cx="8132570" cy="5159020"/>
          </a:xfrm>
        </p:spPr>
        <p:txBody>
          <a:bodyPr>
            <a:normAutofit fontScale="92500" lnSpcReduction="10000"/>
          </a:bodyPr>
          <a:lstStyle/>
          <a:p>
            <a:r>
              <a:rPr lang="fr-FR" b="1" dirty="0" smtClean="0">
                <a:solidFill>
                  <a:schemeClr val="tx1"/>
                </a:solidFill>
              </a:rPr>
              <a:t>Les </a:t>
            </a:r>
            <a:r>
              <a:rPr lang="fr-FR" b="1" dirty="0">
                <a:solidFill>
                  <a:schemeClr val="tx1"/>
                </a:solidFill>
              </a:rPr>
              <a:t>dynamiques actuelles du droit de l’aide sociale</a:t>
            </a:r>
          </a:p>
          <a:p>
            <a:pPr lvl="1"/>
            <a:r>
              <a:rPr lang="fr-FR" dirty="0">
                <a:solidFill>
                  <a:schemeClr val="tx1"/>
                </a:solidFill>
              </a:rPr>
              <a:t>L’atténuation du principe de </a:t>
            </a:r>
            <a:r>
              <a:rPr lang="fr-FR" dirty="0" smtClean="0">
                <a:solidFill>
                  <a:schemeClr val="tx1"/>
                </a:solidFill>
              </a:rPr>
              <a:t>spécialité </a:t>
            </a:r>
          </a:p>
          <a:p>
            <a:pPr lvl="2"/>
            <a:r>
              <a:rPr lang="fr-FR" dirty="0" smtClean="0">
                <a:solidFill>
                  <a:schemeClr val="tx1"/>
                </a:solidFill>
              </a:rPr>
              <a:t>Affectation de la prestation à un besoin précis + cause du besoin</a:t>
            </a:r>
          </a:p>
          <a:p>
            <a:pPr lvl="2"/>
            <a:r>
              <a:rPr lang="fr-FR" dirty="0" smtClean="0">
                <a:solidFill>
                  <a:schemeClr val="tx1"/>
                </a:solidFill>
              </a:rPr>
              <a:t>Prise en compte de la	 seule insuffisance de ressources : RMI, RSA, aide juridictionnelle, aide médicale d’État</a:t>
            </a:r>
          </a:p>
          <a:p>
            <a:pPr lvl="2"/>
            <a:r>
              <a:rPr lang="fr-FR" dirty="0" smtClean="0">
                <a:solidFill>
                  <a:schemeClr val="tx1"/>
                </a:solidFill>
              </a:rPr>
              <a:t>Abandon de l’origine personnelle du besoin et de sa justification</a:t>
            </a:r>
          </a:p>
          <a:p>
            <a:pPr lvl="2"/>
            <a:r>
              <a:rPr lang="fr-FR" dirty="0" smtClean="0">
                <a:solidFill>
                  <a:schemeClr val="tx1"/>
                </a:solidFill>
              </a:rPr>
              <a:t>La situation de l’économie et de l’emploi comme facteur du besoin ?</a:t>
            </a:r>
            <a:endParaRPr lang="fr-FR" dirty="0">
              <a:solidFill>
                <a:schemeClr val="tx1"/>
              </a:solidFill>
            </a:endParaRPr>
          </a:p>
          <a:p>
            <a:pPr lvl="1"/>
            <a:r>
              <a:rPr lang="fr-FR" dirty="0" smtClean="0">
                <a:solidFill>
                  <a:schemeClr val="tx1"/>
                </a:solidFill>
              </a:rPr>
              <a:t>L’évolution du </a:t>
            </a:r>
            <a:r>
              <a:rPr lang="fr-FR" dirty="0">
                <a:solidFill>
                  <a:schemeClr val="tx1"/>
                </a:solidFill>
              </a:rPr>
              <a:t>principe de </a:t>
            </a:r>
            <a:r>
              <a:rPr lang="fr-FR" dirty="0" smtClean="0">
                <a:solidFill>
                  <a:schemeClr val="tx1"/>
                </a:solidFill>
              </a:rPr>
              <a:t>subsidiarité</a:t>
            </a:r>
          </a:p>
          <a:p>
            <a:pPr lvl="2"/>
            <a:r>
              <a:rPr lang="fr-FR" dirty="0" smtClean="0">
                <a:solidFill>
                  <a:schemeClr val="tx1"/>
                </a:solidFill>
              </a:rPr>
              <a:t>Subsidiarité par rapport aux autres niveaux de la protection sociale maintenue mais avec un champ d’application réduit : marginalisation des champs d’intervention partagés entre la Sécurité sociale et l’aide sociale</a:t>
            </a:r>
          </a:p>
          <a:p>
            <a:pPr lvl="2"/>
            <a:r>
              <a:rPr lang="fr-FR" dirty="0" smtClean="0">
                <a:solidFill>
                  <a:schemeClr val="tx1"/>
                </a:solidFill>
              </a:rPr>
              <a:t>Marginalisation des recours alimentaires et des récupérations sur succession : ASPA (</a:t>
            </a:r>
            <a:r>
              <a:rPr lang="fr-FR" dirty="0" err="1" smtClean="0">
                <a:solidFill>
                  <a:schemeClr val="tx1"/>
                </a:solidFill>
              </a:rPr>
              <a:t>ssoc</a:t>
            </a:r>
            <a:r>
              <a:rPr lang="fr-FR" dirty="0" smtClean="0">
                <a:solidFill>
                  <a:schemeClr val="tx1"/>
                </a:solidFill>
              </a:rPr>
              <a:t>., si +7324€ d’ASPA et au-delà de 39 000€); aide ménagère en nature légale  et allocation représentative des services ménagers (au-delà de 760€ d’aide et de 46 000€ d’actif); aide sociale à l’hébergement (ASH, dès le 1</a:t>
            </a:r>
            <a:r>
              <a:rPr lang="fr-FR" baseline="30000" dirty="0" smtClean="0">
                <a:solidFill>
                  <a:schemeClr val="tx1"/>
                </a:solidFill>
              </a:rPr>
              <a:t>er</a:t>
            </a:r>
            <a:r>
              <a:rPr lang="fr-FR" dirty="0" smtClean="0">
                <a:solidFill>
                  <a:schemeClr val="tx1"/>
                </a:solidFill>
              </a:rPr>
              <a:t> €))</a:t>
            </a:r>
          </a:p>
          <a:p>
            <a:pPr lvl="1"/>
            <a:r>
              <a:rPr lang="fr-FR" dirty="0" smtClean="0">
                <a:solidFill>
                  <a:schemeClr val="tx1"/>
                </a:solidFill>
              </a:rPr>
              <a:t>Question de la référence au travail et thématique de la contrepartie</a:t>
            </a:r>
          </a:p>
          <a:p>
            <a:pPr lvl="1"/>
            <a:r>
              <a:rPr lang="fr-FR" dirty="0" smtClean="0">
                <a:solidFill>
                  <a:schemeClr val="tx1"/>
                </a:solidFill>
              </a:rPr>
              <a:t>Question de la contractualisation : liberté de contracter? Nature </a:t>
            </a:r>
            <a:r>
              <a:rPr lang="fr-FR" smtClean="0">
                <a:solidFill>
                  <a:schemeClr val="tx1"/>
                </a:solidFill>
              </a:rPr>
              <a:t>des obligations ?                                                        </a:t>
            </a:r>
            <a:endParaRPr lang="fr-FR" dirty="0" smtClean="0">
              <a:solidFill>
                <a:schemeClr val="tx1"/>
              </a:solidFill>
            </a:endParaRPr>
          </a:p>
          <a:p>
            <a:pPr lvl="1"/>
            <a:r>
              <a:rPr lang="fr-FR" dirty="0" smtClean="0">
                <a:solidFill>
                  <a:schemeClr val="tx1"/>
                </a:solidFill>
              </a:rPr>
              <a:t>Question de la conditionnalité du droit à l’aide sociale</a:t>
            </a:r>
            <a:endParaRPr lang="fr-FR" dirty="0">
              <a:solidFill>
                <a:schemeClr val="tx1"/>
              </a:solidFill>
            </a:endParaRPr>
          </a:p>
          <a:p>
            <a:endParaRPr lang="fr-FR" dirty="0"/>
          </a:p>
        </p:txBody>
      </p:sp>
    </p:spTree>
    <p:extLst>
      <p:ext uri="{BB962C8B-B14F-4D97-AF65-F5344CB8AC3E}">
        <p14:creationId xmlns:p14="http://schemas.microsoft.com/office/powerpoint/2010/main" val="3145936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PRINCIPAUX CHAMPS DE L’AIDE SOCIALE</a:t>
            </a:r>
            <a:endParaRPr lang="fr-FR" dirty="0"/>
          </a:p>
        </p:txBody>
      </p:sp>
      <p:sp>
        <p:nvSpPr>
          <p:cNvPr id="3" name="Espace réservé du contenu 2"/>
          <p:cNvSpPr>
            <a:spLocks noGrp="1"/>
          </p:cNvSpPr>
          <p:nvPr>
            <p:ph idx="1"/>
          </p:nvPr>
        </p:nvSpPr>
        <p:spPr/>
        <p:txBody>
          <a:bodyPr/>
          <a:lstStyle/>
          <a:p>
            <a:r>
              <a:rPr lang="fr-FR" dirty="0">
                <a:solidFill>
                  <a:schemeClr val="tx1"/>
                </a:solidFill>
              </a:rPr>
              <a:t>L’aide sociale en faveur de la </a:t>
            </a:r>
            <a:r>
              <a:rPr lang="fr-FR" dirty="0" smtClean="0">
                <a:solidFill>
                  <a:schemeClr val="tx1"/>
                </a:solidFill>
              </a:rPr>
              <a:t>famille et de l’enfance</a:t>
            </a:r>
            <a:endParaRPr lang="fr-FR" dirty="0">
              <a:solidFill>
                <a:schemeClr val="tx1"/>
              </a:solidFill>
            </a:endParaRPr>
          </a:p>
          <a:p>
            <a:r>
              <a:rPr lang="fr-FR" dirty="0" smtClean="0">
                <a:solidFill>
                  <a:schemeClr val="tx1"/>
                </a:solidFill>
              </a:rPr>
              <a:t>L’aide sociale en faveur des personnes âgées</a:t>
            </a:r>
          </a:p>
          <a:p>
            <a:r>
              <a:rPr lang="fr-FR" dirty="0" smtClean="0">
                <a:solidFill>
                  <a:schemeClr val="tx1"/>
                </a:solidFill>
              </a:rPr>
              <a:t>L’aide sociale en faveur des personnes handicapées</a:t>
            </a:r>
          </a:p>
          <a:p>
            <a:r>
              <a:rPr lang="fr-FR" dirty="0">
                <a:solidFill>
                  <a:schemeClr val="tx1"/>
                </a:solidFill>
              </a:rPr>
              <a:t>L’aide sociale en matière de santé</a:t>
            </a:r>
          </a:p>
          <a:p>
            <a:r>
              <a:rPr lang="fr-FR" dirty="0" smtClean="0">
                <a:solidFill>
                  <a:schemeClr val="tx1"/>
                </a:solidFill>
              </a:rPr>
              <a:t>L’aide sociale sociale en faveur de la lutte contre les exclusions</a:t>
            </a:r>
          </a:p>
          <a:p>
            <a:endParaRPr lang="fr-FR" dirty="0"/>
          </a:p>
        </p:txBody>
      </p:sp>
    </p:spTree>
    <p:extLst>
      <p:ext uri="{BB962C8B-B14F-4D97-AF65-F5344CB8AC3E}">
        <p14:creationId xmlns:p14="http://schemas.microsoft.com/office/powerpoint/2010/main" val="924263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FAMILLE ET DE L’ENFANCE</a:t>
            </a:r>
            <a:endParaRPr lang="fr-FR" dirty="0"/>
          </a:p>
        </p:txBody>
      </p:sp>
      <p:sp>
        <p:nvSpPr>
          <p:cNvPr id="3" name="Espace réservé du contenu 2"/>
          <p:cNvSpPr>
            <a:spLocks noGrp="1"/>
          </p:cNvSpPr>
          <p:nvPr>
            <p:ph idx="1"/>
          </p:nvPr>
        </p:nvSpPr>
        <p:spPr>
          <a:xfrm>
            <a:off x="498474" y="1876240"/>
            <a:ext cx="7556313" cy="4956829"/>
          </a:xfrm>
        </p:spPr>
        <p:txBody>
          <a:bodyPr>
            <a:normAutofit lnSpcReduction="10000"/>
          </a:bodyPr>
          <a:lstStyle/>
          <a:p>
            <a:pPr>
              <a:spcBef>
                <a:spcPts val="600"/>
              </a:spcBef>
            </a:pPr>
            <a:r>
              <a:rPr lang="fr-FR" dirty="0" smtClean="0">
                <a:solidFill>
                  <a:schemeClr val="tx1"/>
                </a:solidFill>
              </a:rPr>
              <a:t>Historiquement, l’une des manifestations les plus importante de l’assistance (assistance public et recueil des enfants abandonnés ou orphelins)</a:t>
            </a:r>
          </a:p>
          <a:p>
            <a:pPr>
              <a:spcBef>
                <a:spcPts val="600"/>
              </a:spcBef>
            </a:pPr>
            <a:r>
              <a:rPr lang="fr-FR" dirty="0" smtClean="0">
                <a:solidFill>
                  <a:schemeClr val="tx1"/>
                </a:solidFill>
              </a:rPr>
              <a:t>Les prestations sont en nature</a:t>
            </a:r>
          </a:p>
          <a:p>
            <a:pPr>
              <a:spcBef>
                <a:spcPts val="600"/>
              </a:spcBef>
            </a:pPr>
            <a:r>
              <a:rPr lang="fr-FR" dirty="0" smtClean="0">
                <a:solidFill>
                  <a:schemeClr val="tx1"/>
                </a:solidFill>
              </a:rPr>
              <a:t>Importance de la notion de « danger » pour l’enfant</a:t>
            </a:r>
          </a:p>
          <a:p>
            <a:pPr>
              <a:spcBef>
                <a:spcPts val="600"/>
              </a:spcBef>
            </a:pPr>
            <a:r>
              <a:rPr lang="fr-FR" dirty="0">
                <a:solidFill>
                  <a:schemeClr val="tx1"/>
                </a:solidFill>
              </a:rPr>
              <a:t>Missions de prévention de l’ASE :</a:t>
            </a:r>
          </a:p>
          <a:p>
            <a:pPr lvl="1"/>
            <a:r>
              <a:rPr lang="fr-FR" dirty="0">
                <a:solidFill>
                  <a:schemeClr val="tx1"/>
                </a:solidFill>
              </a:rPr>
              <a:t>Soutien aux mineurs et à leur famille; aide à domicile (intervention de travailleuse familiale, d’aide ménagère, d’un service d’action éducative), aides financières sous la forme de secours exceptionnel</a:t>
            </a:r>
          </a:p>
          <a:p>
            <a:pPr lvl="1"/>
            <a:r>
              <a:rPr lang="fr-FR" dirty="0">
                <a:solidFill>
                  <a:schemeClr val="tx1"/>
                </a:solidFill>
              </a:rPr>
              <a:t>Mission de prévention de l’inadaptation sociale</a:t>
            </a:r>
          </a:p>
          <a:p>
            <a:pPr lvl="1"/>
            <a:r>
              <a:rPr lang="fr-FR" dirty="0">
                <a:solidFill>
                  <a:schemeClr val="tx1"/>
                </a:solidFill>
              </a:rPr>
              <a:t>Mission de prévention des mauvais traitements</a:t>
            </a:r>
          </a:p>
          <a:p>
            <a:pPr lvl="1"/>
            <a:r>
              <a:rPr lang="fr-FR" dirty="0">
                <a:solidFill>
                  <a:schemeClr val="tx1"/>
                </a:solidFill>
              </a:rPr>
              <a:t>Mission de prévention des </a:t>
            </a:r>
            <a:r>
              <a:rPr lang="fr-FR" dirty="0" smtClean="0">
                <a:solidFill>
                  <a:schemeClr val="tx1"/>
                </a:solidFill>
              </a:rPr>
              <a:t>abandons</a:t>
            </a:r>
          </a:p>
          <a:p>
            <a:pPr>
              <a:spcBef>
                <a:spcPts val="600"/>
              </a:spcBef>
            </a:pPr>
            <a:r>
              <a:rPr lang="fr-FR" dirty="0" smtClean="0">
                <a:solidFill>
                  <a:schemeClr val="tx1"/>
                </a:solidFill>
              </a:rPr>
              <a:t>Moyens de la prévention par l’ASE :</a:t>
            </a:r>
          </a:p>
          <a:p>
            <a:pPr lvl="1"/>
            <a:r>
              <a:rPr lang="fr-FR" dirty="0" smtClean="0">
                <a:solidFill>
                  <a:schemeClr val="tx1"/>
                </a:solidFill>
              </a:rPr>
              <a:t>Recueil et traitement des informations préoccupantes</a:t>
            </a:r>
          </a:p>
          <a:p>
            <a:pPr lvl="1"/>
            <a:r>
              <a:rPr lang="fr-FR" dirty="0" smtClean="0">
                <a:solidFill>
                  <a:schemeClr val="tx1"/>
                </a:solidFill>
              </a:rPr>
              <a:t>Prise en charge des enfants en danger et pupilles de l’État</a:t>
            </a:r>
          </a:p>
          <a:p>
            <a:pPr lvl="1"/>
            <a:endParaRPr lang="fr-FR" dirty="0" smtClean="0"/>
          </a:p>
          <a:p>
            <a:endParaRPr lang="fr-FR" dirty="0"/>
          </a:p>
        </p:txBody>
      </p:sp>
    </p:spTree>
    <p:extLst>
      <p:ext uri="{BB962C8B-B14F-4D97-AF65-F5344CB8AC3E}">
        <p14:creationId xmlns:p14="http://schemas.microsoft.com/office/powerpoint/2010/main" val="3232650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DES PERSONNES ÂGÉES</a:t>
            </a:r>
            <a:endParaRPr lang="fr-FR" dirty="0"/>
          </a:p>
        </p:txBody>
      </p:sp>
      <p:sp>
        <p:nvSpPr>
          <p:cNvPr id="3" name="Espace réservé du contenu 2"/>
          <p:cNvSpPr>
            <a:spLocks noGrp="1"/>
          </p:cNvSpPr>
          <p:nvPr>
            <p:ph idx="1"/>
          </p:nvPr>
        </p:nvSpPr>
        <p:spPr>
          <a:xfrm>
            <a:off x="498474" y="1815855"/>
            <a:ext cx="7556313" cy="5122180"/>
          </a:xfrm>
        </p:spPr>
        <p:txBody>
          <a:bodyPr>
            <a:normAutofit fontScale="85000" lnSpcReduction="20000"/>
          </a:bodyPr>
          <a:lstStyle/>
          <a:p>
            <a:pPr>
              <a:spcBef>
                <a:spcPts val="600"/>
              </a:spcBef>
            </a:pPr>
            <a:r>
              <a:rPr lang="fr-FR" dirty="0" smtClean="0">
                <a:solidFill>
                  <a:schemeClr val="tx1"/>
                </a:solidFill>
              </a:rPr>
              <a:t>L’allocation personnalisée d’autonomie (APA) depuis 2002</a:t>
            </a:r>
          </a:p>
          <a:p>
            <a:pPr lvl="1"/>
            <a:r>
              <a:rPr lang="fr-FR" dirty="0" smtClean="0">
                <a:solidFill>
                  <a:schemeClr val="tx1"/>
                </a:solidFill>
              </a:rPr>
              <a:t>PSD L. 1997; APA L. 2001; L. et LO du 7 août 2020 (horizon 2024) </a:t>
            </a:r>
          </a:p>
          <a:p>
            <a:pPr lvl="2"/>
            <a:r>
              <a:rPr lang="fr-FR" dirty="0" smtClean="0">
                <a:solidFill>
                  <a:schemeClr val="tx1"/>
                </a:solidFill>
              </a:rPr>
              <a:t>LO : pilotage financier de la branche dépendance par le Parlement</a:t>
            </a:r>
          </a:p>
          <a:p>
            <a:pPr lvl="2"/>
            <a:r>
              <a:rPr lang="fr-FR" dirty="0" smtClean="0">
                <a:solidFill>
                  <a:schemeClr val="tx1"/>
                </a:solidFill>
              </a:rPr>
              <a:t>L. :  réécriture de plusieurs articles clés du CSS</a:t>
            </a:r>
          </a:p>
          <a:p>
            <a:pPr lvl="3"/>
            <a:r>
              <a:rPr lang="fr-FR" dirty="0" smtClean="0">
                <a:solidFill>
                  <a:schemeClr val="tx1"/>
                </a:solidFill>
              </a:rPr>
              <a:t>L111-1, al. 2 : autonomie comme </a:t>
            </a:r>
            <a:r>
              <a:rPr lang="fr-FR" i="1" dirty="0" smtClean="0">
                <a:solidFill>
                  <a:schemeClr val="tx1"/>
                </a:solidFill>
              </a:rPr>
              <a:t>charge</a:t>
            </a:r>
          </a:p>
          <a:p>
            <a:pPr lvl="3"/>
            <a:r>
              <a:rPr lang="fr-FR" dirty="0" smtClean="0">
                <a:solidFill>
                  <a:schemeClr val="tx1"/>
                </a:solidFill>
              </a:rPr>
              <a:t>L111-1-2 : perte d’autonomie comme </a:t>
            </a:r>
            <a:r>
              <a:rPr lang="fr-FR" i="1" dirty="0" smtClean="0">
                <a:solidFill>
                  <a:schemeClr val="tx1"/>
                </a:solidFill>
              </a:rPr>
              <a:t>risque</a:t>
            </a:r>
            <a:r>
              <a:rPr lang="fr-FR" dirty="0" smtClean="0">
                <a:solidFill>
                  <a:schemeClr val="tx1"/>
                </a:solidFill>
              </a:rPr>
              <a:t> dont la prise en charge est assurée à chacun indépendamment de son âge et de son état de santé; universalité</a:t>
            </a:r>
          </a:p>
          <a:p>
            <a:pPr lvl="3"/>
            <a:r>
              <a:rPr lang="fr-FR" dirty="0" smtClean="0">
                <a:solidFill>
                  <a:schemeClr val="tx1"/>
                </a:solidFill>
              </a:rPr>
              <a:t>L200</a:t>
            </a:r>
            <a:r>
              <a:rPr lang="fr-FR" dirty="0">
                <a:solidFill>
                  <a:schemeClr val="tx1"/>
                </a:solidFill>
              </a:rPr>
              <a:t>-1 : définit les risques couverts par le RG : ajout d’un 5</a:t>
            </a:r>
            <a:r>
              <a:rPr lang="fr-FR" baseline="30000" dirty="0" smtClean="0">
                <a:solidFill>
                  <a:schemeClr val="tx1"/>
                </a:solidFill>
              </a:rPr>
              <a:t>°</a:t>
            </a:r>
            <a:r>
              <a:rPr lang="fr-FR" dirty="0" smtClean="0">
                <a:solidFill>
                  <a:schemeClr val="tx1"/>
                </a:solidFill>
              </a:rPr>
              <a:t> sur le soutien </a:t>
            </a:r>
            <a:r>
              <a:rPr lang="fr-FR" dirty="0">
                <a:solidFill>
                  <a:schemeClr val="tx1"/>
                </a:solidFill>
              </a:rPr>
              <a:t>à l’autonomie </a:t>
            </a:r>
            <a:r>
              <a:rPr lang="fr-FR" dirty="0" smtClean="0">
                <a:solidFill>
                  <a:schemeClr val="tx1"/>
                </a:solidFill>
              </a:rPr>
              <a:t>pour les personnes visées au 4° (les mêmes que pour la </a:t>
            </a:r>
            <a:r>
              <a:rPr lang="fr-FR" dirty="0" err="1" smtClean="0">
                <a:solidFill>
                  <a:schemeClr val="tx1"/>
                </a:solidFill>
              </a:rPr>
              <a:t>PUMa</a:t>
            </a:r>
            <a:r>
              <a:rPr lang="fr-FR" dirty="0" smtClean="0">
                <a:solidFill>
                  <a:schemeClr val="tx1"/>
                </a:solidFill>
              </a:rPr>
              <a:t>)</a:t>
            </a:r>
          </a:p>
          <a:p>
            <a:pPr lvl="1"/>
            <a:r>
              <a:rPr lang="fr-FR" dirty="0" smtClean="0">
                <a:solidFill>
                  <a:schemeClr val="tx1"/>
                </a:solidFill>
              </a:rPr>
              <a:t>Conditions d’attribution : âge (60 ans); condition de résidence,  condition de perte d’autonomie (GIR 1 à 4)</a:t>
            </a:r>
          </a:p>
          <a:p>
            <a:pPr lvl="1"/>
            <a:r>
              <a:rPr lang="fr-FR" dirty="0" smtClean="0">
                <a:solidFill>
                  <a:schemeClr val="tx1"/>
                </a:solidFill>
              </a:rPr>
              <a:t>Une prise en charge réservée aux personnes âgées, contrairement à la recommandation de l’UE du 18 sept. 1998</a:t>
            </a:r>
          </a:p>
          <a:p>
            <a:pPr lvl="1"/>
            <a:r>
              <a:rPr lang="fr-FR" dirty="0" smtClean="0">
                <a:solidFill>
                  <a:schemeClr val="tx1"/>
                </a:solidFill>
              </a:rPr>
              <a:t>Modalités d’attribution et décision d’attribution</a:t>
            </a:r>
          </a:p>
          <a:p>
            <a:pPr lvl="1"/>
            <a:r>
              <a:rPr lang="fr-FR" dirty="0" smtClean="0">
                <a:solidFill>
                  <a:schemeClr val="tx1"/>
                </a:solidFill>
              </a:rPr>
              <a:t>Effets de l’attribution : affectation de la prestation, contrôle de l’APA à domicile et suivie de la prestation</a:t>
            </a:r>
          </a:p>
          <a:p>
            <a:pPr lvl="1"/>
            <a:r>
              <a:rPr lang="fr-FR" dirty="0" smtClean="0">
                <a:solidFill>
                  <a:schemeClr val="tx1"/>
                </a:solidFill>
              </a:rPr>
              <a:t>Absence de recours sur succession</a:t>
            </a:r>
          </a:p>
          <a:p>
            <a:pPr>
              <a:spcBef>
                <a:spcPts val="600"/>
              </a:spcBef>
            </a:pPr>
            <a:r>
              <a:rPr lang="fr-FR" dirty="0" smtClean="0">
                <a:solidFill>
                  <a:schemeClr val="tx1"/>
                </a:solidFill>
              </a:rPr>
              <a:t>Les  autres aides</a:t>
            </a:r>
          </a:p>
          <a:p>
            <a:pPr lvl="1"/>
            <a:r>
              <a:rPr lang="fr-FR" dirty="0" smtClean="0">
                <a:solidFill>
                  <a:schemeClr val="tx1"/>
                </a:solidFill>
              </a:rPr>
              <a:t>Les aides à domicile : allocation simple à domicile aux personnes âgées, aide ménagère, allocation représentative de services ménagers</a:t>
            </a:r>
          </a:p>
          <a:p>
            <a:pPr lvl="1"/>
            <a:r>
              <a:rPr lang="fr-FR" dirty="0" smtClean="0">
                <a:solidFill>
                  <a:schemeClr val="tx1"/>
                </a:solidFill>
              </a:rPr>
              <a:t>Les aides au placement</a:t>
            </a:r>
            <a:endParaRPr lang="fr-FR" dirty="0">
              <a:solidFill>
                <a:schemeClr val="tx1"/>
              </a:solidFill>
            </a:endParaRPr>
          </a:p>
        </p:txBody>
      </p:sp>
    </p:spTree>
    <p:extLst>
      <p:ext uri="{BB962C8B-B14F-4D97-AF65-F5344CB8AC3E}">
        <p14:creationId xmlns:p14="http://schemas.microsoft.com/office/powerpoint/2010/main" val="1794891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981200"/>
            <a:ext cx="7556313" cy="4561840"/>
          </a:xfrm>
        </p:spPr>
        <p:txBody>
          <a:bodyPr>
            <a:normAutofit/>
          </a:bodyPr>
          <a:lstStyle/>
          <a:p>
            <a:r>
              <a:rPr lang="fr-FR" b="1" dirty="0">
                <a:solidFill>
                  <a:schemeClr val="tx1"/>
                </a:solidFill>
              </a:rPr>
              <a:t>Définition : </a:t>
            </a:r>
            <a:r>
              <a:rPr lang="fr-FR" dirty="0">
                <a:solidFill>
                  <a:schemeClr val="tx1"/>
                </a:solidFill>
              </a:rPr>
              <a:t>ensemble de prestations, </a:t>
            </a:r>
            <a:r>
              <a:rPr lang="fr-FR" b="1" dirty="0">
                <a:solidFill>
                  <a:schemeClr val="tx1"/>
                </a:solidFill>
              </a:rPr>
              <a:t>en nature ou monétaires</a:t>
            </a:r>
            <a:r>
              <a:rPr lang="fr-FR" dirty="0">
                <a:solidFill>
                  <a:schemeClr val="tx1"/>
                </a:solidFill>
              </a:rPr>
              <a:t>, servies aux personnes remplissant les conditions définies </a:t>
            </a:r>
            <a:r>
              <a:rPr lang="fr-FR" b="1" dirty="0">
                <a:solidFill>
                  <a:schemeClr val="tx1"/>
                </a:solidFill>
              </a:rPr>
              <a:t>par la loi</a:t>
            </a:r>
            <a:r>
              <a:rPr lang="fr-FR" dirty="0">
                <a:solidFill>
                  <a:schemeClr val="tx1"/>
                </a:solidFill>
              </a:rPr>
              <a:t>, </a:t>
            </a:r>
            <a:r>
              <a:rPr lang="fr-FR" b="1" dirty="0">
                <a:solidFill>
                  <a:schemeClr val="tx1"/>
                </a:solidFill>
              </a:rPr>
              <a:t>sans contribution préalable des bénéficiaires</a:t>
            </a:r>
            <a:r>
              <a:rPr lang="fr-FR" dirty="0" smtClean="0">
                <a:solidFill>
                  <a:schemeClr val="tx1"/>
                </a:solidFill>
              </a:rPr>
              <a:t>.</a:t>
            </a:r>
          </a:p>
          <a:p>
            <a:r>
              <a:rPr lang="fr-FR" dirty="0" smtClean="0">
                <a:solidFill>
                  <a:schemeClr val="tx1"/>
                </a:solidFill>
              </a:rPr>
              <a:t> </a:t>
            </a:r>
            <a:r>
              <a:rPr lang="fr-FR" dirty="0">
                <a:solidFill>
                  <a:schemeClr val="tx1"/>
                </a:solidFill>
              </a:rPr>
              <a:t>L'aide sociale est </a:t>
            </a:r>
            <a:r>
              <a:rPr lang="fr-FR" dirty="0" smtClean="0">
                <a:solidFill>
                  <a:schemeClr val="tx1"/>
                </a:solidFill>
              </a:rPr>
              <a:t>reconnue </a:t>
            </a:r>
            <a:r>
              <a:rPr lang="fr-FR" dirty="0">
                <a:solidFill>
                  <a:schemeClr val="tx1"/>
                </a:solidFill>
              </a:rPr>
              <a:t>comme un </a:t>
            </a:r>
            <a:r>
              <a:rPr lang="fr-FR" b="1" dirty="0">
                <a:solidFill>
                  <a:schemeClr val="tx1"/>
                </a:solidFill>
              </a:rPr>
              <a:t>droit subjectif </a:t>
            </a:r>
            <a:r>
              <a:rPr lang="fr-FR" dirty="0">
                <a:solidFill>
                  <a:schemeClr val="tx1"/>
                </a:solidFill>
              </a:rPr>
              <a:t>que toute personne </a:t>
            </a:r>
            <a:r>
              <a:rPr lang="fr-FR" b="1" dirty="0">
                <a:solidFill>
                  <a:schemeClr val="tx1"/>
                </a:solidFill>
              </a:rPr>
              <a:t>dans le besoin</a:t>
            </a:r>
            <a:r>
              <a:rPr lang="fr-FR" dirty="0">
                <a:solidFill>
                  <a:schemeClr val="tx1"/>
                </a:solidFill>
              </a:rPr>
              <a:t>, et </a:t>
            </a:r>
            <a:r>
              <a:rPr lang="fr-FR" b="1" dirty="0">
                <a:solidFill>
                  <a:schemeClr val="tx1"/>
                </a:solidFill>
              </a:rPr>
              <a:t>incapable d'y subvenir par ses propres moyens</a:t>
            </a:r>
            <a:r>
              <a:rPr lang="fr-FR" dirty="0">
                <a:solidFill>
                  <a:schemeClr val="tx1"/>
                </a:solidFill>
              </a:rPr>
              <a:t>, peut faire valoir à partir du moment où sa situation répond aux exigences fixées par le législateur. A ce titre, elle est </a:t>
            </a:r>
            <a:r>
              <a:rPr lang="fr-FR" b="1" dirty="0">
                <a:solidFill>
                  <a:schemeClr val="tx1"/>
                </a:solidFill>
              </a:rPr>
              <a:t>obligatoire pour ses </a:t>
            </a:r>
            <a:r>
              <a:rPr lang="fr-FR" b="1" dirty="0" smtClean="0">
                <a:solidFill>
                  <a:schemeClr val="tx1"/>
                </a:solidFill>
              </a:rPr>
              <a:t>acteurs</a:t>
            </a:r>
            <a:r>
              <a:rPr lang="fr-FR" dirty="0" smtClean="0">
                <a:solidFill>
                  <a:schemeClr val="tx1"/>
                </a:solidFill>
              </a:rPr>
              <a:t>, </a:t>
            </a:r>
            <a:r>
              <a:rPr lang="fr-FR" dirty="0">
                <a:solidFill>
                  <a:schemeClr val="tx1"/>
                </a:solidFill>
              </a:rPr>
              <a:t>les collectivités publiques débitrices étant tenues d'inscrire dans leur budget les crédits couvrant l'aide sociale. </a:t>
            </a:r>
            <a:endParaRPr lang="fr-FR" b="1" dirty="0" smtClean="0">
              <a:solidFill>
                <a:schemeClr val="tx1"/>
              </a:solidFill>
            </a:endParaRPr>
          </a:p>
          <a:p>
            <a:r>
              <a:rPr lang="fr-FR" dirty="0" smtClean="0">
                <a:solidFill>
                  <a:schemeClr val="tx1"/>
                </a:solidFill>
              </a:rPr>
              <a:t>L'aide </a:t>
            </a:r>
            <a:r>
              <a:rPr lang="fr-FR" dirty="0">
                <a:solidFill>
                  <a:schemeClr val="tx1"/>
                </a:solidFill>
              </a:rPr>
              <a:t>sociale repose sur le </a:t>
            </a:r>
            <a:r>
              <a:rPr lang="fr-FR" b="1" dirty="0">
                <a:solidFill>
                  <a:schemeClr val="tx1"/>
                </a:solidFill>
              </a:rPr>
              <a:t>principe d'une solidarité en faveur des plus démunis</a:t>
            </a:r>
            <a:r>
              <a:rPr lang="fr-FR" dirty="0">
                <a:solidFill>
                  <a:schemeClr val="tx1"/>
                </a:solidFill>
              </a:rPr>
              <a:t>. Elle est allouée, à défaut d'autre protection, aux personnes qui se trouvent dans l'impossibilité financière, physique ou mentale de pourvoir à leurs besoins quotidiens.</a:t>
            </a:r>
          </a:p>
          <a:p>
            <a:endParaRPr lang="fr-FR" dirty="0"/>
          </a:p>
        </p:txBody>
      </p:sp>
    </p:spTree>
    <p:extLst>
      <p:ext uri="{BB962C8B-B14F-4D97-AF65-F5344CB8AC3E}">
        <p14:creationId xmlns:p14="http://schemas.microsoft.com/office/powerpoint/2010/main" val="663472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98474" y="282222"/>
            <a:ext cx="7556313" cy="6366934"/>
          </a:xfrm>
        </p:spPr>
        <p:txBody>
          <a:bodyPr>
            <a:normAutofit fontScale="85000" lnSpcReduction="10000"/>
          </a:bodyPr>
          <a:lstStyle/>
          <a:p>
            <a:r>
              <a:rPr lang="fr-FR" sz="2400" b="1" dirty="0" smtClean="0">
                <a:solidFill>
                  <a:schemeClr val="tx1"/>
                </a:solidFill>
              </a:rPr>
              <a:t>Caractéristiques </a:t>
            </a:r>
            <a:r>
              <a:rPr lang="fr-FR" sz="2400" b="1" dirty="0">
                <a:solidFill>
                  <a:schemeClr val="tx1"/>
                </a:solidFill>
              </a:rPr>
              <a:t>des personnes correspondant aux 6 GIR :</a:t>
            </a:r>
          </a:p>
          <a:p>
            <a:pPr>
              <a:buFont typeface="Arial"/>
              <a:buChar char="•"/>
            </a:pPr>
            <a:r>
              <a:rPr lang="fr-FR" b="1" dirty="0">
                <a:solidFill>
                  <a:schemeClr val="tx1"/>
                </a:solidFill>
              </a:rPr>
              <a:t>GIR 1</a:t>
            </a:r>
            <a:r>
              <a:rPr lang="fr-FR" dirty="0">
                <a:solidFill>
                  <a:schemeClr val="tx1"/>
                </a:solidFill>
              </a:rPr>
              <a:t> : les personnes confinées au lit, dont les facultés mentales sont gravement altérées, et qui ont besoin d’une présence continue d’intervenants. </a:t>
            </a:r>
            <a:br>
              <a:rPr lang="fr-FR" dirty="0">
                <a:solidFill>
                  <a:schemeClr val="tx1"/>
                </a:solidFill>
              </a:rPr>
            </a:br>
            <a:r>
              <a:rPr lang="fr-FR" dirty="0">
                <a:solidFill>
                  <a:schemeClr val="tx1"/>
                </a:solidFill>
              </a:rPr>
              <a:t>Les personnes en fin de vie.</a:t>
            </a:r>
          </a:p>
          <a:p>
            <a:pPr>
              <a:buFont typeface="Arial"/>
              <a:buChar char="•"/>
            </a:pPr>
            <a:r>
              <a:rPr lang="fr-FR" b="1" dirty="0">
                <a:solidFill>
                  <a:schemeClr val="tx1"/>
                </a:solidFill>
              </a:rPr>
              <a:t>GIR 2</a:t>
            </a:r>
            <a:r>
              <a:rPr lang="fr-FR" dirty="0">
                <a:solidFill>
                  <a:schemeClr val="tx1"/>
                </a:solidFill>
              </a:rPr>
              <a:t> : les personnes confinées au lit ou au fauteuil, dont les facultés mentales ne sont pas totalement altérées, et qui ont besoin d’une prise en charge pour la plupart des activités de la vie courante. </a:t>
            </a:r>
            <a:br>
              <a:rPr lang="fr-FR" dirty="0">
                <a:solidFill>
                  <a:schemeClr val="tx1"/>
                </a:solidFill>
              </a:rPr>
            </a:br>
            <a:r>
              <a:rPr lang="fr-FR" dirty="0">
                <a:solidFill>
                  <a:schemeClr val="tx1"/>
                </a:solidFill>
              </a:rPr>
              <a:t>Les personnes qui ont des fonctions mentales altérées, mais qui ont conservé leur capacité à se déplacer.</a:t>
            </a:r>
          </a:p>
          <a:p>
            <a:pPr>
              <a:buFont typeface="Arial"/>
              <a:buChar char="•"/>
            </a:pPr>
            <a:r>
              <a:rPr lang="fr-FR" b="1" dirty="0">
                <a:solidFill>
                  <a:schemeClr val="tx1"/>
                </a:solidFill>
              </a:rPr>
              <a:t>GIR 3</a:t>
            </a:r>
            <a:r>
              <a:rPr lang="fr-FR" dirty="0">
                <a:solidFill>
                  <a:schemeClr val="tx1"/>
                </a:solidFill>
              </a:rPr>
              <a:t> : les personnes ayant conservé leurs facultés mentales mais qui ont besoin plusieurs fois par jour d’aides pour les soins corporels.</a:t>
            </a:r>
          </a:p>
          <a:p>
            <a:pPr>
              <a:buFont typeface="Arial"/>
              <a:buChar char="•"/>
            </a:pPr>
            <a:r>
              <a:rPr lang="fr-FR" b="1" dirty="0">
                <a:solidFill>
                  <a:schemeClr val="tx1"/>
                </a:solidFill>
              </a:rPr>
              <a:t>GIR 4</a:t>
            </a:r>
            <a:r>
              <a:rPr lang="fr-FR" dirty="0">
                <a:solidFill>
                  <a:schemeClr val="tx1"/>
                </a:solidFill>
              </a:rPr>
              <a:t> : les personnes ne faisant pas leur transfert seules (par exemple se lever seules du fauteuil) mais qui, une fois levées, peuvent se déplacer à l’intérieur du logement. Elles doivent parfois être aidées pour la toilette et pour s’habiller. </a:t>
            </a:r>
            <a:br>
              <a:rPr lang="fr-FR" dirty="0">
                <a:solidFill>
                  <a:schemeClr val="tx1"/>
                </a:solidFill>
              </a:rPr>
            </a:br>
            <a:r>
              <a:rPr lang="fr-FR" dirty="0">
                <a:solidFill>
                  <a:schemeClr val="tx1"/>
                </a:solidFill>
              </a:rPr>
              <a:t>Les personnes n’ayant pas de problème pour se déplacer mais devant être aidées pour les activités corporelles et pour la préparation des repas.</a:t>
            </a:r>
          </a:p>
          <a:p>
            <a:pPr>
              <a:buFont typeface="Arial"/>
              <a:buChar char="•"/>
            </a:pPr>
            <a:r>
              <a:rPr lang="fr-FR" b="1" dirty="0">
                <a:solidFill>
                  <a:schemeClr val="tx1"/>
                </a:solidFill>
              </a:rPr>
              <a:t>GIR 5</a:t>
            </a:r>
            <a:r>
              <a:rPr lang="fr-FR" dirty="0">
                <a:solidFill>
                  <a:schemeClr val="tx1"/>
                </a:solidFill>
              </a:rPr>
              <a:t> : les personnes qui peuvent avoir besoin d’une aide ponctuelle pour la toilette et les activités domestiques : préparation des repas, ménage…</a:t>
            </a:r>
          </a:p>
          <a:p>
            <a:pPr>
              <a:buFont typeface="Arial"/>
              <a:buChar char="•"/>
            </a:pPr>
            <a:r>
              <a:rPr lang="fr-FR" b="1" dirty="0">
                <a:solidFill>
                  <a:schemeClr val="tx1"/>
                </a:solidFill>
              </a:rPr>
              <a:t>GIR 6</a:t>
            </a:r>
            <a:r>
              <a:rPr lang="fr-FR" dirty="0">
                <a:solidFill>
                  <a:schemeClr val="tx1"/>
                </a:solidFill>
              </a:rPr>
              <a:t> : les personnes autonomes pour tous les actes importants de la vie courante.</a:t>
            </a:r>
          </a:p>
          <a:p>
            <a:endParaRPr lang="fr-FR" dirty="0"/>
          </a:p>
        </p:txBody>
      </p:sp>
    </p:spTree>
    <p:extLst>
      <p:ext uri="{BB962C8B-B14F-4D97-AF65-F5344CB8AC3E}">
        <p14:creationId xmlns:p14="http://schemas.microsoft.com/office/powerpoint/2010/main" val="2408012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DES PERSONNES HANDICAPÉES</a:t>
            </a:r>
            <a:endParaRPr lang="fr-FR" dirty="0"/>
          </a:p>
        </p:txBody>
      </p:sp>
      <p:sp>
        <p:nvSpPr>
          <p:cNvPr id="3" name="Espace réservé du contenu 2"/>
          <p:cNvSpPr>
            <a:spLocks noGrp="1"/>
          </p:cNvSpPr>
          <p:nvPr>
            <p:ph idx="1"/>
          </p:nvPr>
        </p:nvSpPr>
        <p:spPr>
          <a:xfrm>
            <a:off x="503767" y="1555826"/>
            <a:ext cx="8112841" cy="5214268"/>
          </a:xfrm>
        </p:spPr>
        <p:txBody>
          <a:bodyPr>
            <a:noAutofit/>
          </a:bodyPr>
          <a:lstStyle/>
          <a:p>
            <a:pPr>
              <a:spcBef>
                <a:spcPts val="0"/>
              </a:spcBef>
            </a:pPr>
            <a:r>
              <a:rPr lang="fr-FR" sz="1900" dirty="0"/>
              <a:t> </a:t>
            </a:r>
            <a:r>
              <a:rPr lang="fr-FR" sz="1600" dirty="0" smtClean="0">
                <a:solidFill>
                  <a:schemeClr val="tx1"/>
                </a:solidFill>
              </a:rPr>
              <a:t>« </a:t>
            </a:r>
            <a:r>
              <a:rPr lang="fr-FR" sz="1600" i="1" dirty="0" smtClean="0">
                <a:solidFill>
                  <a:schemeClr val="tx1"/>
                </a:solidFill>
              </a:rPr>
              <a:t>constitue un handicap (…) toute limitation d’activité ou restriction de participation à la vie en société subie dans son environnement par une personne en raison d’une altération substantielle, durable ou définitive d’une ou plusieurs fonctions physiques, sensorielles, mentales, cognitives ou psychiques, d’un polyhandicap ou d’un trouble de santé invalidant.</a:t>
            </a:r>
            <a:r>
              <a:rPr lang="fr-FR" sz="1600" dirty="0" smtClean="0">
                <a:solidFill>
                  <a:schemeClr val="tx1"/>
                </a:solidFill>
              </a:rPr>
              <a:t> » (CASF, art. L114, Loi du 11 février 2005)</a:t>
            </a:r>
          </a:p>
          <a:p>
            <a:pPr>
              <a:spcBef>
                <a:spcPts val="0"/>
              </a:spcBef>
            </a:pPr>
            <a:r>
              <a:rPr lang="fr-FR" sz="1600" dirty="0" smtClean="0">
                <a:solidFill>
                  <a:schemeClr val="tx1"/>
                </a:solidFill>
              </a:rPr>
              <a:t>La prestation de compensation du handicap (PCH) </a:t>
            </a:r>
          </a:p>
          <a:p>
            <a:pPr lvl="1">
              <a:spcBef>
                <a:spcPts val="0"/>
              </a:spcBef>
            </a:pPr>
            <a:r>
              <a:rPr lang="fr-FR" sz="1600" dirty="0" smtClean="0">
                <a:solidFill>
                  <a:schemeClr val="tx1"/>
                </a:solidFill>
              </a:rPr>
              <a:t>Financement de dépenses liées au handicap : 5 formes d’aides</a:t>
            </a:r>
          </a:p>
          <a:p>
            <a:pPr lvl="2">
              <a:spcBef>
                <a:spcPts val="0"/>
              </a:spcBef>
            </a:pPr>
            <a:r>
              <a:rPr lang="fr-FR" sz="1600" dirty="0" smtClean="0">
                <a:solidFill>
                  <a:schemeClr val="tx1"/>
                </a:solidFill>
              </a:rPr>
              <a:t>Aides humaines, technique (fauteuil…), aménagement du logement, transport, animalière</a:t>
            </a:r>
          </a:p>
          <a:p>
            <a:pPr lvl="1">
              <a:spcBef>
                <a:spcPts val="0"/>
              </a:spcBef>
            </a:pPr>
            <a:r>
              <a:rPr lang="fr-FR" sz="1600" dirty="0" smtClean="0">
                <a:solidFill>
                  <a:schemeClr val="tx1"/>
                </a:solidFill>
              </a:rPr>
              <a:t>Montant variable en fonction du degré de handicap et des ressources</a:t>
            </a:r>
          </a:p>
          <a:p>
            <a:pPr lvl="1">
              <a:spcBef>
                <a:spcPts val="0"/>
              </a:spcBef>
            </a:pPr>
            <a:r>
              <a:rPr lang="fr-FR" sz="1600" dirty="0" smtClean="0">
                <a:solidFill>
                  <a:schemeClr val="tx1"/>
                </a:solidFill>
              </a:rPr>
              <a:t>A domicile ou en établissement</a:t>
            </a:r>
          </a:p>
          <a:p>
            <a:pPr>
              <a:spcBef>
                <a:spcPts val="0"/>
              </a:spcBef>
            </a:pPr>
            <a:r>
              <a:rPr lang="fr-FR" sz="1600" dirty="0" smtClean="0">
                <a:solidFill>
                  <a:schemeClr val="tx1"/>
                </a:solidFill>
              </a:rPr>
              <a:t>Aides aux adultes handicapés:</a:t>
            </a:r>
          </a:p>
          <a:p>
            <a:pPr lvl="1">
              <a:spcBef>
                <a:spcPts val="0"/>
              </a:spcBef>
            </a:pPr>
            <a:r>
              <a:rPr lang="fr-FR" sz="1600" dirty="0" smtClean="0">
                <a:solidFill>
                  <a:schemeClr val="tx1"/>
                </a:solidFill>
              </a:rPr>
              <a:t>Aides à l’insertion professionnelle : </a:t>
            </a:r>
          </a:p>
          <a:p>
            <a:pPr lvl="2">
              <a:spcBef>
                <a:spcPts val="0"/>
              </a:spcBef>
            </a:pPr>
            <a:r>
              <a:rPr lang="fr-FR" sz="1600" dirty="0" smtClean="0">
                <a:solidFill>
                  <a:schemeClr val="tx1"/>
                </a:solidFill>
              </a:rPr>
              <a:t>MDPH (+pôle emploi, Cap emploi, missions locales) pour les personnes titulaires de la RQTH: accès à l’emploi en milieu ordinaire</a:t>
            </a:r>
          </a:p>
          <a:p>
            <a:pPr lvl="2">
              <a:spcBef>
                <a:spcPts val="0"/>
              </a:spcBef>
            </a:pPr>
            <a:r>
              <a:rPr lang="fr-FR" sz="1600" dirty="0" smtClean="0">
                <a:solidFill>
                  <a:schemeClr val="tx1"/>
                </a:solidFill>
              </a:rPr>
              <a:t>ESAT : milieu protégé</a:t>
            </a:r>
          </a:p>
          <a:p>
            <a:pPr lvl="2">
              <a:spcBef>
                <a:spcPts val="0"/>
              </a:spcBef>
            </a:pPr>
            <a:r>
              <a:rPr lang="fr-FR" sz="1600" dirty="0" smtClean="0">
                <a:solidFill>
                  <a:schemeClr val="tx1"/>
                </a:solidFill>
              </a:rPr>
              <a:t>Dispositif emploi accompagné : accompagnement médico-social avant et dans l’emploi (ou job coach)</a:t>
            </a:r>
          </a:p>
          <a:p>
            <a:pPr lvl="1">
              <a:spcBef>
                <a:spcPts val="0"/>
              </a:spcBef>
            </a:pPr>
            <a:r>
              <a:rPr lang="fr-FR" sz="1600" dirty="0" smtClean="0">
                <a:solidFill>
                  <a:schemeClr val="tx1"/>
                </a:solidFill>
              </a:rPr>
              <a:t>Aides à l’hébergement : accueil temporaire en établissement, foyers de vie (ou occupationnels), foyers d’hébergement pour travailleurs handicapés, Foyers d’Accueil Médicalisé, Maisons d’Accueil </a:t>
            </a:r>
            <a:r>
              <a:rPr lang="fr-FR" sz="1600" dirty="0">
                <a:solidFill>
                  <a:schemeClr val="tx1"/>
                </a:solidFill>
              </a:rPr>
              <a:t>S</a:t>
            </a:r>
            <a:r>
              <a:rPr lang="fr-FR" sz="1600" dirty="0" smtClean="0">
                <a:solidFill>
                  <a:schemeClr val="tx1"/>
                </a:solidFill>
              </a:rPr>
              <a:t>pécialisé pour les personnes les plus dépendantes</a:t>
            </a:r>
          </a:p>
          <a:p>
            <a:endParaRPr lang="fr-FR" dirty="0"/>
          </a:p>
        </p:txBody>
      </p:sp>
    </p:spTree>
    <p:extLst>
      <p:ext uri="{BB962C8B-B14F-4D97-AF65-F5344CB8AC3E}">
        <p14:creationId xmlns:p14="http://schemas.microsoft.com/office/powerpoint/2010/main" val="3337714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MATIÈRE DE SANTÉ</a:t>
            </a:r>
            <a:endParaRPr lang="fr-FR" dirty="0"/>
          </a:p>
        </p:txBody>
      </p:sp>
      <p:sp>
        <p:nvSpPr>
          <p:cNvPr id="3" name="Espace réservé du contenu 2"/>
          <p:cNvSpPr>
            <a:spLocks noGrp="1"/>
          </p:cNvSpPr>
          <p:nvPr>
            <p:ph idx="1"/>
          </p:nvPr>
        </p:nvSpPr>
        <p:spPr>
          <a:xfrm>
            <a:off x="424046" y="1768549"/>
            <a:ext cx="7556313" cy="4961860"/>
          </a:xfrm>
        </p:spPr>
        <p:txBody>
          <a:bodyPr>
            <a:normAutofit lnSpcReduction="10000"/>
          </a:bodyPr>
          <a:lstStyle/>
          <a:p>
            <a:r>
              <a:rPr lang="fr-FR" dirty="0" smtClean="0">
                <a:solidFill>
                  <a:schemeClr val="tx1"/>
                </a:solidFill>
              </a:rPr>
              <a:t>Émergence de dispositifs pour les résidents stables (3 mois) et réguliers</a:t>
            </a:r>
            <a:endParaRPr lang="fr-FR" dirty="0">
              <a:solidFill>
                <a:schemeClr val="tx1"/>
              </a:solidFill>
            </a:endParaRPr>
          </a:p>
          <a:p>
            <a:pPr lvl="1"/>
            <a:r>
              <a:rPr lang="fr-FR" dirty="0" smtClean="0">
                <a:solidFill>
                  <a:schemeClr val="tx1"/>
                </a:solidFill>
              </a:rPr>
              <a:t>Couverture maladie universelle complémentaire (CMU C) en 2000</a:t>
            </a:r>
          </a:p>
          <a:p>
            <a:pPr lvl="2"/>
            <a:r>
              <a:rPr lang="fr-FR" dirty="0" smtClean="0">
                <a:solidFill>
                  <a:schemeClr val="tx1"/>
                </a:solidFill>
              </a:rPr>
              <a:t>Gratuité sous conditions de ressources, de résidence stable et régulière</a:t>
            </a:r>
          </a:p>
          <a:p>
            <a:pPr lvl="2"/>
            <a:r>
              <a:rPr lang="fr-FR" dirty="0" smtClean="0">
                <a:solidFill>
                  <a:schemeClr val="tx1"/>
                </a:solidFill>
              </a:rPr>
              <a:t>Droits associés : tarifs médicaux, tiers payant, dispense des franchises médicales</a:t>
            </a:r>
          </a:p>
          <a:p>
            <a:pPr lvl="1"/>
            <a:r>
              <a:rPr lang="fr-FR" dirty="0" smtClean="0">
                <a:solidFill>
                  <a:schemeClr val="tx1"/>
                </a:solidFill>
              </a:rPr>
              <a:t>Aide à la complémentaire santé (ACS) en 2004</a:t>
            </a:r>
          </a:p>
          <a:p>
            <a:pPr lvl="2"/>
            <a:r>
              <a:rPr lang="fr-FR" dirty="0" smtClean="0">
                <a:solidFill>
                  <a:schemeClr val="tx1"/>
                </a:solidFill>
              </a:rPr>
              <a:t>Aide au financement </a:t>
            </a:r>
            <a:r>
              <a:rPr lang="fr-FR" dirty="0">
                <a:solidFill>
                  <a:schemeClr val="tx1"/>
                </a:solidFill>
              </a:rPr>
              <a:t>Gratuité sous conditions de ressources, de résidence stable et régulière</a:t>
            </a:r>
          </a:p>
          <a:p>
            <a:pPr lvl="2"/>
            <a:r>
              <a:rPr lang="fr-FR" dirty="0" smtClean="0">
                <a:solidFill>
                  <a:schemeClr val="tx1"/>
                </a:solidFill>
              </a:rPr>
              <a:t>Montant de l’aide : forfaitaire et variable selon l’âge du bénéficiaire</a:t>
            </a:r>
          </a:p>
          <a:p>
            <a:r>
              <a:rPr lang="fr-FR" dirty="0" smtClean="0">
                <a:solidFill>
                  <a:schemeClr val="tx1"/>
                </a:solidFill>
              </a:rPr>
              <a:t>Complémentaire santé solidaire (CSS) depuis le 1</a:t>
            </a:r>
            <a:r>
              <a:rPr lang="fr-FR" baseline="30000" dirty="0" smtClean="0">
                <a:solidFill>
                  <a:schemeClr val="tx1"/>
                </a:solidFill>
              </a:rPr>
              <a:t>er</a:t>
            </a:r>
            <a:r>
              <a:rPr lang="fr-FR" dirty="0" smtClean="0">
                <a:solidFill>
                  <a:schemeClr val="tx1"/>
                </a:solidFill>
              </a:rPr>
              <a:t> novembre 2019</a:t>
            </a:r>
          </a:p>
          <a:p>
            <a:pPr lvl="1"/>
            <a:r>
              <a:rPr lang="fr-FR" dirty="0" smtClean="0">
                <a:solidFill>
                  <a:srgbClr val="000000"/>
                </a:solidFill>
              </a:rPr>
              <a:t>Droit lié aux ressources du foyer durant les 12 mois précédant la demande</a:t>
            </a:r>
          </a:p>
          <a:p>
            <a:pPr lvl="1"/>
            <a:r>
              <a:rPr lang="fr-FR" dirty="0" smtClean="0">
                <a:solidFill>
                  <a:srgbClr val="000000"/>
                </a:solidFill>
              </a:rPr>
              <a:t>Droit automatique pour les bénéficiaires du RSA</a:t>
            </a:r>
          </a:p>
          <a:p>
            <a:pPr lvl="1"/>
            <a:r>
              <a:rPr lang="fr-FR" dirty="0" smtClean="0">
                <a:solidFill>
                  <a:srgbClr val="000000"/>
                </a:solidFill>
              </a:rPr>
              <a:t>Choix de la CPAM ou l’un des organismes complémentaires gérant la CSS (121)</a:t>
            </a:r>
          </a:p>
          <a:p>
            <a:pPr lvl="1"/>
            <a:endParaRPr lang="fr-FR" dirty="0" smtClean="0"/>
          </a:p>
          <a:p>
            <a:endParaRPr lang="fr-FR" dirty="0"/>
          </a:p>
        </p:txBody>
      </p:sp>
    </p:spTree>
    <p:extLst>
      <p:ext uri="{BB962C8B-B14F-4D97-AF65-F5344CB8AC3E}">
        <p14:creationId xmlns:p14="http://schemas.microsoft.com/office/powerpoint/2010/main" val="248354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dirty="0">
                <a:latin typeface="Calibri" panose="020F0502020204030204" pitchFamily="34" charset="0"/>
                <a:ea typeface="+mj-ea"/>
                <a:cs typeface="Calibri" panose="020F0502020204030204" pitchFamily="34" charset="0"/>
              </a:rPr>
              <a:t>CSS : conditions de ressources</a:t>
            </a:r>
          </a:p>
        </p:txBody>
      </p:sp>
      <p:sp>
        <p:nvSpPr>
          <p:cNvPr id="16387" name="Espace réservé du contenu 2"/>
          <p:cNvSpPr>
            <a:spLocks noGrp="1"/>
          </p:cNvSpPr>
          <p:nvPr>
            <p:ph idx="1"/>
          </p:nvPr>
        </p:nvSpPr>
        <p:spPr>
          <a:xfrm>
            <a:off x="498475" y="1497013"/>
            <a:ext cx="8110538" cy="5241925"/>
          </a:xfrm>
        </p:spPr>
        <p:txBody>
          <a:bodyPr/>
          <a:lstStyle/>
          <a:p>
            <a:pPr algn="ctr" eaLnBrk="1" hangingPunct="1">
              <a:lnSpc>
                <a:spcPct val="90000"/>
              </a:lnSpc>
              <a:spcBef>
                <a:spcPts val="2000"/>
              </a:spcBef>
              <a:buFont typeface="Wingdings" panose="05000000000000000000" pitchFamily="2" charset="2"/>
              <a:buNone/>
            </a:pPr>
            <a:r>
              <a:rPr lang="fr-FR" altLang="fr-FR" sz="1800" b="1" dirty="0" smtClean="0">
                <a:solidFill>
                  <a:srgbClr val="000000"/>
                </a:solidFill>
                <a:latin typeface="Calibri" panose="020F0502020204030204" pitchFamily="34" charset="0"/>
              </a:rPr>
              <a:t>Plafonds de ressources applicables au 1</a:t>
            </a:r>
            <a:r>
              <a:rPr lang="fr-FR" altLang="fr-FR" sz="1800" b="1" baseline="30000" dirty="0" smtClean="0">
                <a:solidFill>
                  <a:srgbClr val="000000"/>
                </a:solidFill>
                <a:latin typeface="Calibri" panose="020F0502020204030204" pitchFamily="34" charset="0"/>
              </a:rPr>
              <a:t>er</a:t>
            </a:r>
            <a:r>
              <a:rPr lang="fr-FR" altLang="fr-FR" sz="1800" b="1" dirty="0" smtClean="0">
                <a:solidFill>
                  <a:srgbClr val="000000"/>
                </a:solidFill>
                <a:latin typeface="Calibri" panose="020F0502020204030204" pitchFamily="34" charset="0"/>
              </a:rPr>
              <a:t> juillet 2022 en métropole</a:t>
            </a:r>
          </a:p>
          <a:p>
            <a:pPr algn="ctr" eaLnBrk="1" hangingPunct="1">
              <a:lnSpc>
                <a:spcPct val="90000"/>
              </a:lnSpc>
              <a:spcBef>
                <a:spcPts val="200"/>
              </a:spcBef>
              <a:buFont typeface="Wingdings" panose="05000000000000000000" pitchFamily="2" charset="2"/>
              <a:buNone/>
            </a:pPr>
            <a:r>
              <a:rPr lang="fr-FR" altLang="fr-FR" sz="1600" dirty="0" smtClean="0">
                <a:solidFill>
                  <a:srgbClr val="000000"/>
                </a:solidFill>
                <a:latin typeface="Calibri" panose="020F0502020204030204" pitchFamily="34" charset="0"/>
              </a:rPr>
              <a:t>(Plafonds légèrement &gt; dans les DOM hors Mayotte)</a:t>
            </a:r>
          </a:p>
          <a:p>
            <a:pPr algn="ctr" eaLnBrk="1" hangingPunct="1">
              <a:lnSpc>
                <a:spcPct val="90000"/>
              </a:lnSpc>
              <a:spcBef>
                <a:spcPts val="200"/>
              </a:spcBef>
              <a:buFont typeface="Wingdings" panose="05000000000000000000" pitchFamily="2" charset="2"/>
              <a:buNone/>
            </a:pPr>
            <a:endParaRPr lang="fr-FR" altLang="fr-FR" sz="1600" dirty="0">
              <a:solidFill>
                <a:srgbClr val="000000"/>
              </a:solidFill>
              <a:latin typeface="Calibri" panose="020F0502020204030204" pitchFamily="34" charset="0"/>
            </a:endParaRPr>
          </a:p>
          <a:p>
            <a:pPr>
              <a:lnSpc>
                <a:spcPct val="90000"/>
              </a:lnSpc>
              <a:spcBef>
                <a:spcPts val="200"/>
              </a:spcBef>
              <a:buNone/>
            </a:pPr>
            <a:r>
              <a:rPr lang="fr-FR" sz="1600" i="1" dirty="0" smtClean="0">
                <a:solidFill>
                  <a:srgbClr val="000000"/>
                </a:solidFill>
                <a:latin typeface="Calibri" charset="0"/>
              </a:rPr>
              <a:t>	(</a:t>
            </a:r>
            <a:r>
              <a:rPr lang="fr-FR" sz="1600" i="1" dirty="0">
                <a:solidFill>
                  <a:srgbClr val="000000"/>
                </a:solidFill>
                <a:latin typeface="Calibri" charset="0"/>
              </a:rPr>
              <a:t>Ajout d’un forfait logement variable en fonction du nombre de personnes au foyer, pour les personnes ayant à leur disposition un logement à titre gratuit; plafonds plus élevés dans les DOM) </a:t>
            </a:r>
          </a:p>
          <a:p>
            <a:pPr eaLnBrk="1" hangingPunct="1">
              <a:lnSpc>
                <a:spcPct val="90000"/>
              </a:lnSpc>
              <a:spcBef>
                <a:spcPts val="200"/>
              </a:spcBef>
              <a:buFont typeface="Wingdings" panose="05000000000000000000" pitchFamily="2" charset="2"/>
              <a:buNone/>
            </a:pPr>
            <a:endParaRPr lang="fr-FR" altLang="fr-FR" sz="1600" dirty="0" smtClean="0">
              <a:solidFill>
                <a:srgbClr val="000000"/>
              </a:solidFill>
              <a:latin typeface="Rockwell" panose="02060603020205020403"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014308352"/>
              </p:ext>
            </p:extLst>
          </p:nvPr>
        </p:nvGraphicFramePr>
        <p:xfrm>
          <a:off x="727075" y="3262564"/>
          <a:ext cx="7521575" cy="2868208"/>
        </p:xfrm>
        <a:graphic>
          <a:graphicData uri="http://schemas.openxmlformats.org/drawingml/2006/table">
            <a:tbl>
              <a:tblPr/>
              <a:tblGrid>
                <a:gridCol w="2506663">
                  <a:extLst>
                    <a:ext uri="{9D8B030D-6E8A-4147-A177-3AD203B41FA5}">
                      <a16:colId xmlns:a16="http://schemas.microsoft.com/office/drawing/2014/main" val="20000"/>
                    </a:ext>
                  </a:extLst>
                </a:gridCol>
                <a:gridCol w="2508250">
                  <a:extLst>
                    <a:ext uri="{9D8B030D-6E8A-4147-A177-3AD203B41FA5}">
                      <a16:colId xmlns:a16="http://schemas.microsoft.com/office/drawing/2014/main" val="20001"/>
                    </a:ext>
                  </a:extLst>
                </a:gridCol>
                <a:gridCol w="2506662">
                  <a:extLst>
                    <a:ext uri="{9D8B030D-6E8A-4147-A177-3AD203B41FA5}">
                      <a16:colId xmlns:a16="http://schemas.microsoft.com/office/drawing/2014/main" val="20002"/>
                    </a:ext>
                  </a:extLst>
                </a:gridCol>
              </a:tblGrid>
              <a:tr h="850624">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FFFFFF"/>
                          </a:solidFill>
                          <a:effectLst/>
                          <a:latin typeface="Calibri" pitchFamily="34" charset="0"/>
                          <a:ea typeface="MS PGothic" pitchFamily="34" charset="-128"/>
                        </a:rPr>
                        <a:t>Nombre de personnes au foyer</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rgbClr val="FFFFFF"/>
                          </a:solidFill>
                          <a:effectLst/>
                          <a:latin typeface="Calibri" pitchFamily="34" charset="0"/>
                          <a:ea typeface="MS PGothic" pitchFamily="34" charset="-128"/>
                        </a:rPr>
                        <a:t>Plafond annuel CSS sans participation financière</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1" i="0" u="none" strike="noStrike" cap="none" normalizeH="0" baseline="0" smtClean="0">
                          <a:ln>
                            <a:noFill/>
                          </a:ln>
                          <a:solidFill>
                            <a:srgbClr val="FFFFFF"/>
                          </a:solidFill>
                          <a:effectLst/>
                          <a:latin typeface="Calibri" pitchFamily="34" charset="0"/>
                          <a:ea typeface="MS PGothic" pitchFamily="34" charset="-128"/>
                        </a:rPr>
                        <a:t>Plafond annuel CSS avec participation financière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1" i="0" u="none" strike="noStrike" cap="none" normalizeH="0" baseline="0" smtClean="0">
                        <a:ln>
                          <a:noFill/>
                        </a:ln>
                        <a:solidFill>
                          <a:srgbClr val="FFFFFF"/>
                        </a:solidFill>
                        <a:effectLst/>
                        <a:latin typeface="Calibri" pitchFamily="34" charset="0"/>
                        <a:ea typeface="MS PGothic" pitchFamily="34" charset="-128"/>
                      </a:endParaRP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58907">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1 personne</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9 571 €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12 921 €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extLst>
                  <a:ext uri="{0D108BD9-81ED-4DB2-BD59-A6C34878D82A}">
                    <a16:rowId xmlns:a16="http://schemas.microsoft.com/office/drawing/2014/main" val="10001"/>
                  </a:ext>
                </a:extLst>
              </a:tr>
              <a:tr h="358907">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2 personnes</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14 357 €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19 382€</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extLst>
                  <a:ext uri="{0D108BD9-81ED-4DB2-BD59-A6C34878D82A}">
                    <a16:rowId xmlns:a16="http://schemas.microsoft.com/office/drawing/2014/main" val="10002"/>
                  </a:ext>
                </a:extLst>
              </a:tr>
              <a:tr h="358907">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3 personnes</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17 229 €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23 259 €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extLst>
                  <a:ext uri="{0D108BD9-81ED-4DB2-BD59-A6C34878D82A}">
                    <a16:rowId xmlns:a16="http://schemas.microsoft.com/office/drawing/2014/main" val="10003"/>
                  </a:ext>
                </a:extLst>
              </a:tr>
              <a:tr h="358907">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4 personnes</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20 100 €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27 135 €</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DF6"/>
                    </a:solidFill>
                  </a:tcPr>
                </a:tc>
                <a:extLst>
                  <a:ext uri="{0D108BD9-81ED-4DB2-BD59-A6C34878D82A}">
                    <a16:rowId xmlns:a16="http://schemas.microsoft.com/office/drawing/2014/main" val="10004"/>
                  </a:ext>
                </a:extLst>
              </a:tr>
              <a:tr h="577212">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smtClean="0">
                          <a:ln>
                            <a:noFill/>
                          </a:ln>
                          <a:solidFill>
                            <a:srgbClr val="000000"/>
                          </a:solidFill>
                          <a:effectLst/>
                          <a:latin typeface="Calibri" pitchFamily="34" charset="0"/>
                          <a:ea typeface="MS PGothic" pitchFamily="34" charset="-128"/>
                        </a:rPr>
                        <a:t>Au-delà de 4 personnes</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ea typeface="MS PGothic" pitchFamily="34" charset="-128"/>
                        </a:rPr>
                        <a:t>+ 3 829 € </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ea typeface="MS PGothic" pitchFamily="34" charset="-128"/>
                        </a:rPr>
                        <a:t>par personne suppl.</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tc>
                  <a:txBody>
                    <a:bodyPr/>
                    <a:lstStyle>
                      <a:lvl1pPr>
                        <a:spcBef>
                          <a:spcPct val="20000"/>
                        </a:spcBef>
                        <a:buClr>
                          <a:schemeClr val="accent1"/>
                        </a:buClr>
                        <a:buSzPct val="85000"/>
                        <a:buFont typeface="Arial" pitchFamily="34" charset="0"/>
                        <a:defRPr sz="2000">
                          <a:solidFill>
                            <a:schemeClr val="tx1"/>
                          </a:solidFill>
                          <a:latin typeface="Arial" pitchFamily="34" charset="0"/>
                          <a:ea typeface="MS PGothic" pitchFamily="34" charset="-128"/>
                        </a:defRPr>
                      </a:lvl1pPr>
                      <a:lvl2pPr marL="742950" indent="-285750">
                        <a:spcBef>
                          <a:spcPct val="20000"/>
                        </a:spcBef>
                        <a:buClr>
                          <a:schemeClr val="accent1"/>
                        </a:buClr>
                        <a:buSzPct val="85000"/>
                        <a:buFont typeface="Arial" pitchFamily="34" charset="0"/>
                        <a:defRPr>
                          <a:solidFill>
                            <a:schemeClr val="tx1"/>
                          </a:solidFill>
                          <a:latin typeface="Arial" pitchFamily="34" charset="0"/>
                          <a:ea typeface="MS PGothic" pitchFamily="34" charset="-128"/>
                        </a:defRPr>
                      </a:lvl2pPr>
                      <a:lvl3pPr marL="1143000" indent="-228600">
                        <a:spcBef>
                          <a:spcPct val="20000"/>
                        </a:spcBef>
                        <a:buClr>
                          <a:schemeClr val="accent1"/>
                        </a:buClr>
                        <a:buSzPct val="90000"/>
                        <a:buFont typeface="Arial" pitchFamily="34" charset="0"/>
                        <a:defRPr sz="1600">
                          <a:solidFill>
                            <a:schemeClr val="tx1"/>
                          </a:solidFill>
                          <a:latin typeface="Arial" pitchFamily="34" charset="0"/>
                          <a:ea typeface="MS PGothic" pitchFamily="34" charset="-128"/>
                        </a:defRPr>
                      </a:lvl3pPr>
                      <a:lvl4pPr marL="1600200" indent="-228600">
                        <a:spcBef>
                          <a:spcPct val="20000"/>
                        </a:spcBef>
                        <a:buClr>
                          <a:schemeClr val="accent1"/>
                        </a:buClr>
                        <a:buFont typeface="Arial" pitchFamily="34" charset="0"/>
                        <a:defRPr sz="1400">
                          <a:solidFill>
                            <a:schemeClr val="tx1"/>
                          </a:solidFill>
                          <a:latin typeface="Arial" pitchFamily="34" charset="0"/>
                          <a:ea typeface="MS PGothic" pitchFamily="34" charset="-128"/>
                        </a:defRPr>
                      </a:lvl4pPr>
                      <a:lvl5pPr marL="2057400" indent="-228600">
                        <a:spcBef>
                          <a:spcPct val="20000"/>
                        </a:spcBef>
                        <a:buClr>
                          <a:schemeClr val="accent1"/>
                        </a:buClr>
                        <a:buSzPct val="100000"/>
                        <a:buFont typeface="Arial" pitchFamily="34" charset="0"/>
                        <a:defRPr sz="12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lr>
                          <a:schemeClr val="accent1"/>
                        </a:buClr>
                        <a:buSzPct val="100000"/>
                        <a:buFont typeface="Arial" pitchFamily="34" charset="0"/>
                        <a:defRPr sz="1200">
                          <a:solidFill>
                            <a:schemeClr val="tx1"/>
                          </a:solidFill>
                          <a:latin typeface="Arial" pitchFamily="34" charset="0"/>
                          <a:ea typeface="MS PGothic"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ea typeface="MS PGothic" pitchFamily="34" charset="-128"/>
                        </a:rPr>
                        <a:t>+ 5 169 €</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600" b="0" i="0" u="none" strike="noStrike" cap="none" normalizeH="0" baseline="0" dirty="0" smtClean="0">
                          <a:ln>
                            <a:noFill/>
                          </a:ln>
                          <a:solidFill>
                            <a:srgbClr val="000000"/>
                          </a:solidFill>
                          <a:effectLst/>
                          <a:latin typeface="Calibri" pitchFamily="34" charset="0"/>
                          <a:ea typeface="MS PGothic" pitchFamily="34" charset="-128"/>
                        </a:rPr>
                        <a:t>par personne suppl.</a:t>
                      </a:r>
                    </a:p>
                  </a:txBody>
                  <a:tcPr marL="91427" marR="91427"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9ED"/>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95997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L’AIDE SOCIALE EN MATIÈRE DE SANTÉ</a:t>
            </a:r>
          </a:p>
        </p:txBody>
      </p:sp>
      <p:sp>
        <p:nvSpPr>
          <p:cNvPr id="3" name="Espace réservé du contenu 2"/>
          <p:cNvSpPr>
            <a:spLocks noGrp="1"/>
          </p:cNvSpPr>
          <p:nvPr>
            <p:ph idx="1"/>
          </p:nvPr>
        </p:nvSpPr>
        <p:spPr/>
        <p:txBody>
          <a:bodyPr/>
          <a:lstStyle/>
          <a:p>
            <a:r>
              <a:rPr lang="fr-FR" dirty="0" smtClean="0">
                <a:solidFill>
                  <a:srgbClr val="000000"/>
                </a:solidFill>
              </a:rPr>
              <a:t>Montant mensuel de la participation financière par bénéficiaire</a:t>
            </a:r>
          </a:p>
          <a:p>
            <a:pPr marL="0" indent="0">
              <a:buNone/>
            </a:pPr>
            <a:endParaRPr lang="fr-FR" dirty="0"/>
          </a:p>
          <a:p>
            <a:endParaRPr lang="fr-FR" dirty="0" smtClean="0"/>
          </a:p>
          <a:p>
            <a:endParaRPr lang="fr-FR" dirty="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68332924"/>
              </p:ext>
            </p:extLst>
          </p:nvPr>
        </p:nvGraphicFramePr>
        <p:xfrm>
          <a:off x="923583" y="2971400"/>
          <a:ext cx="6444530" cy="2433320"/>
        </p:xfrm>
        <a:graphic>
          <a:graphicData uri="http://schemas.openxmlformats.org/drawingml/2006/table">
            <a:tbl>
              <a:tblPr firstRow="1" bandRow="1">
                <a:tableStyleId>{5C22544A-7EE6-4342-B048-85BDC9FD1C3A}</a:tableStyleId>
              </a:tblPr>
              <a:tblGrid>
                <a:gridCol w="339653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fr-FR" sz="1600" dirty="0" smtClean="0"/>
                        <a:t>Âge au 1</a:t>
                      </a:r>
                      <a:r>
                        <a:rPr lang="fr-FR" sz="1600" baseline="30000" dirty="0" smtClean="0"/>
                        <a:t>er</a:t>
                      </a:r>
                      <a:r>
                        <a:rPr lang="fr-FR" sz="1600" dirty="0" smtClean="0"/>
                        <a:t> janvier de l’année d’attribution de la CSS</a:t>
                      </a:r>
                      <a:endParaRPr lang="fr-FR" sz="1600" dirty="0"/>
                    </a:p>
                  </a:txBody>
                  <a:tcPr/>
                </a:tc>
                <a:tc>
                  <a:txBody>
                    <a:bodyPr/>
                    <a:lstStyle/>
                    <a:p>
                      <a:r>
                        <a:rPr lang="fr-FR" sz="1600" dirty="0" smtClean="0"/>
                        <a:t>Montant mensuel de la participation financière</a:t>
                      </a:r>
                      <a:endParaRPr lang="fr-FR" sz="1600" dirty="0"/>
                    </a:p>
                  </a:txBody>
                  <a:tcPr/>
                </a:tc>
                <a:extLst>
                  <a:ext uri="{0D108BD9-81ED-4DB2-BD59-A6C34878D82A}">
                    <a16:rowId xmlns:a16="http://schemas.microsoft.com/office/drawing/2014/main" val="10000"/>
                  </a:ext>
                </a:extLst>
              </a:tr>
              <a:tr h="370840">
                <a:tc>
                  <a:txBody>
                    <a:bodyPr/>
                    <a:lstStyle/>
                    <a:p>
                      <a:pPr algn="l"/>
                      <a:r>
                        <a:rPr lang="fr-FR" sz="1600" dirty="0" smtClean="0"/>
                        <a:t>Assuré âgé</a:t>
                      </a:r>
                      <a:r>
                        <a:rPr lang="fr-FR" sz="1600" baseline="0" dirty="0" smtClean="0"/>
                        <a:t> de 29 ans et moins</a:t>
                      </a:r>
                      <a:endParaRPr lang="fr-FR" sz="1600" dirty="0"/>
                    </a:p>
                  </a:txBody>
                  <a:tcPr/>
                </a:tc>
                <a:tc>
                  <a:txBody>
                    <a:bodyPr/>
                    <a:lstStyle/>
                    <a:p>
                      <a:pPr algn="l"/>
                      <a:r>
                        <a:rPr lang="fr-FR" sz="1600" dirty="0" smtClean="0"/>
                        <a:t>8 €</a:t>
                      </a:r>
                      <a:endParaRPr lang="fr-FR" sz="1600" dirty="0"/>
                    </a:p>
                  </a:txBody>
                  <a:tcPr/>
                </a:tc>
                <a:extLst>
                  <a:ext uri="{0D108BD9-81ED-4DB2-BD59-A6C34878D82A}">
                    <a16:rowId xmlns:a16="http://schemas.microsoft.com/office/drawing/2014/main" val="10001"/>
                  </a:ext>
                </a:extLst>
              </a:tr>
              <a:tr h="370840">
                <a:tc>
                  <a:txBody>
                    <a:bodyPr/>
                    <a:lstStyle/>
                    <a:p>
                      <a:pPr algn="l"/>
                      <a:r>
                        <a:rPr lang="fr-FR" sz="1600" dirty="0" smtClean="0"/>
                        <a:t>Assuré âgé</a:t>
                      </a:r>
                      <a:r>
                        <a:rPr lang="fr-FR" sz="1600" baseline="0" dirty="0" smtClean="0"/>
                        <a:t> de 30 à 49 ans</a:t>
                      </a:r>
                      <a:endParaRPr lang="fr-FR" sz="1600" dirty="0"/>
                    </a:p>
                  </a:txBody>
                  <a:tcPr/>
                </a:tc>
                <a:tc>
                  <a:txBody>
                    <a:bodyPr/>
                    <a:lstStyle/>
                    <a:p>
                      <a:pPr algn="l"/>
                      <a:r>
                        <a:rPr lang="fr-FR" sz="1600" dirty="0" smtClean="0"/>
                        <a:t>14 €</a:t>
                      </a:r>
                      <a:endParaRPr lang="fr-FR" sz="1600" dirty="0"/>
                    </a:p>
                  </a:txBody>
                  <a:tcPr/>
                </a:tc>
                <a:extLst>
                  <a:ext uri="{0D108BD9-81ED-4DB2-BD59-A6C34878D82A}">
                    <a16:rowId xmlns:a16="http://schemas.microsoft.com/office/drawing/2014/main" val="10002"/>
                  </a:ext>
                </a:extLst>
              </a:tr>
              <a:tr h="370840">
                <a:tc>
                  <a:txBody>
                    <a:bodyPr/>
                    <a:lstStyle/>
                    <a:p>
                      <a:pPr algn="l"/>
                      <a:r>
                        <a:rPr lang="fr-FR" sz="1600" dirty="0" smtClean="0"/>
                        <a:t>Assuré âgé</a:t>
                      </a:r>
                      <a:r>
                        <a:rPr lang="fr-FR" sz="1600" baseline="0" dirty="0" smtClean="0"/>
                        <a:t> de 50 à 59 ans </a:t>
                      </a:r>
                      <a:endParaRPr lang="fr-FR" sz="1600" dirty="0"/>
                    </a:p>
                  </a:txBody>
                  <a:tcPr/>
                </a:tc>
                <a:tc>
                  <a:txBody>
                    <a:bodyPr/>
                    <a:lstStyle/>
                    <a:p>
                      <a:pPr algn="l"/>
                      <a:r>
                        <a:rPr lang="fr-FR" sz="1600" dirty="0" smtClean="0"/>
                        <a:t>21 €</a:t>
                      </a:r>
                      <a:endParaRPr lang="fr-FR" sz="1600" dirty="0"/>
                    </a:p>
                  </a:txBody>
                  <a:tcPr/>
                </a:tc>
                <a:extLst>
                  <a:ext uri="{0D108BD9-81ED-4DB2-BD59-A6C34878D82A}">
                    <a16:rowId xmlns:a16="http://schemas.microsoft.com/office/drawing/2014/main" val="10003"/>
                  </a:ext>
                </a:extLst>
              </a:tr>
              <a:tr h="370840">
                <a:tc>
                  <a:txBody>
                    <a:bodyPr/>
                    <a:lstStyle/>
                    <a:p>
                      <a:pPr algn="l"/>
                      <a:r>
                        <a:rPr lang="fr-FR" sz="1600" dirty="0" smtClean="0"/>
                        <a:t>Assuré âgé</a:t>
                      </a:r>
                      <a:r>
                        <a:rPr lang="fr-FR" sz="1600" baseline="0" dirty="0" smtClean="0"/>
                        <a:t> de 60 à 69 ans </a:t>
                      </a:r>
                    </a:p>
                  </a:txBody>
                  <a:tcPr/>
                </a:tc>
                <a:tc>
                  <a:txBody>
                    <a:bodyPr/>
                    <a:lstStyle/>
                    <a:p>
                      <a:pPr algn="l"/>
                      <a:r>
                        <a:rPr lang="fr-FR" sz="1600" dirty="0" smtClean="0"/>
                        <a:t>25 €</a:t>
                      </a:r>
                    </a:p>
                  </a:txBody>
                  <a:tcPr/>
                </a:tc>
                <a:extLst>
                  <a:ext uri="{0D108BD9-81ED-4DB2-BD59-A6C34878D82A}">
                    <a16:rowId xmlns:a16="http://schemas.microsoft.com/office/drawing/2014/main" val="10004"/>
                  </a:ext>
                </a:extLst>
              </a:tr>
              <a:tr h="370840">
                <a:tc>
                  <a:txBody>
                    <a:bodyPr/>
                    <a:lstStyle/>
                    <a:p>
                      <a:pPr algn="l"/>
                      <a:r>
                        <a:rPr lang="fr-FR" sz="1600" dirty="0" smtClean="0"/>
                        <a:t>Assuré âgé</a:t>
                      </a:r>
                      <a:r>
                        <a:rPr lang="fr-FR" sz="1600" baseline="0" dirty="0" smtClean="0"/>
                        <a:t> de 70 ans et plus </a:t>
                      </a:r>
                    </a:p>
                  </a:txBody>
                  <a:tcPr/>
                </a:tc>
                <a:tc>
                  <a:txBody>
                    <a:bodyPr/>
                    <a:lstStyle/>
                    <a:p>
                      <a:pPr algn="l"/>
                      <a:r>
                        <a:rPr lang="fr-FR" sz="1600" dirty="0" smtClean="0"/>
                        <a:t>30 €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08499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8474" y="880539"/>
            <a:ext cx="7624861" cy="5977461"/>
          </a:xfrm>
        </p:spPr>
        <p:txBody>
          <a:bodyPr>
            <a:normAutofit fontScale="92500" lnSpcReduction="10000"/>
          </a:bodyPr>
          <a:lstStyle/>
          <a:p>
            <a:pPr>
              <a:spcBef>
                <a:spcPts val="600"/>
              </a:spcBef>
            </a:pPr>
            <a:r>
              <a:rPr lang="fr-FR" sz="1900" b="1" dirty="0" smtClean="0">
                <a:solidFill>
                  <a:schemeClr val="tx1"/>
                </a:solidFill>
              </a:rPr>
              <a:t>CMU C :</a:t>
            </a:r>
            <a:r>
              <a:rPr lang="fr-FR" altLang="fr-FR" sz="1900" dirty="0" smtClean="0">
                <a:solidFill>
                  <a:schemeClr val="tx1"/>
                </a:solidFill>
                <a:latin typeface="Calibri" pitchFamily="34" charset="0"/>
              </a:rPr>
              <a:t> 5,84 M </a:t>
            </a:r>
            <a:r>
              <a:rPr lang="fr-FR" sz="1900" dirty="0">
                <a:solidFill>
                  <a:schemeClr val="tx1"/>
                </a:solidFill>
              </a:rPr>
              <a:t>au </a:t>
            </a:r>
            <a:r>
              <a:rPr lang="fr-FR" altLang="fr-FR" sz="1900" dirty="0">
                <a:solidFill>
                  <a:schemeClr val="tx1"/>
                </a:solidFill>
                <a:latin typeface="Calibri" pitchFamily="34" charset="0"/>
              </a:rPr>
              <a:t>30. 10. 2019</a:t>
            </a:r>
            <a:endParaRPr lang="fr-FR" sz="1900" b="1" dirty="0" smtClean="0">
              <a:solidFill>
                <a:schemeClr val="tx1"/>
              </a:solidFill>
            </a:endParaRPr>
          </a:p>
          <a:p>
            <a:pPr>
              <a:spcBef>
                <a:spcPts val="600"/>
              </a:spcBef>
            </a:pPr>
            <a:r>
              <a:rPr lang="fr-FR" sz="1900" b="1" dirty="0" smtClean="0">
                <a:solidFill>
                  <a:schemeClr val="tx1"/>
                </a:solidFill>
              </a:rPr>
              <a:t>ACS : </a:t>
            </a:r>
            <a:r>
              <a:rPr lang="fr-FR" sz="1900" dirty="0">
                <a:solidFill>
                  <a:schemeClr val="tx1"/>
                </a:solidFill>
              </a:rPr>
              <a:t>1,19 au </a:t>
            </a:r>
            <a:r>
              <a:rPr lang="fr-FR" altLang="fr-FR" sz="1900" dirty="0">
                <a:solidFill>
                  <a:schemeClr val="tx1"/>
                </a:solidFill>
                <a:latin typeface="Calibri" pitchFamily="34" charset="0"/>
              </a:rPr>
              <a:t>30. 10. </a:t>
            </a:r>
            <a:r>
              <a:rPr lang="fr-FR" altLang="fr-FR" sz="1900" dirty="0" smtClean="0">
                <a:solidFill>
                  <a:schemeClr val="tx1"/>
                </a:solidFill>
                <a:latin typeface="Calibri" pitchFamily="34" charset="0"/>
              </a:rPr>
              <a:t>2019</a:t>
            </a:r>
            <a:r>
              <a:rPr lang="fr-FR" altLang="fr-FR" sz="1900" dirty="0">
                <a:solidFill>
                  <a:schemeClr val="tx1"/>
                </a:solidFill>
              </a:rPr>
              <a:t> </a:t>
            </a:r>
            <a:r>
              <a:rPr lang="fr-FR" altLang="fr-FR" sz="1900" dirty="0" smtClean="0">
                <a:solidFill>
                  <a:schemeClr val="tx1"/>
                </a:solidFill>
                <a:latin typeface="Calibri" pitchFamily="34" charset="0"/>
              </a:rPr>
              <a:t>mais près de 3 fois plus de </a:t>
            </a:r>
            <a:r>
              <a:rPr lang="fr-FR" altLang="fr-FR" sz="1900" dirty="0">
                <a:solidFill>
                  <a:schemeClr val="tx1"/>
                </a:solidFill>
                <a:latin typeface="Calibri" pitchFamily="34" charset="0"/>
              </a:rPr>
              <a:t>bénéficiaires </a:t>
            </a:r>
            <a:r>
              <a:rPr lang="fr-FR" altLang="fr-FR" sz="1900" dirty="0" smtClean="0">
                <a:solidFill>
                  <a:schemeClr val="tx1"/>
                </a:solidFill>
                <a:latin typeface="Calibri" pitchFamily="34" charset="0"/>
              </a:rPr>
              <a:t>potentiels</a:t>
            </a:r>
          </a:p>
          <a:p>
            <a:pPr>
              <a:spcBef>
                <a:spcPts val="600"/>
              </a:spcBef>
            </a:pPr>
            <a:r>
              <a:rPr lang="fr-FR" altLang="fr-FR" sz="1900" b="1" dirty="0" smtClean="0">
                <a:solidFill>
                  <a:schemeClr val="tx1"/>
                </a:solidFill>
                <a:latin typeface="Calibri" pitchFamily="34" charset="0"/>
              </a:rPr>
              <a:t>CSS</a:t>
            </a:r>
            <a:r>
              <a:rPr lang="fr-FR" altLang="fr-FR" sz="1900" dirty="0" smtClean="0">
                <a:solidFill>
                  <a:schemeClr val="tx1"/>
                </a:solidFill>
                <a:latin typeface="Calibri" pitchFamily="34" charset="0"/>
              </a:rPr>
              <a:t> : 5, 9 M (+2,5%) sans participation financière et 1,4 M (+6%) avec participation financière (pub. </a:t>
            </a:r>
            <a:r>
              <a:rPr lang="fr-FR" altLang="fr-FR" sz="1900" dirty="0">
                <a:solidFill>
                  <a:schemeClr val="tx1"/>
                </a:solidFill>
                <a:latin typeface="Calibri" pitchFamily="34" charset="0"/>
              </a:rPr>
              <a:t>j</a:t>
            </a:r>
            <a:r>
              <a:rPr lang="fr-FR" altLang="fr-FR" sz="1900" dirty="0" smtClean="0">
                <a:solidFill>
                  <a:schemeClr val="tx1"/>
                </a:solidFill>
                <a:latin typeface="Calibri" pitchFamily="34" charset="0"/>
              </a:rPr>
              <a:t>uin 2021)</a:t>
            </a:r>
          </a:p>
          <a:p>
            <a:r>
              <a:rPr lang="fr-FR" dirty="0" smtClean="0">
                <a:solidFill>
                  <a:schemeClr val="tx1"/>
                </a:solidFill>
              </a:rPr>
              <a:t>Aide </a:t>
            </a:r>
            <a:r>
              <a:rPr lang="fr-FR" dirty="0">
                <a:solidFill>
                  <a:schemeClr val="tx1"/>
                </a:solidFill>
              </a:rPr>
              <a:t>médicale d’État (AME</a:t>
            </a:r>
            <a:r>
              <a:rPr lang="fr-FR" dirty="0" smtClean="0">
                <a:solidFill>
                  <a:schemeClr val="tx1"/>
                </a:solidFill>
              </a:rPr>
              <a:t>), L. 27 juil. 1999 relative à la CMU</a:t>
            </a:r>
            <a:endParaRPr lang="fr-FR" dirty="0">
              <a:solidFill>
                <a:schemeClr val="tx1"/>
              </a:solidFill>
            </a:endParaRPr>
          </a:p>
          <a:p>
            <a:pPr lvl="1"/>
            <a:r>
              <a:rPr lang="fr-FR" dirty="0" smtClean="0">
                <a:solidFill>
                  <a:schemeClr val="tx1"/>
                </a:solidFill>
              </a:rPr>
              <a:t>Demande à la CPAM ou MSA; attribution pour 1 an, renouvelable chaque année</a:t>
            </a:r>
          </a:p>
          <a:p>
            <a:pPr lvl="1"/>
            <a:r>
              <a:rPr lang="fr-FR" dirty="0" smtClean="0">
                <a:solidFill>
                  <a:schemeClr val="tx1"/>
                </a:solidFill>
              </a:rPr>
              <a:t>Étrangers </a:t>
            </a:r>
            <a:r>
              <a:rPr lang="fr-FR" dirty="0">
                <a:solidFill>
                  <a:schemeClr val="tx1"/>
                </a:solidFill>
              </a:rPr>
              <a:t>en situation </a:t>
            </a:r>
            <a:r>
              <a:rPr lang="fr-FR" dirty="0" smtClean="0">
                <a:solidFill>
                  <a:schemeClr val="tx1"/>
                </a:solidFill>
              </a:rPr>
              <a:t>irrégulière avec résidence stable (+ de 3 mois) et leurs personnes à charge effective du bénéficiaire</a:t>
            </a:r>
          </a:p>
          <a:p>
            <a:pPr lvl="1"/>
            <a:r>
              <a:rPr lang="fr-FR" dirty="0" smtClean="0">
                <a:solidFill>
                  <a:schemeClr val="tx1"/>
                </a:solidFill>
              </a:rPr>
              <a:t>Condition de ressources selon  : 9 041€, 13 562€, 16 274€, 18 986€, +3 616€ selon composition du foyer</a:t>
            </a:r>
            <a:endParaRPr lang="fr-FR" dirty="0">
              <a:solidFill>
                <a:schemeClr val="tx1"/>
              </a:solidFill>
            </a:endParaRPr>
          </a:p>
          <a:p>
            <a:pPr lvl="1"/>
            <a:r>
              <a:rPr lang="fr-FR" dirty="0">
                <a:solidFill>
                  <a:schemeClr val="tx1"/>
                </a:solidFill>
              </a:rPr>
              <a:t>Soins pris en </a:t>
            </a:r>
            <a:r>
              <a:rPr lang="fr-FR" dirty="0" smtClean="0">
                <a:solidFill>
                  <a:schemeClr val="tx1"/>
                </a:solidFill>
              </a:rPr>
              <a:t>charge : 100% dans la limite de la BRSS (sauf PMA, médicaments remboursés à 15% par la SS, cures thermales); décret relatif à la participation du majeur non publié ; pas d’avance des frais</a:t>
            </a:r>
          </a:p>
          <a:p>
            <a:pPr lvl="1"/>
            <a:r>
              <a:rPr lang="fr-FR" dirty="0" smtClean="0">
                <a:solidFill>
                  <a:schemeClr val="tx1"/>
                </a:solidFill>
              </a:rPr>
              <a:t>Pas de soumission au parcours de soins coordonné ; </a:t>
            </a:r>
          </a:p>
          <a:p>
            <a:pPr lvl="1"/>
            <a:r>
              <a:rPr lang="fr-FR" dirty="0" smtClean="0">
                <a:solidFill>
                  <a:schemeClr val="tx1"/>
                </a:solidFill>
              </a:rPr>
              <a:t>AME à titre humanitaire dont la décision appartient au ministre chargé de l’action sociale (visa touristique ou court séjour, accident, maladie ou soins impossibles dans l’État d’origine)</a:t>
            </a:r>
          </a:p>
          <a:p>
            <a:pPr lvl="1"/>
            <a:r>
              <a:rPr lang="fr-FR" dirty="0" smtClean="0">
                <a:solidFill>
                  <a:schemeClr val="tx1"/>
                </a:solidFill>
              </a:rPr>
              <a:t>Pour les personnes non éligibles : prise en charge des soins urgents (pronostic vital, contagion, IVG, soins à la femme enceinte et au nouveau-né,  soins aux mineurs) </a:t>
            </a:r>
          </a:p>
          <a:p>
            <a:pPr lvl="1"/>
            <a:endParaRPr lang="fr-FR" dirty="0" smtClean="0">
              <a:solidFill>
                <a:schemeClr val="tx1"/>
              </a:solidFill>
            </a:endParaRPr>
          </a:p>
          <a:p>
            <a:pPr lvl="1"/>
            <a:endParaRPr lang="fr-FR" dirty="0">
              <a:solidFill>
                <a:schemeClr val="tx1"/>
              </a:solidFill>
            </a:endParaRPr>
          </a:p>
          <a:p>
            <a:endParaRPr lang="fr-FR" b="1" dirty="0"/>
          </a:p>
        </p:txBody>
      </p:sp>
    </p:spTree>
    <p:extLst>
      <p:ext uri="{BB962C8B-B14F-4D97-AF65-F5344CB8AC3E}">
        <p14:creationId xmlns:p14="http://schemas.microsoft.com/office/powerpoint/2010/main" val="757174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LUTTE CONTRE LES EXCLUSIONS</a:t>
            </a:r>
            <a:endParaRPr lang="fr-FR" dirty="0"/>
          </a:p>
        </p:txBody>
      </p:sp>
      <p:sp>
        <p:nvSpPr>
          <p:cNvPr id="3" name="Espace réservé du contenu 2"/>
          <p:cNvSpPr>
            <a:spLocks noGrp="1"/>
          </p:cNvSpPr>
          <p:nvPr>
            <p:ph idx="1"/>
          </p:nvPr>
        </p:nvSpPr>
        <p:spPr>
          <a:xfrm>
            <a:off x="498474" y="1765006"/>
            <a:ext cx="7556313" cy="5008328"/>
          </a:xfrm>
        </p:spPr>
        <p:txBody>
          <a:bodyPr>
            <a:normAutofit lnSpcReduction="10000"/>
          </a:bodyPr>
          <a:lstStyle/>
          <a:p>
            <a:r>
              <a:rPr lang="fr-FR" dirty="0" smtClean="0">
                <a:solidFill>
                  <a:schemeClr val="tx1"/>
                </a:solidFill>
              </a:rPr>
              <a:t>L’aide à l’hébergement et à la réinsertion sociale</a:t>
            </a:r>
          </a:p>
          <a:p>
            <a:pPr lvl="1"/>
            <a:r>
              <a:rPr lang="fr-FR" dirty="0" smtClean="0">
                <a:solidFill>
                  <a:schemeClr val="tx1"/>
                </a:solidFill>
              </a:rPr>
              <a:t>Personnes éligibles  : CASF, art. L345-1</a:t>
            </a:r>
          </a:p>
          <a:p>
            <a:pPr marL="228600" lvl="1" indent="0">
              <a:buNone/>
            </a:pPr>
            <a:r>
              <a:rPr lang="fr-FR" sz="1600" i="1" dirty="0" smtClean="0">
                <a:solidFill>
                  <a:schemeClr val="tx1"/>
                </a:solidFill>
              </a:rPr>
              <a:t>« Bénéficient</a:t>
            </a:r>
            <a:r>
              <a:rPr lang="fr-FR" sz="1600" i="1" dirty="0">
                <a:solidFill>
                  <a:schemeClr val="tx1"/>
                </a:solidFill>
              </a:rPr>
              <a:t>, sur leur demande, de l'aide sociale pour être accueillies dans des centres d'hébergement et de réinsertion sociale publics ou privés les personnes et les familles qui connaissent de graves difficultés, notamment économiques, familiales, de logement, de santé ou d'insertion, en vue de les aider à accéder ou à recouvrer leur autonomie personnelle et sociale. Les étrangers s'étant vu reconnaître la qualité de réfugié ou accorder le bénéfice de la protection subsidiaire en application du livre V du code de l'entrée et du séjour des étrangers et du droit d'asile peuvent être accueillis dans des centres d'hébergement et de réinsertion sociale dénommés " centres provisoires d'hébergement </a:t>
            </a:r>
            <a:r>
              <a:rPr lang="fr-FR" sz="1600" i="1" dirty="0" smtClean="0">
                <a:solidFill>
                  <a:schemeClr val="tx1"/>
                </a:solidFill>
              </a:rPr>
              <a:t>« </a:t>
            </a:r>
          </a:p>
          <a:p>
            <a:pPr marL="228600" lvl="1" indent="0">
              <a:buNone/>
            </a:pPr>
            <a:r>
              <a:rPr lang="fr-FR" sz="1600" dirty="0" smtClean="0">
                <a:solidFill>
                  <a:schemeClr val="tx1"/>
                </a:solidFill>
              </a:rPr>
              <a:t>Besoin : apprécié par le responsable du centre d’hébergement</a:t>
            </a:r>
          </a:p>
          <a:p>
            <a:pPr lvl="1"/>
            <a:r>
              <a:rPr lang="fr-FR" dirty="0" smtClean="0">
                <a:solidFill>
                  <a:schemeClr val="tx1"/>
                </a:solidFill>
              </a:rPr>
              <a:t>Structures spécifiques</a:t>
            </a:r>
          </a:p>
          <a:p>
            <a:pPr lvl="2"/>
            <a:r>
              <a:rPr lang="fr-FR" dirty="0" smtClean="0">
                <a:solidFill>
                  <a:schemeClr val="tx1"/>
                </a:solidFill>
              </a:rPr>
              <a:t>Asiles de nuit, hébergement de longue durée (6 mois), hébergement des familles, hébergement des réfugiés et des demandeurs d’asile (Centres d’Accueil pour les Demandeurs d’Asile, Centres Provisoires d’Hébergement),  hôtels sociaux,  centre d’hébergement et de réinsertion sociale (CHRS)</a:t>
            </a:r>
          </a:p>
        </p:txBody>
      </p:sp>
    </p:spTree>
    <p:extLst>
      <p:ext uri="{BB962C8B-B14F-4D97-AF65-F5344CB8AC3E}">
        <p14:creationId xmlns:p14="http://schemas.microsoft.com/office/powerpoint/2010/main" val="3514169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LUTTE CONTRE LES EXCLUSIONS</a:t>
            </a:r>
            <a:endParaRPr lang="fr-FR" dirty="0"/>
          </a:p>
        </p:txBody>
      </p:sp>
      <p:sp>
        <p:nvSpPr>
          <p:cNvPr id="3" name="Espace réservé du contenu 2"/>
          <p:cNvSpPr>
            <a:spLocks noGrp="1"/>
          </p:cNvSpPr>
          <p:nvPr>
            <p:ph idx="1"/>
          </p:nvPr>
        </p:nvSpPr>
        <p:spPr>
          <a:xfrm>
            <a:off x="498474" y="1600200"/>
            <a:ext cx="7556313" cy="5173134"/>
          </a:xfrm>
        </p:spPr>
        <p:txBody>
          <a:bodyPr>
            <a:normAutofit lnSpcReduction="10000"/>
          </a:bodyPr>
          <a:lstStyle/>
          <a:p>
            <a:r>
              <a:rPr lang="fr-FR" dirty="0" smtClean="0">
                <a:solidFill>
                  <a:schemeClr val="tx1"/>
                </a:solidFill>
              </a:rPr>
              <a:t>RSA (L. 17 août 2015) : allocation de RSA + RSA Prime d’activité</a:t>
            </a:r>
          </a:p>
          <a:p>
            <a:r>
              <a:rPr lang="fr-FR" dirty="0" smtClean="0">
                <a:solidFill>
                  <a:schemeClr val="tx1"/>
                </a:solidFill>
              </a:rPr>
              <a:t>L’allocation de </a:t>
            </a:r>
            <a:r>
              <a:rPr lang="fr-FR" dirty="0">
                <a:solidFill>
                  <a:schemeClr val="tx1"/>
                </a:solidFill>
              </a:rPr>
              <a:t>RSA</a:t>
            </a:r>
          </a:p>
          <a:p>
            <a:pPr lvl="1"/>
            <a:r>
              <a:rPr lang="fr-FR" dirty="0">
                <a:solidFill>
                  <a:schemeClr val="tx1"/>
                </a:solidFill>
              </a:rPr>
              <a:t>Principes </a:t>
            </a:r>
            <a:r>
              <a:rPr lang="fr-FR" dirty="0" smtClean="0">
                <a:solidFill>
                  <a:schemeClr val="tx1"/>
                </a:solidFill>
              </a:rPr>
              <a:t>de l’allocation de RSA : la subsidiarité; une prestation « balai »</a:t>
            </a:r>
            <a:endParaRPr lang="fr-FR" dirty="0">
              <a:solidFill>
                <a:schemeClr val="tx1"/>
              </a:solidFill>
            </a:endParaRPr>
          </a:p>
          <a:p>
            <a:pPr lvl="1"/>
            <a:r>
              <a:rPr lang="fr-FR" dirty="0" smtClean="0">
                <a:solidFill>
                  <a:schemeClr val="tx1"/>
                </a:solidFill>
              </a:rPr>
              <a:t>Bénéficiaires : conditions d’âge, de ressources, de résidence</a:t>
            </a:r>
          </a:p>
          <a:p>
            <a:pPr lvl="1"/>
            <a:r>
              <a:rPr lang="fr-FR" dirty="0" smtClean="0">
                <a:solidFill>
                  <a:schemeClr val="tx1"/>
                </a:solidFill>
              </a:rPr>
              <a:t>Contrat d’engagement réciproque (CER)</a:t>
            </a:r>
            <a:endParaRPr lang="fr-FR" dirty="0">
              <a:solidFill>
                <a:schemeClr val="tx1"/>
              </a:solidFill>
            </a:endParaRPr>
          </a:p>
          <a:p>
            <a:pPr lvl="1"/>
            <a:r>
              <a:rPr lang="fr-FR" dirty="0">
                <a:solidFill>
                  <a:schemeClr val="tx1"/>
                </a:solidFill>
              </a:rPr>
              <a:t>Rôle accordé à l’accompagnement et </a:t>
            </a:r>
            <a:r>
              <a:rPr lang="fr-FR" dirty="0" smtClean="0">
                <a:solidFill>
                  <a:schemeClr val="tx1"/>
                </a:solidFill>
              </a:rPr>
              <a:t>l’insertion : activation des dépenses sociales</a:t>
            </a:r>
            <a:endParaRPr lang="fr-FR" dirty="0">
              <a:solidFill>
                <a:schemeClr val="tx1"/>
              </a:solidFill>
            </a:endParaRPr>
          </a:p>
          <a:p>
            <a:pPr lvl="1"/>
            <a:r>
              <a:rPr lang="fr-FR" dirty="0">
                <a:solidFill>
                  <a:schemeClr val="tx1"/>
                </a:solidFill>
              </a:rPr>
              <a:t>Obligations des </a:t>
            </a:r>
            <a:r>
              <a:rPr lang="fr-FR" dirty="0" smtClean="0">
                <a:solidFill>
                  <a:schemeClr val="tx1"/>
                </a:solidFill>
              </a:rPr>
              <a:t>bénéficiaires </a:t>
            </a:r>
          </a:p>
          <a:p>
            <a:pPr lvl="2"/>
            <a:r>
              <a:rPr lang="fr-FR" dirty="0" smtClean="0">
                <a:solidFill>
                  <a:schemeClr val="tx1"/>
                </a:solidFill>
              </a:rPr>
              <a:t>Définition par le CER ou le PPAE (si bénéficiaire aussi chômeur)</a:t>
            </a:r>
          </a:p>
          <a:p>
            <a:pPr lvl="2"/>
            <a:r>
              <a:rPr lang="fr-FR" dirty="0" smtClean="0">
                <a:solidFill>
                  <a:schemeClr val="tx1"/>
                </a:solidFill>
              </a:rPr>
              <a:t>Obligations graduées selon le profil du bénéficiaire: CSS, art</a:t>
            </a:r>
            <a:r>
              <a:rPr lang="fr-FR" dirty="0" smtClean="0">
                <a:solidFill>
                  <a:schemeClr val="tx1"/>
                </a:solidFill>
              </a:rPr>
              <a:t>. </a:t>
            </a:r>
            <a:r>
              <a:rPr lang="fr-FR" smtClean="0">
                <a:solidFill>
                  <a:schemeClr val="tx1"/>
                </a:solidFill>
              </a:rPr>
              <a:t>L262-29 et </a:t>
            </a:r>
            <a:r>
              <a:rPr lang="fr-FR" dirty="0" smtClean="0">
                <a:solidFill>
                  <a:schemeClr val="tx1"/>
                </a:solidFill>
              </a:rPr>
              <a:t>L262-34, 35, 36 vont de l’insertion professionnelle (34-35) à l’insertion sociale (36)</a:t>
            </a:r>
          </a:p>
          <a:p>
            <a:pPr lvl="2"/>
            <a:r>
              <a:rPr lang="fr-FR" i="1" dirty="0" smtClean="0">
                <a:solidFill>
                  <a:schemeClr val="tx1"/>
                </a:solidFill>
              </a:rPr>
              <a:t>« Être actif, c’est positif! »</a:t>
            </a:r>
            <a:r>
              <a:rPr lang="fr-FR" dirty="0" smtClean="0">
                <a:solidFill>
                  <a:schemeClr val="tx1"/>
                </a:solidFill>
              </a:rPr>
              <a:t> : accomplissement d’heures de bénévolat imposé  comme condition de versement de l’allocation de RSA par le Conseil départemental du Haut-Rhin (CE 5 fév. 2016 et CAA 8 avr. 2020 valident la légalité du dispositif)</a:t>
            </a:r>
            <a:endParaRPr lang="fr-FR" i="1" dirty="0" smtClean="0">
              <a:solidFill>
                <a:schemeClr val="tx1"/>
              </a:solidFill>
            </a:endParaRPr>
          </a:p>
        </p:txBody>
      </p:sp>
    </p:spTree>
    <p:extLst>
      <p:ext uri="{BB962C8B-B14F-4D97-AF65-F5344CB8AC3E}">
        <p14:creationId xmlns:p14="http://schemas.microsoft.com/office/powerpoint/2010/main" val="2148015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L’AIDE SOCIALE EN FAVEUR DE LA LUTTE CONTRE LES EXCLUSIONS</a:t>
            </a:r>
          </a:p>
        </p:txBody>
      </p:sp>
      <p:sp>
        <p:nvSpPr>
          <p:cNvPr id="3" name="Espace réservé du contenu 2"/>
          <p:cNvSpPr>
            <a:spLocks noGrp="1"/>
          </p:cNvSpPr>
          <p:nvPr>
            <p:ph idx="1"/>
          </p:nvPr>
        </p:nvSpPr>
        <p:spPr>
          <a:xfrm>
            <a:off x="498474" y="1994290"/>
            <a:ext cx="7556313" cy="4786299"/>
          </a:xfrm>
        </p:spPr>
        <p:txBody>
          <a:bodyPr>
            <a:normAutofit/>
          </a:bodyPr>
          <a:lstStyle/>
          <a:p>
            <a:pPr>
              <a:spcBef>
                <a:spcPts val="200"/>
              </a:spcBef>
            </a:pPr>
            <a:r>
              <a:rPr lang="fr-FR" sz="1800" dirty="0">
                <a:solidFill>
                  <a:schemeClr val="tx1"/>
                </a:solidFill>
              </a:rPr>
              <a:t>Montants majorés, sous certaines conditions, pour les personnes isolées avec enfant à charge ou si la femme est enceinte ; inférieurs dans les DOM et </a:t>
            </a:r>
            <a:r>
              <a:rPr lang="fr-FR" sz="1800" dirty="0" smtClean="0">
                <a:solidFill>
                  <a:schemeClr val="tx1"/>
                </a:solidFill>
              </a:rPr>
              <a:t>Mayotte</a:t>
            </a:r>
          </a:p>
          <a:p>
            <a:pPr>
              <a:spcBef>
                <a:spcPts val="200"/>
              </a:spcBef>
            </a:pPr>
            <a:r>
              <a:rPr lang="fr-FR" sz="1800" b="1" dirty="0" smtClean="0">
                <a:solidFill>
                  <a:schemeClr val="tx1"/>
                </a:solidFill>
              </a:rPr>
              <a:t>Ressources prises en compte</a:t>
            </a:r>
          </a:p>
          <a:p>
            <a:pPr lvl="1">
              <a:spcBef>
                <a:spcPts val="200"/>
              </a:spcBef>
            </a:pPr>
            <a:r>
              <a:rPr lang="fr-FR" sz="1600" dirty="0" smtClean="0">
                <a:solidFill>
                  <a:schemeClr val="tx1"/>
                </a:solidFill>
              </a:rPr>
              <a:t>Revenus d’activité salariée, non-salariée, revenus de remplacement (chômage, pensions, retraites, IJ…), AAH</a:t>
            </a:r>
          </a:p>
          <a:p>
            <a:pPr lvl="1">
              <a:spcBef>
                <a:spcPts val="200"/>
              </a:spcBef>
            </a:pPr>
            <a:r>
              <a:rPr lang="fr-FR" sz="1600" dirty="0" smtClean="0">
                <a:solidFill>
                  <a:schemeClr val="tx1"/>
                </a:solidFill>
              </a:rPr>
              <a:t>Ressources dites « exceptionnelles » : vente d’une maison, immeuble, terrain, héritage, gain aux jeux</a:t>
            </a:r>
            <a:r>
              <a:rPr lang="mr-IN" sz="1600" dirty="0" smtClean="0">
                <a:solidFill>
                  <a:schemeClr val="tx1"/>
                </a:solidFill>
              </a:rPr>
              <a:t>…</a:t>
            </a:r>
            <a:endParaRPr lang="fr-FR" sz="1600" dirty="0">
              <a:solidFill>
                <a:schemeClr val="tx1"/>
              </a:solidFill>
            </a:endParaRPr>
          </a:p>
          <a:p>
            <a:pPr lvl="1">
              <a:spcBef>
                <a:spcPts val="200"/>
              </a:spcBef>
            </a:pPr>
            <a:r>
              <a:rPr lang="fr-FR" sz="1600" dirty="0" smtClean="0">
                <a:solidFill>
                  <a:schemeClr val="tx1"/>
                </a:solidFill>
              </a:rPr>
              <a:t>Valeur locative d’un logement, d’un local ou d’un terrain non loué</a:t>
            </a:r>
          </a:p>
          <a:p>
            <a:pPr lvl="1">
              <a:spcBef>
                <a:spcPts val="200"/>
              </a:spcBef>
            </a:pPr>
            <a:r>
              <a:rPr lang="fr-FR" sz="1600" dirty="0" smtClean="0">
                <a:solidFill>
                  <a:schemeClr val="tx1"/>
                </a:solidFill>
              </a:rPr>
              <a:t>Prestation compensatoire, pensions alimentaires</a:t>
            </a:r>
          </a:p>
          <a:p>
            <a:pPr lvl="1">
              <a:spcBef>
                <a:spcPts val="200"/>
              </a:spcBef>
            </a:pPr>
            <a:r>
              <a:rPr lang="fr-FR" sz="1600" dirty="0" smtClean="0">
                <a:solidFill>
                  <a:schemeClr val="tx1"/>
                </a:solidFill>
              </a:rPr>
              <a:t>Revenus du capital</a:t>
            </a:r>
          </a:p>
          <a:p>
            <a:pPr lvl="1">
              <a:spcBef>
                <a:spcPts val="200"/>
              </a:spcBef>
            </a:pPr>
            <a:r>
              <a:rPr lang="fr-FR" sz="1600" dirty="0" smtClean="0">
                <a:solidFill>
                  <a:schemeClr val="tx1"/>
                </a:solidFill>
              </a:rPr>
              <a:t>Allocations familiales, complément familial, allocation de soutien familial</a:t>
            </a:r>
          </a:p>
          <a:p>
            <a:pPr>
              <a:spcBef>
                <a:spcPts val="200"/>
              </a:spcBef>
            </a:pPr>
            <a:r>
              <a:rPr lang="fr-FR" sz="1800" b="1" dirty="0">
                <a:solidFill>
                  <a:schemeClr val="tx1"/>
                </a:solidFill>
              </a:rPr>
              <a:t>En cas d’aide au logement ou d’absence de charge de logement</a:t>
            </a:r>
            <a:r>
              <a:rPr lang="fr-FR" sz="1800" dirty="0">
                <a:solidFill>
                  <a:schemeClr val="tx1"/>
                </a:solidFill>
              </a:rPr>
              <a:t>, </a:t>
            </a:r>
            <a:r>
              <a:rPr lang="fr-FR" sz="1800" dirty="0" smtClean="0">
                <a:solidFill>
                  <a:schemeClr val="tx1"/>
                </a:solidFill>
              </a:rPr>
              <a:t>réduction d’un forfait de montant variable selon </a:t>
            </a:r>
            <a:r>
              <a:rPr lang="fr-FR" sz="1800" dirty="0">
                <a:solidFill>
                  <a:schemeClr val="tx1"/>
                </a:solidFill>
              </a:rPr>
              <a:t>la taille du </a:t>
            </a:r>
            <a:r>
              <a:rPr lang="fr-FR" sz="1800" dirty="0" smtClean="0">
                <a:solidFill>
                  <a:schemeClr val="tx1"/>
                </a:solidFill>
              </a:rPr>
              <a:t>ménage :</a:t>
            </a:r>
          </a:p>
          <a:p>
            <a:pPr lvl="1">
              <a:spcBef>
                <a:spcPts val="200"/>
              </a:spcBef>
            </a:pPr>
            <a:r>
              <a:rPr lang="fr-FR" sz="1600" dirty="0" smtClean="0">
                <a:solidFill>
                  <a:schemeClr val="tx1"/>
                </a:solidFill>
              </a:rPr>
              <a:t>1 personne seule : 67,84€</a:t>
            </a:r>
          </a:p>
          <a:p>
            <a:pPr lvl="1">
              <a:spcBef>
                <a:spcPts val="200"/>
              </a:spcBef>
            </a:pPr>
            <a:r>
              <a:rPr lang="fr-FR" sz="1600" dirty="0" smtClean="0">
                <a:solidFill>
                  <a:schemeClr val="tx1"/>
                </a:solidFill>
              </a:rPr>
              <a:t>2 personnes : 135,68€</a:t>
            </a:r>
          </a:p>
          <a:p>
            <a:pPr lvl="1">
              <a:spcBef>
                <a:spcPts val="200"/>
              </a:spcBef>
            </a:pPr>
            <a:r>
              <a:rPr lang="fr-FR" sz="1600" dirty="0" smtClean="0">
                <a:solidFill>
                  <a:schemeClr val="tx1"/>
                </a:solidFill>
              </a:rPr>
              <a:t>3 personnes : 167,91€</a:t>
            </a:r>
            <a:endParaRPr lang="fr-FR" sz="1600" dirty="0">
              <a:solidFill>
                <a:schemeClr val="tx1"/>
              </a:solidFill>
            </a:endParaRPr>
          </a:p>
        </p:txBody>
      </p:sp>
    </p:spTree>
    <p:extLst>
      <p:ext uri="{BB962C8B-B14F-4D97-AF65-F5344CB8AC3E}">
        <p14:creationId xmlns:p14="http://schemas.microsoft.com/office/powerpoint/2010/main" val="3701875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L’AIDE SOCIALE EN FAVEUR DE LA LUTTE CONTRE LES EXCLUSIONS</a:t>
            </a:r>
          </a:p>
        </p:txBody>
      </p:sp>
      <p:sp>
        <p:nvSpPr>
          <p:cNvPr id="3" name="Espace réservé du contenu 2"/>
          <p:cNvSpPr>
            <a:spLocks noGrp="1"/>
          </p:cNvSpPr>
          <p:nvPr>
            <p:ph idx="1"/>
          </p:nvPr>
        </p:nvSpPr>
        <p:spPr>
          <a:xfrm>
            <a:off x="498474" y="1773870"/>
            <a:ext cx="7556313" cy="5006720"/>
          </a:xfrm>
        </p:spPr>
        <p:txBody>
          <a:bodyPr>
            <a:normAutofit/>
          </a:bodyPr>
          <a:lstStyle/>
          <a:p>
            <a:r>
              <a:rPr lang="fr-FR" sz="1800" dirty="0" smtClean="0">
                <a:solidFill>
                  <a:schemeClr val="tx1"/>
                </a:solidFill>
              </a:rPr>
              <a:t>Montant du RSA variable selon la situation familiale</a:t>
            </a:r>
          </a:p>
          <a:p>
            <a:r>
              <a:rPr lang="fr-FR" sz="1800" dirty="0" smtClean="0">
                <a:solidFill>
                  <a:schemeClr val="tx1"/>
                </a:solidFill>
              </a:rPr>
              <a:t>Montants du RSA à compter du 1</a:t>
            </a:r>
            <a:r>
              <a:rPr lang="fr-FR" sz="1800" baseline="30000" dirty="0" smtClean="0">
                <a:solidFill>
                  <a:schemeClr val="tx1"/>
                </a:solidFill>
              </a:rPr>
              <a:t>er</a:t>
            </a:r>
            <a:r>
              <a:rPr lang="fr-FR" sz="1800" dirty="0" smtClean="0">
                <a:solidFill>
                  <a:schemeClr val="tx1"/>
                </a:solidFill>
              </a:rPr>
              <a:t> avril 2022</a:t>
            </a:r>
            <a:r>
              <a:rPr lang="fr-FR" sz="1800" dirty="0">
                <a:solidFill>
                  <a:schemeClr val="tx1"/>
                </a:solidFill>
              </a:rPr>
              <a:t> </a:t>
            </a:r>
            <a:r>
              <a:rPr lang="fr-FR" sz="1800" dirty="0" smtClean="0">
                <a:solidFill>
                  <a:schemeClr val="tx1"/>
                </a:solidFill>
              </a:rPr>
              <a:t>(revalorisation +1,8%)</a:t>
            </a:r>
          </a:p>
          <a:p>
            <a:endParaRPr lang="fr-FR" dirty="0">
              <a:solidFill>
                <a:schemeClr val="tx1"/>
              </a:solidFill>
            </a:endParaRPr>
          </a:p>
          <a:p>
            <a:endParaRPr lang="fr-FR" dirty="0" smtClean="0">
              <a:solidFill>
                <a:schemeClr val="tx1"/>
              </a:solidFill>
            </a:endParaRPr>
          </a:p>
          <a:p>
            <a:pPr marL="0" indent="0">
              <a:buNone/>
            </a:pPr>
            <a:endParaRPr lang="fr-FR" dirty="0" smtClean="0">
              <a:solidFill>
                <a:schemeClr val="tx1"/>
              </a:solidFill>
            </a:endParaRPr>
          </a:p>
          <a:p>
            <a:pPr>
              <a:spcBef>
                <a:spcPts val="800"/>
              </a:spcBef>
            </a:pPr>
            <a:endParaRPr lang="fr-FR" sz="1800" dirty="0" smtClean="0">
              <a:solidFill>
                <a:schemeClr val="tx1"/>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127615413"/>
              </p:ext>
            </p:extLst>
          </p:nvPr>
        </p:nvGraphicFramePr>
        <p:xfrm>
          <a:off x="522514" y="2899957"/>
          <a:ext cx="7097486" cy="3422471"/>
        </p:xfrm>
        <a:graphic>
          <a:graphicData uri="http://schemas.openxmlformats.org/drawingml/2006/table">
            <a:tbl>
              <a:tblPr firstRow="1" bandRow="1">
                <a:tableStyleId>{5C22544A-7EE6-4342-B048-85BDC9FD1C3A}</a:tableStyleId>
              </a:tblPr>
              <a:tblGrid>
                <a:gridCol w="2937304">
                  <a:extLst>
                    <a:ext uri="{9D8B030D-6E8A-4147-A177-3AD203B41FA5}">
                      <a16:colId xmlns:a16="http://schemas.microsoft.com/office/drawing/2014/main" val="3748916719"/>
                    </a:ext>
                  </a:extLst>
                </a:gridCol>
                <a:gridCol w="1955989">
                  <a:extLst>
                    <a:ext uri="{9D8B030D-6E8A-4147-A177-3AD203B41FA5}">
                      <a16:colId xmlns:a16="http://schemas.microsoft.com/office/drawing/2014/main" val="266806040"/>
                    </a:ext>
                  </a:extLst>
                </a:gridCol>
                <a:gridCol w="2204193">
                  <a:extLst>
                    <a:ext uri="{9D8B030D-6E8A-4147-A177-3AD203B41FA5}">
                      <a16:colId xmlns:a16="http://schemas.microsoft.com/office/drawing/2014/main" val="1721509747"/>
                    </a:ext>
                  </a:extLst>
                </a:gridCol>
              </a:tblGrid>
              <a:tr h="515514">
                <a:tc>
                  <a:txBody>
                    <a:bodyPr/>
                    <a:lstStyle/>
                    <a:p>
                      <a:endParaRPr lang="fr-FR" dirty="0"/>
                    </a:p>
                  </a:txBody>
                  <a:tcPr/>
                </a:tc>
                <a:tc>
                  <a:txBody>
                    <a:bodyPr/>
                    <a:lstStyle/>
                    <a:p>
                      <a:r>
                        <a:rPr lang="fr-FR" dirty="0" smtClean="0"/>
                        <a:t>Montant</a:t>
                      </a:r>
                      <a:endParaRPr lang="fr-FR" dirty="0"/>
                    </a:p>
                  </a:txBody>
                  <a:tcPr/>
                </a:tc>
                <a:tc>
                  <a:txBody>
                    <a:bodyPr/>
                    <a:lstStyle/>
                    <a:p>
                      <a:r>
                        <a:rPr lang="fr-FR" dirty="0" smtClean="0"/>
                        <a:t>Forfait logement</a:t>
                      </a:r>
                      <a:endParaRPr lang="fr-FR" dirty="0"/>
                    </a:p>
                  </a:txBody>
                  <a:tcPr/>
                </a:tc>
                <a:extLst>
                  <a:ext uri="{0D108BD9-81ED-4DB2-BD59-A6C34878D82A}">
                    <a16:rowId xmlns:a16="http://schemas.microsoft.com/office/drawing/2014/main" val="3716653314"/>
                  </a:ext>
                </a:extLst>
              </a:tr>
              <a:tr h="377281">
                <a:tc>
                  <a:txBody>
                    <a:bodyPr/>
                    <a:lstStyle/>
                    <a:p>
                      <a:r>
                        <a:rPr lang="fr-FR" dirty="0" smtClean="0"/>
                        <a:t>1 personne</a:t>
                      </a:r>
                      <a:endParaRPr lang="fr-FR" dirty="0"/>
                    </a:p>
                  </a:txBody>
                  <a:tcPr/>
                </a:tc>
                <a:tc>
                  <a:txBody>
                    <a:bodyPr/>
                    <a:lstStyle/>
                    <a:p>
                      <a:r>
                        <a:rPr lang="fr-FR" dirty="0" smtClean="0"/>
                        <a:t>575,52</a:t>
                      </a:r>
                      <a:endParaRPr lang="fr-FR" dirty="0"/>
                    </a:p>
                  </a:txBody>
                  <a:tcPr/>
                </a:tc>
                <a:tc>
                  <a:txBody>
                    <a:bodyPr/>
                    <a:lstStyle/>
                    <a:p>
                      <a:r>
                        <a:rPr lang="fr-FR" dirty="0" smtClean="0"/>
                        <a:t>69,06</a:t>
                      </a:r>
                      <a:endParaRPr lang="fr-FR" dirty="0"/>
                    </a:p>
                  </a:txBody>
                  <a:tcPr/>
                </a:tc>
                <a:extLst>
                  <a:ext uri="{0D108BD9-81ED-4DB2-BD59-A6C34878D82A}">
                    <a16:rowId xmlns:a16="http://schemas.microsoft.com/office/drawing/2014/main" val="2559071262"/>
                  </a:ext>
                </a:extLst>
              </a:tr>
              <a:tr h="377281">
                <a:tc>
                  <a:txBody>
                    <a:bodyPr/>
                    <a:lstStyle/>
                    <a:p>
                      <a:r>
                        <a:rPr lang="fr-FR" dirty="0" smtClean="0"/>
                        <a:t>Couple ou isolé 1 enfant</a:t>
                      </a:r>
                      <a:endParaRPr lang="fr-FR" dirty="0"/>
                    </a:p>
                  </a:txBody>
                  <a:tcPr/>
                </a:tc>
                <a:tc>
                  <a:txBody>
                    <a:bodyPr/>
                    <a:lstStyle/>
                    <a:p>
                      <a:r>
                        <a:rPr lang="fr-FR" dirty="0" smtClean="0"/>
                        <a:t>863,28</a:t>
                      </a:r>
                      <a:endParaRPr lang="fr-FR" dirty="0"/>
                    </a:p>
                  </a:txBody>
                  <a:tcPr/>
                </a:tc>
                <a:tc>
                  <a:txBody>
                    <a:bodyPr/>
                    <a:lstStyle/>
                    <a:p>
                      <a:r>
                        <a:rPr lang="fr-FR" dirty="0" smtClean="0"/>
                        <a:t>138,12</a:t>
                      </a:r>
                      <a:endParaRPr lang="fr-FR" dirty="0"/>
                    </a:p>
                  </a:txBody>
                  <a:tcPr/>
                </a:tc>
                <a:extLst>
                  <a:ext uri="{0D108BD9-81ED-4DB2-BD59-A6C34878D82A}">
                    <a16:rowId xmlns:a16="http://schemas.microsoft.com/office/drawing/2014/main" val="2790857419"/>
                  </a:ext>
                </a:extLst>
              </a:tr>
              <a:tr h="643271">
                <a:tc>
                  <a:txBody>
                    <a:bodyPr/>
                    <a:lstStyle/>
                    <a:p>
                      <a:r>
                        <a:rPr lang="fr-FR" dirty="0" smtClean="0"/>
                        <a:t>Couple 1 enfant ou Isolé 2 enfants</a:t>
                      </a:r>
                      <a:endParaRPr lang="fr-FR" dirty="0"/>
                    </a:p>
                  </a:txBody>
                  <a:tcPr/>
                </a:tc>
                <a:tc>
                  <a:txBody>
                    <a:bodyPr/>
                    <a:lstStyle/>
                    <a:p>
                      <a:r>
                        <a:rPr lang="fr-FR" dirty="0" smtClean="0"/>
                        <a:t>1 035,94</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2396994216"/>
                  </a:ext>
                </a:extLst>
              </a:tr>
              <a:tr h="377281">
                <a:tc>
                  <a:txBody>
                    <a:bodyPr/>
                    <a:lstStyle/>
                    <a:p>
                      <a:r>
                        <a:rPr lang="fr-FR" dirty="0" smtClean="0"/>
                        <a:t>Couple</a:t>
                      </a:r>
                      <a:r>
                        <a:rPr lang="fr-FR" baseline="0" dirty="0" smtClean="0"/>
                        <a:t> 2 enfants</a:t>
                      </a:r>
                      <a:endParaRPr lang="fr-FR" dirty="0"/>
                    </a:p>
                  </a:txBody>
                  <a:tcPr/>
                </a:tc>
                <a:tc>
                  <a:txBody>
                    <a:bodyPr/>
                    <a:lstStyle/>
                    <a:p>
                      <a:r>
                        <a:rPr lang="fr-FR" dirty="0" smtClean="0"/>
                        <a:t>1 208,60</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1446532942"/>
                  </a:ext>
                </a:extLst>
              </a:tr>
              <a:tr h="377281">
                <a:tc>
                  <a:txBody>
                    <a:bodyPr/>
                    <a:lstStyle/>
                    <a:p>
                      <a:r>
                        <a:rPr lang="fr-FR" dirty="0" smtClean="0"/>
                        <a:t>Isolé 3 enfants</a:t>
                      </a:r>
                      <a:endParaRPr lang="fr-FR" dirty="0"/>
                    </a:p>
                  </a:txBody>
                  <a:tcPr/>
                </a:tc>
                <a:tc>
                  <a:txBody>
                    <a:bodyPr/>
                    <a:lstStyle/>
                    <a:p>
                      <a:r>
                        <a:rPr lang="fr-FR" dirty="0" smtClean="0"/>
                        <a:t>1 266,15</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3936192904"/>
                  </a:ext>
                </a:extLst>
              </a:tr>
              <a:tr h="377281">
                <a:tc>
                  <a:txBody>
                    <a:bodyPr/>
                    <a:lstStyle/>
                    <a:p>
                      <a:r>
                        <a:rPr lang="fr-FR" dirty="0" smtClean="0"/>
                        <a:t>Couple 3 enfants</a:t>
                      </a:r>
                      <a:endParaRPr lang="fr-FR" dirty="0"/>
                    </a:p>
                  </a:txBody>
                  <a:tcPr/>
                </a:tc>
                <a:tc>
                  <a:txBody>
                    <a:bodyPr/>
                    <a:lstStyle/>
                    <a:p>
                      <a:r>
                        <a:rPr lang="fr-FR" dirty="0" smtClean="0"/>
                        <a:t>1 438,81</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209519144"/>
                  </a:ext>
                </a:extLst>
              </a:tr>
              <a:tr h="377281">
                <a:tc>
                  <a:txBody>
                    <a:bodyPr/>
                    <a:lstStyle/>
                    <a:p>
                      <a:r>
                        <a:rPr lang="fr-FR" dirty="0" smtClean="0"/>
                        <a:t>En + par personne</a:t>
                      </a:r>
                      <a:endParaRPr lang="fr-FR" dirty="0"/>
                    </a:p>
                  </a:txBody>
                  <a:tcPr/>
                </a:tc>
                <a:tc>
                  <a:txBody>
                    <a:bodyPr/>
                    <a:lstStyle/>
                    <a:p>
                      <a:r>
                        <a:rPr lang="fr-FR" dirty="0" smtClean="0"/>
                        <a:t>230,21</a:t>
                      </a:r>
                      <a:endParaRPr lang="fr-FR" dirty="0"/>
                    </a:p>
                  </a:txBody>
                  <a:tcPr/>
                </a:tc>
                <a:tc>
                  <a:txBody>
                    <a:bodyPr/>
                    <a:lstStyle/>
                    <a:p>
                      <a:r>
                        <a:rPr lang="fr-FR" dirty="0" smtClean="0"/>
                        <a:t>_</a:t>
                      </a:r>
                      <a:endParaRPr lang="fr-FR" dirty="0"/>
                    </a:p>
                  </a:txBody>
                  <a:tcPr/>
                </a:tc>
                <a:extLst>
                  <a:ext uri="{0D108BD9-81ED-4DB2-BD59-A6C34878D82A}">
                    <a16:rowId xmlns:a16="http://schemas.microsoft.com/office/drawing/2014/main" val="1045755653"/>
                  </a:ext>
                </a:extLst>
              </a:tr>
            </a:tbl>
          </a:graphicData>
        </a:graphic>
      </p:graphicFrame>
    </p:spTree>
    <p:extLst>
      <p:ext uri="{BB962C8B-B14F-4D97-AF65-F5344CB8AC3E}">
        <p14:creationId xmlns:p14="http://schemas.microsoft.com/office/powerpoint/2010/main" val="284969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GÉNÉRALE :</a:t>
            </a:r>
            <a:br>
              <a:rPr lang="fr-FR" dirty="0" smtClean="0"/>
            </a:br>
            <a:r>
              <a:rPr lang="fr-FR" dirty="0" smtClean="0"/>
              <a:t>LES NOTIONS</a:t>
            </a:r>
            <a:endParaRPr lang="fr-FR" dirty="0"/>
          </a:p>
        </p:txBody>
      </p:sp>
      <p:sp>
        <p:nvSpPr>
          <p:cNvPr id="3" name="Espace réservé du contenu 2"/>
          <p:cNvSpPr>
            <a:spLocks noGrp="1"/>
          </p:cNvSpPr>
          <p:nvPr>
            <p:ph idx="1"/>
          </p:nvPr>
        </p:nvSpPr>
        <p:spPr>
          <a:xfrm>
            <a:off x="498474" y="1981200"/>
            <a:ext cx="7556313" cy="4655930"/>
          </a:xfrm>
        </p:spPr>
        <p:txBody>
          <a:bodyPr>
            <a:normAutofit/>
          </a:bodyPr>
          <a:lstStyle/>
          <a:p>
            <a:r>
              <a:rPr lang="fr-FR" dirty="0" smtClean="0">
                <a:solidFill>
                  <a:schemeClr val="tx1"/>
                </a:solidFill>
              </a:rPr>
              <a:t>Les deux sens actuels de l’expression « aide sociale » : </a:t>
            </a:r>
          </a:p>
          <a:p>
            <a:pPr lvl="1"/>
            <a:r>
              <a:rPr lang="fr-FR" b="1" dirty="0" smtClean="0">
                <a:solidFill>
                  <a:schemeClr val="tx1"/>
                </a:solidFill>
              </a:rPr>
              <a:t>Sens conceptuel </a:t>
            </a:r>
            <a:r>
              <a:rPr lang="fr-FR" dirty="0" smtClean="0">
                <a:solidFill>
                  <a:schemeClr val="tx1"/>
                </a:solidFill>
              </a:rPr>
              <a:t>: l’aide sociale recouvre toutes les formes de prestations obligatoires prévues par la loi que les collectivités publiques financent et attribuent aux personnes identifiées comme se trouvant en situation de besoin.</a:t>
            </a:r>
          </a:p>
          <a:p>
            <a:pPr lvl="1"/>
            <a:r>
              <a:rPr lang="fr-FR" b="1" dirty="0" smtClean="0">
                <a:solidFill>
                  <a:schemeClr val="tx1"/>
                </a:solidFill>
              </a:rPr>
              <a:t>Sens organique </a:t>
            </a:r>
            <a:r>
              <a:rPr lang="fr-FR" dirty="0" smtClean="0">
                <a:solidFill>
                  <a:schemeClr val="tx1"/>
                </a:solidFill>
              </a:rPr>
              <a:t>: l’aide sociale désigne un ensemble de services administratifs (services d’aide sociale) et organismes qualifiés pour attribuer des prestations aux personnes reconnues comme étant dans le besoin. </a:t>
            </a:r>
            <a:r>
              <a:rPr lang="fr-FR" dirty="0">
                <a:solidFill>
                  <a:schemeClr val="tx1"/>
                </a:solidFill>
              </a:rPr>
              <a:t>Elle intègre c</a:t>
            </a:r>
            <a:r>
              <a:rPr lang="fr-FR" dirty="0" smtClean="0">
                <a:solidFill>
                  <a:schemeClr val="tx1"/>
                </a:solidFill>
              </a:rPr>
              <a:t>ertaines </a:t>
            </a:r>
            <a:r>
              <a:rPr lang="fr-FR" dirty="0">
                <a:solidFill>
                  <a:schemeClr val="tx1"/>
                </a:solidFill>
              </a:rPr>
              <a:t>prestations </a:t>
            </a:r>
            <a:r>
              <a:rPr lang="fr-FR" dirty="0" smtClean="0">
                <a:solidFill>
                  <a:schemeClr val="tx1"/>
                </a:solidFill>
              </a:rPr>
              <a:t>versées </a:t>
            </a:r>
            <a:r>
              <a:rPr lang="fr-FR" dirty="0">
                <a:solidFill>
                  <a:schemeClr val="tx1"/>
                </a:solidFill>
              </a:rPr>
              <a:t>par des organismes de sécurité sociale (CAF pour le RSA, CPAM pour la </a:t>
            </a:r>
            <a:r>
              <a:rPr lang="fr-FR" dirty="0" smtClean="0">
                <a:solidFill>
                  <a:schemeClr val="tx1"/>
                </a:solidFill>
              </a:rPr>
              <a:t>CSS)</a:t>
            </a:r>
          </a:p>
          <a:p>
            <a:pPr marL="457200" lvl="2" indent="0">
              <a:buNone/>
            </a:pPr>
            <a:r>
              <a:rPr lang="fr-FR" b="1" dirty="0" smtClean="0">
                <a:solidFill>
                  <a:schemeClr val="tx1"/>
                </a:solidFill>
              </a:rPr>
              <a:t>Sens organique plus étroit </a:t>
            </a:r>
            <a:r>
              <a:rPr lang="fr-FR" dirty="0" smtClean="0">
                <a:solidFill>
                  <a:schemeClr val="tx1"/>
                </a:solidFill>
              </a:rPr>
              <a:t>: </a:t>
            </a:r>
            <a:r>
              <a:rPr lang="fr-FR" dirty="0">
                <a:solidFill>
                  <a:schemeClr val="tx1"/>
                </a:solidFill>
              </a:rPr>
              <a:t>l</a:t>
            </a:r>
            <a:r>
              <a:rPr lang="fr-FR" dirty="0" smtClean="0">
                <a:solidFill>
                  <a:schemeClr val="tx1"/>
                </a:solidFill>
              </a:rPr>
              <a:t>es prestations d’aide sociale qui ne passent pas par le canal des services de l’aide sociale sont alors écartées. </a:t>
            </a:r>
          </a:p>
          <a:p>
            <a:endParaRPr lang="fr-FR" dirty="0">
              <a:solidFill>
                <a:schemeClr val="tx1"/>
              </a:solidFill>
            </a:endParaRPr>
          </a:p>
        </p:txBody>
      </p:sp>
    </p:spTree>
    <p:extLst>
      <p:ext uri="{BB962C8B-B14F-4D97-AF65-F5344CB8AC3E}">
        <p14:creationId xmlns:p14="http://schemas.microsoft.com/office/powerpoint/2010/main" val="984504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L’AIDE SOCIALE EN FAVEUR DE LA LUTTE CONTRE LES EXCLUSIONS</a:t>
            </a:r>
          </a:p>
        </p:txBody>
      </p:sp>
      <p:sp>
        <p:nvSpPr>
          <p:cNvPr id="3" name="Espace réservé du contenu 2"/>
          <p:cNvSpPr>
            <a:spLocks noGrp="1"/>
          </p:cNvSpPr>
          <p:nvPr>
            <p:ph idx="1"/>
          </p:nvPr>
        </p:nvSpPr>
        <p:spPr/>
        <p:txBody>
          <a:bodyPr/>
          <a:lstStyle/>
          <a:p>
            <a:r>
              <a:rPr lang="fr-FR" dirty="0" smtClean="0"/>
              <a:t>RSA majoré</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65666410"/>
              </p:ext>
            </p:extLst>
          </p:nvPr>
        </p:nvGraphicFramePr>
        <p:xfrm>
          <a:off x="498474" y="2755741"/>
          <a:ext cx="7556313" cy="2595880"/>
        </p:xfrm>
        <a:graphic>
          <a:graphicData uri="http://schemas.openxmlformats.org/drawingml/2006/table">
            <a:tbl>
              <a:tblPr firstRow="1" bandRow="1">
                <a:tableStyleId>{5C22544A-7EE6-4342-B048-85BDC9FD1C3A}</a:tableStyleId>
              </a:tblPr>
              <a:tblGrid>
                <a:gridCol w="3047070">
                  <a:extLst>
                    <a:ext uri="{9D8B030D-6E8A-4147-A177-3AD203B41FA5}">
                      <a16:colId xmlns:a16="http://schemas.microsoft.com/office/drawing/2014/main" val="2568714314"/>
                    </a:ext>
                  </a:extLst>
                </a:gridCol>
                <a:gridCol w="2217660">
                  <a:extLst>
                    <a:ext uri="{9D8B030D-6E8A-4147-A177-3AD203B41FA5}">
                      <a16:colId xmlns:a16="http://schemas.microsoft.com/office/drawing/2014/main" val="2249784355"/>
                    </a:ext>
                  </a:extLst>
                </a:gridCol>
                <a:gridCol w="2291583">
                  <a:extLst>
                    <a:ext uri="{9D8B030D-6E8A-4147-A177-3AD203B41FA5}">
                      <a16:colId xmlns:a16="http://schemas.microsoft.com/office/drawing/2014/main" val="2289086712"/>
                    </a:ext>
                  </a:extLst>
                </a:gridCol>
              </a:tblGrid>
              <a:tr h="370840">
                <a:tc>
                  <a:txBody>
                    <a:bodyPr/>
                    <a:lstStyle/>
                    <a:p>
                      <a:endParaRPr lang="fr-FR" dirty="0"/>
                    </a:p>
                  </a:txBody>
                  <a:tcPr/>
                </a:tc>
                <a:tc>
                  <a:txBody>
                    <a:bodyPr/>
                    <a:lstStyle/>
                    <a:p>
                      <a:r>
                        <a:rPr lang="fr-FR" dirty="0" smtClean="0"/>
                        <a:t>Montant</a:t>
                      </a:r>
                      <a:r>
                        <a:rPr lang="fr-FR" baseline="0" dirty="0" smtClean="0"/>
                        <a:t> </a:t>
                      </a:r>
                      <a:endParaRPr lang="fr-FR" dirty="0"/>
                    </a:p>
                  </a:txBody>
                  <a:tcPr/>
                </a:tc>
                <a:tc>
                  <a:txBody>
                    <a:bodyPr/>
                    <a:lstStyle/>
                    <a:p>
                      <a:r>
                        <a:rPr lang="fr-FR" dirty="0" smtClean="0"/>
                        <a:t>Forfait logement</a:t>
                      </a:r>
                      <a:endParaRPr lang="fr-FR" dirty="0"/>
                    </a:p>
                  </a:txBody>
                  <a:tcPr/>
                </a:tc>
                <a:extLst>
                  <a:ext uri="{0D108BD9-81ED-4DB2-BD59-A6C34878D82A}">
                    <a16:rowId xmlns:a16="http://schemas.microsoft.com/office/drawing/2014/main" val="2481330444"/>
                  </a:ext>
                </a:extLst>
              </a:tr>
              <a:tr h="370840">
                <a:tc>
                  <a:txBody>
                    <a:bodyPr/>
                    <a:lstStyle/>
                    <a:p>
                      <a:r>
                        <a:rPr lang="fr-FR" i="0" dirty="0" smtClean="0"/>
                        <a:t>Isolée</a:t>
                      </a:r>
                      <a:r>
                        <a:rPr lang="fr-FR" i="0" baseline="0" dirty="0" smtClean="0"/>
                        <a:t> (grossesse)</a:t>
                      </a:r>
                      <a:endParaRPr lang="fr-FR" i="0" dirty="0"/>
                    </a:p>
                  </a:txBody>
                  <a:tcPr/>
                </a:tc>
                <a:tc>
                  <a:txBody>
                    <a:bodyPr/>
                    <a:lstStyle/>
                    <a:p>
                      <a:r>
                        <a:rPr lang="fr-FR" dirty="0" smtClean="0"/>
                        <a:t>739,04</a:t>
                      </a:r>
                      <a:endParaRPr lang="fr-FR" dirty="0"/>
                    </a:p>
                  </a:txBody>
                  <a:tcPr/>
                </a:tc>
                <a:tc>
                  <a:txBody>
                    <a:bodyPr/>
                    <a:lstStyle/>
                    <a:p>
                      <a:r>
                        <a:rPr lang="fr-FR" dirty="0" smtClean="0"/>
                        <a:t>69,06</a:t>
                      </a:r>
                      <a:endParaRPr lang="fr-FR" dirty="0"/>
                    </a:p>
                  </a:txBody>
                  <a:tcPr/>
                </a:tc>
                <a:extLst>
                  <a:ext uri="{0D108BD9-81ED-4DB2-BD59-A6C34878D82A}">
                    <a16:rowId xmlns:a16="http://schemas.microsoft.com/office/drawing/2014/main" val="1290933049"/>
                  </a:ext>
                </a:extLst>
              </a:tr>
              <a:tr h="370840">
                <a:tc>
                  <a:txBody>
                    <a:bodyPr/>
                    <a:lstStyle/>
                    <a:p>
                      <a:r>
                        <a:rPr lang="fr-FR" dirty="0" err="1" smtClean="0"/>
                        <a:t>Isolé.e</a:t>
                      </a:r>
                      <a:r>
                        <a:rPr lang="fr-FR" baseline="0" dirty="0" smtClean="0"/>
                        <a:t> 1 enfant</a:t>
                      </a:r>
                      <a:endParaRPr lang="fr-FR" dirty="0"/>
                    </a:p>
                  </a:txBody>
                  <a:tcPr/>
                </a:tc>
                <a:tc>
                  <a:txBody>
                    <a:bodyPr/>
                    <a:lstStyle/>
                    <a:p>
                      <a:r>
                        <a:rPr lang="fr-FR" dirty="0" smtClean="0"/>
                        <a:t>985,39</a:t>
                      </a:r>
                      <a:endParaRPr lang="fr-FR" dirty="0"/>
                    </a:p>
                  </a:txBody>
                  <a:tcPr/>
                </a:tc>
                <a:tc>
                  <a:txBody>
                    <a:bodyPr/>
                    <a:lstStyle/>
                    <a:p>
                      <a:r>
                        <a:rPr lang="fr-FR" dirty="0" smtClean="0"/>
                        <a:t>138,12</a:t>
                      </a:r>
                      <a:endParaRPr lang="fr-FR" dirty="0"/>
                    </a:p>
                  </a:txBody>
                  <a:tcPr/>
                </a:tc>
                <a:extLst>
                  <a:ext uri="{0D108BD9-81ED-4DB2-BD59-A6C34878D82A}">
                    <a16:rowId xmlns:a16="http://schemas.microsoft.com/office/drawing/2014/main" val="1063605136"/>
                  </a:ext>
                </a:extLst>
              </a:tr>
              <a:tr h="370840">
                <a:tc>
                  <a:txBody>
                    <a:bodyPr/>
                    <a:lstStyle/>
                    <a:p>
                      <a:r>
                        <a:rPr lang="fr-FR" dirty="0" err="1" smtClean="0"/>
                        <a:t>Isolé.e</a:t>
                      </a:r>
                      <a:r>
                        <a:rPr lang="fr-FR" baseline="0" dirty="0" smtClean="0"/>
                        <a:t> 2 enfants</a:t>
                      </a:r>
                      <a:endParaRPr lang="fr-FR" dirty="0"/>
                    </a:p>
                  </a:txBody>
                  <a:tcPr/>
                </a:tc>
                <a:tc>
                  <a:txBody>
                    <a:bodyPr/>
                    <a:lstStyle/>
                    <a:p>
                      <a:r>
                        <a:rPr lang="fr-FR" dirty="0" smtClean="0"/>
                        <a:t>1 231,74</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268992921"/>
                  </a:ext>
                </a:extLst>
              </a:tr>
              <a:tr h="370840">
                <a:tc>
                  <a:txBody>
                    <a:bodyPr/>
                    <a:lstStyle/>
                    <a:p>
                      <a:r>
                        <a:rPr lang="fr-FR" dirty="0" err="1" smtClean="0"/>
                        <a:t>Isolé.e</a:t>
                      </a:r>
                      <a:r>
                        <a:rPr lang="fr-FR" baseline="0" dirty="0" smtClean="0"/>
                        <a:t> 3 enfants</a:t>
                      </a:r>
                      <a:endParaRPr lang="fr-FR" dirty="0"/>
                    </a:p>
                  </a:txBody>
                  <a:tcPr/>
                </a:tc>
                <a:tc>
                  <a:txBody>
                    <a:bodyPr/>
                    <a:lstStyle/>
                    <a:p>
                      <a:r>
                        <a:rPr lang="fr-FR" dirty="0" smtClean="0"/>
                        <a:t>1 478,09</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3864953200"/>
                  </a:ext>
                </a:extLst>
              </a:tr>
              <a:tr h="370840">
                <a:tc>
                  <a:txBody>
                    <a:bodyPr/>
                    <a:lstStyle/>
                    <a:p>
                      <a:r>
                        <a:rPr lang="fr-FR" dirty="0" err="1" smtClean="0"/>
                        <a:t>Isolé.e</a:t>
                      </a:r>
                      <a:r>
                        <a:rPr lang="fr-FR" baseline="0" dirty="0" smtClean="0"/>
                        <a:t> 4 enfants</a:t>
                      </a:r>
                      <a:endParaRPr lang="fr-FR" dirty="0"/>
                    </a:p>
                  </a:txBody>
                  <a:tcPr/>
                </a:tc>
                <a:tc>
                  <a:txBody>
                    <a:bodyPr/>
                    <a:lstStyle/>
                    <a:p>
                      <a:r>
                        <a:rPr lang="fr-FR" dirty="0" smtClean="0"/>
                        <a:t>1 724,44</a:t>
                      </a:r>
                      <a:endParaRPr lang="fr-FR" dirty="0"/>
                    </a:p>
                  </a:txBody>
                  <a:tcPr/>
                </a:tc>
                <a:tc>
                  <a:txBody>
                    <a:bodyPr/>
                    <a:lstStyle/>
                    <a:p>
                      <a:r>
                        <a:rPr lang="fr-FR" dirty="0" smtClean="0"/>
                        <a:t>170,93</a:t>
                      </a:r>
                      <a:endParaRPr lang="fr-FR" dirty="0"/>
                    </a:p>
                  </a:txBody>
                  <a:tcPr/>
                </a:tc>
                <a:extLst>
                  <a:ext uri="{0D108BD9-81ED-4DB2-BD59-A6C34878D82A}">
                    <a16:rowId xmlns:a16="http://schemas.microsoft.com/office/drawing/2014/main" val="1493481817"/>
                  </a:ext>
                </a:extLst>
              </a:tr>
              <a:tr h="370840">
                <a:tc>
                  <a:txBody>
                    <a:bodyPr/>
                    <a:lstStyle/>
                    <a:p>
                      <a:r>
                        <a:rPr lang="fr-FR" dirty="0" smtClean="0"/>
                        <a:t>En + par personne</a:t>
                      </a:r>
                      <a:endParaRPr lang="fr-FR" dirty="0"/>
                    </a:p>
                  </a:txBody>
                  <a:tcPr/>
                </a:tc>
                <a:tc>
                  <a:txBody>
                    <a:bodyPr/>
                    <a:lstStyle/>
                    <a:p>
                      <a:r>
                        <a:rPr lang="fr-FR" dirty="0" smtClean="0"/>
                        <a:t>246,35</a:t>
                      </a:r>
                      <a:endParaRPr lang="fr-FR" dirty="0"/>
                    </a:p>
                  </a:txBody>
                  <a:tcPr/>
                </a:tc>
                <a:tc>
                  <a:txBody>
                    <a:bodyPr/>
                    <a:lstStyle/>
                    <a:p>
                      <a:r>
                        <a:rPr lang="fr-FR" dirty="0" smtClean="0"/>
                        <a:t>_</a:t>
                      </a:r>
                      <a:endParaRPr lang="fr-FR" dirty="0"/>
                    </a:p>
                  </a:txBody>
                  <a:tcPr/>
                </a:tc>
                <a:extLst>
                  <a:ext uri="{0D108BD9-81ED-4DB2-BD59-A6C34878D82A}">
                    <a16:rowId xmlns:a16="http://schemas.microsoft.com/office/drawing/2014/main" val="720211804"/>
                  </a:ext>
                </a:extLst>
              </a:tr>
            </a:tbl>
          </a:graphicData>
        </a:graphic>
      </p:graphicFrame>
    </p:spTree>
    <p:extLst>
      <p:ext uri="{BB962C8B-B14F-4D97-AF65-F5344CB8AC3E}">
        <p14:creationId xmlns:p14="http://schemas.microsoft.com/office/powerpoint/2010/main" val="3810215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LUTTE CONTRE LES EXCLUSIONS</a:t>
            </a:r>
            <a:endParaRPr lang="fr-FR" dirty="0"/>
          </a:p>
        </p:txBody>
      </p:sp>
      <p:sp>
        <p:nvSpPr>
          <p:cNvPr id="3" name="Espace réservé du contenu 2"/>
          <p:cNvSpPr>
            <a:spLocks noGrp="1"/>
          </p:cNvSpPr>
          <p:nvPr>
            <p:ph idx="1"/>
          </p:nvPr>
        </p:nvSpPr>
        <p:spPr>
          <a:xfrm>
            <a:off x="498474" y="1600200"/>
            <a:ext cx="7556313" cy="5173134"/>
          </a:xfrm>
        </p:spPr>
        <p:txBody>
          <a:bodyPr>
            <a:normAutofit fontScale="92500" lnSpcReduction="10000"/>
          </a:bodyPr>
          <a:lstStyle/>
          <a:p>
            <a:pPr>
              <a:spcBef>
                <a:spcPts val="0"/>
              </a:spcBef>
              <a:spcAft>
                <a:spcPts val="600"/>
              </a:spcAft>
            </a:pPr>
            <a:r>
              <a:rPr lang="fr-FR" dirty="0" smtClean="0">
                <a:solidFill>
                  <a:schemeClr val="tx1"/>
                </a:solidFill>
              </a:rPr>
              <a:t>L’allocation de  RSA et les jeunes (18-25 ans)</a:t>
            </a:r>
          </a:p>
          <a:p>
            <a:pPr lvl="1">
              <a:spcBef>
                <a:spcPts val="0"/>
              </a:spcBef>
              <a:spcAft>
                <a:spcPts val="600"/>
              </a:spcAft>
            </a:pPr>
            <a:r>
              <a:rPr lang="fr-FR" dirty="0" smtClean="0">
                <a:solidFill>
                  <a:schemeClr val="tx1"/>
                </a:solidFill>
              </a:rPr>
              <a:t>Le </a:t>
            </a:r>
            <a:r>
              <a:rPr lang="fr-FR" dirty="0">
                <a:solidFill>
                  <a:schemeClr val="tx1"/>
                </a:solidFill>
              </a:rPr>
              <a:t>demandeur a la charge d’au moins un enfant né ou à naître (CASF, art. L262-4, 1° et L262-8</a:t>
            </a:r>
            <a:r>
              <a:rPr lang="fr-FR" dirty="0" smtClean="0">
                <a:solidFill>
                  <a:schemeClr val="tx1"/>
                </a:solidFill>
              </a:rPr>
              <a:t>) : question de la solidarité familiale</a:t>
            </a:r>
          </a:p>
          <a:p>
            <a:pPr lvl="1">
              <a:spcBef>
                <a:spcPts val="0"/>
              </a:spcBef>
              <a:spcAft>
                <a:spcPts val="600"/>
              </a:spcAft>
            </a:pPr>
            <a:r>
              <a:rPr lang="fr-FR" dirty="0" smtClean="0">
                <a:solidFill>
                  <a:schemeClr val="tx1"/>
                </a:solidFill>
              </a:rPr>
              <a:t>Garantie </a:t>
            </a:r>
            <a:r>
              <a:rPr lang="fr-FR" dirty="0">
                <a:solidFill>
                  <a:schemeClr val="tx1"/>
                </a:solidFill>
              </a:rPr>
              <a:t>jeune (c. </a:t>
            </a:r>
            <a:r>
              <a:rPr lang="fr-FR" dirty="0" err="1">
                <a:solidFill>
                  <a:schemeClr val="tx1"/>
                </a:solidFill>
              </a:rPr>
              <a:t>trav</a:t>
            </a:r>
            <a:r>
              <a:rPr lang="fr-FR" dirty="0">
                <a:solidFill>
                  <a:schemeClr val="tx1"/>
                </a:solidFill>
              </a:rPr>
              <a:t>., art. L5131-3 à L5131-6-1, R5131-16 s.) : attribution à des jeunes sans emploi ni formation d’une allocation forfaitaire (497,50€ par mois, cumulable avec des revenus d’activité dans la limite d’un plafond et dégressive selon leur montant) et couplée à un accompagnement renforcé vers l’activité professionnelle et </a:t>
            </a:r>
            <a:r>
              <a:rPr lang="fr-FR" dirty="0" smtClean="0">
                <a:solidFill>
                  <a:schemeClr val="tx1"/>
                </a:solidFill>
              </a:rPr>
              <a:t>l’autonomie</a:t>
            </a:r>
          </a:p>
          <a:p>
            <a:pPr lvl="1">
              <a:spcBef>
                <a:spcPts val="0"/>
              </a:spcBef>
              <a:spcAft>
                <a:spcPts val="600"/>
              </a:spcAft>
            </a:pPr>
            <a:r>
              <a:rPr lang="fr-FR" dirty="0">
                <a:solidFill>
                  <a:schemeClr val="tx1"/>
                </a:solidFill>
              </a:rPr>
              <a:t>RSA jeune actif depuis 2010 en métropole, depuis 2011 dans les </a:t>
            </a:r>
            <a:r>
              <a:rPr lang="fr-FR" dirty="0" smtClean="0">
                <a:solidFill>
                  <a:schemeClr val="tx1"/>
                </a:solidFill>
              </a:rPr>
              <a:t>DOM (</a:t>
            </a:r>
            <a:r>
              <a:rPr lang="da-DK" dirty="0">
                <a:solidFill>
                  <a:schemeClr val="tx1"/>
                </a:solidFill>
              </a:rPr>
              <a:t>CASF, art. L262-7-1 et D262-25-1 </a:t>
            </a:r>
            <a:r>
              <a:rPr lang="da-DK" dirty="0" smtClean="0">
                <a:solidFill>
                  <a:schemeClr val="tx1"/>
                </a:solidFill>
              </a:rPr>
              <a:t>s) : </a:t>
            </a:r>
            <a:r>
              <a:rPr lang="fr-FR" dirty="0" smtClean="0">
                <a:solidFill>
                  <a:schemeClr val="tx1"/>
                </a:solidFill>
              </a:rPr>
              <a:t>avoir </a:t>
            </a:r>
            <a:r>
              <a:rPr lang="fr-FR" dirty="0">
                <a:solidFill>
                  <a:schemeClr val="tx1"/>
                </a:solidFill>
              </a:rPr>
              <a:t>travaillé deux ans à temps plein (soit environ 3 214 heures) durant les trois années qui précèdent la demande de la prestation ou, </a:t>
            </a:r>
            <a:r>
              <a:rPr lang="fr-FR" dirty="0" smtClean="0">
                <a:solidFill>
                  <a:schemeClr val="tx1"/>
                </a:solidFill>
              </a:rPr>
              <a:t>en cas d’activité </a:t>
            </a:r>
            <a:r>
              <a:rPr lang="fr-FR" dirty="0">
                <a:solidFill>
                  <a:schemeClr val="tx1"/>
                </a:solidFill>
              </a:rPr>
              <a:t>non salariée, faire état d’un certain montant de chiffre </a:t>
            </a:r>
            <a:r>
              <a:rPr lang="fr-FR" dirty="0" smtClean="0">
                <a:solidFill>
                  <a:schemeClr val="tx1"/>
                </a:solidFill>
              </a:rPr>
              <a:t>d’affaires</a:t>
            </a:r>
          </a:p>
          <a:p>
            <a:pPr lvl="1">
              <a:spcBef>
                <a:spcPts val="0"/>
              </a:spcBef>
              <a:spcAft>
                <a:spcPts val="600"/>
              </a:spcAft>
            </a:pPr>
            <a:r>
              <a:rPr lang="fr-FR" dirty="0" smtClean="0">
                <a:solidFill>
                  <a:schemeClr val="tx1"/>
                </a:solidFill>
              </a:rPr>
              <a:t>Annonce E. </a:t>
            </a:r>
            <a:r>
              <a:rPr lang="fr-FR" dirty="0">
                <a:solidFill>
                  <a:schemeClr val="tx1"/>
                </a:solidFill>
              </a:rPr>
              <a:t>Macron : contrat engagement </a:t>
            </a:r>
            <a:r>
              <a:rPr lang="fr-FR" dirty="0" smtClean="0">
                <a:solidFill>
                  <a:schemeClr val="tx1"/>
                </a:solidFill>
              </a:rPr>
              <a:t>jeune au  1. 03. 2022 </a:t>
            </a:r>
          </a:p>
          <a:p>
            <a:pPr lvl="2">
              <a:spcBef>
                <a:spcPts val="0"/>
              </a:spcBef>
              <a:spcAft>
                <a:spcPts val="600"/>
              </a:spcAft>
            </a:pPr>
            <a:r>
              <a:rPr lang="fr-FR" dirty="0">
                <a:solidFill>
                  <a:schemeClr val="tx1"/>
                </a:solidFill>
              </a:rPr>
              <a:t>G</a:t>
            </a:r>
            <a:r>
              <a:rPr lang="fr-FR" dirty="0" smtClean="0">
                <a:solidFill>
                  <a:schemeClr val="tx1"/>
                </a:solidFill>
              </a:rPr>
              <a:t>arantie </a:t>
            </a:r>
            <a:r>
              <a:rPr lang="fr-FR" dirty="0">
                <a:solidFill>
                  <a:schemeClr val="tx1"/>
                </a:solidFill>
              </a:rPr>
              <a:t>jeune universelle, revenu d’engagement, RSA </a:t>
            </a:r>
            <a:r>
              <a:rPr lang="fr-FR" dirty="0" smtClean="0">
                <a:solidFill>
                  <a:schemeClr val="tx1"/>
                </a:solidFill>
              </a:rPr>
              <a:t>jeunes</a:t>
            </a:r>
          </a:p>
          <a:p>
            <a:pPr lvl="2">
              <a:spcBef>
                <a:spcPts val="0"/>
              </a:spcBef>
              <a:spcAft>
                <a:spcPts val="600"/>
              </a:spcAft>
            </a:pPr>
            <a:r>
              <a:rPr lang="fr-FR" dirty="0" smtClean="0">
                <a:solidFill>
                  <a:schemeClr val="tx1"/>
                </a:solidFill>
              </a:rPr>
              <a:t>Versée </a:t>
            </a:r>
            <a:r>
              <a:rPr lang="fr-FR" dirty="0">
                <a:solidFill>
                  <a:schemeClr val="tx1"/>
                </a:solidFill>
              </a:rPr>
              <a:t>« sous condition de revenus, d’assiduité et d’acceptation des </a:t>
            </a:r>
            <a:r>
              <a:rPr lang="fr-FR" dirty="0" smtClean="0">
                <a:solidFill>
                  <a:schemeClr val="tx1"/>
                </a:solidFill>
              </a:rPr>
              <a:t>offres </a:t>
            </a:r>
            <a:r>
              <a:rPr lang="fr-FR" dirty="0">
                <a:solidFill>
                  <a:schemeClr val="tx1"/>
                </a:solidFill>
              </a:rPr>
              <a:t>d’activité faites </a:t>
            </a:r>
            <a:r>
              <a:rPr lang="fr-FR" dirty="0" smtClean="0">
                <a:solidFill>
                  <a:schemeClr val="tx1"/>
                </a:solidFill>
              </a:rPr>
              <a:t>»</a:t>
            </a:r>
          </a:p>
          <a:p>
            <a:pPr lvl="2">
              <a:spcBef>
                <a:spcPts val="0"/>
              </a:spcBef>
              <a:spcAft>
                <a:spcPts val="600"/>
              </a:spcAft>
            </a:pPr>
            <a:r>
              <a:rPr lang="fr-FR" dirty="0" smtClean="0">
                <a:solidFill>
                  <a:schemeClr val="tx1"/>
                </a:solidFill>
              </a:rPr>
              <a:t>Versement </a:t>
            </a:r>
            <a:r>
              <a:rPr lang="fr-FR" dirty="0">
                <a:solidFill>
                  <a:schemeClr val="tx1"/>
                </a:solidFill>
              </a:rPr>
              <a:t>de l’allocation la contrepartie des heures effectuées par le jeune </a:t>
            </a:r>
            <a:r>
              <a:rPr lang="fr-FR" dirty="0" smtClean="0">
                <a:solidFill>
                  <a:schemeClr val="tx1"/>
                </a:solidFill>
              </a:rPr>
              <a:t>adulte ?</a:t>
            </a:r>
            <a:endParaRPr lang="fr-FR" dirty="0">
              <a:solidFill>
                <a:schemeClr val="tx1"/>
              </a:solidFill>
            </a:endParaRPr>
          </a:p>
        </p:txBody>
      </p:sp>
    </p:spTree>
    <p:extLst>
      <p:ext uri="{BB962C8B-B14F-4D97-AF65-F5344CB8AC3E}">
        <p14:creationId xmlns:p14="http://schemas.microsoft.com/office/powerpoint/2010/main" val="35639527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LUTTE CONTRE LES EXCLUSIONS</a:t>
            </a:r>
            <a:endParaRPr lang="fr-FR" dirty="0"/>
          </a:p>
        </p:txBody>
      </p:sp>
      <p:sp>
        <p:nvSpPr>
          <p:cNvPr id="3" name="Espace réservé du contenu 2"/>
          <p:cNvSpPr>
            <a:spLocks noGrp="1"/>
          </p:cNvSpPr>
          <p:nvPr>
            <p:ph idx="1"/>
          </p:nvPr>
        </p:nvSpPr>
        <p:spPr>
          <a:xfrm>
            <a:off x="498474" y="1765006"/>
            <a:ext cx="7556313" cy="5008328"/>
          </a:xfrm>
        </p:spPr>
        <p:txBody>
          <a:bodyPr>
            <a:normAutofit/>
          </a:bodyPr>
          <a:lstStyle/>
          <a:p>
            <a:pPr>
              <a:spcBef>
                <a:spcPts val="0"/>
              </a:spcBef>
              <a:spcAft>
                <a:spcPts val="600"/>
              </a:spcAft>
            </a:pPr>
            <a:r>
              <a:rPr lang="fr-FR" dirty="0" smtClean="0">
                <a:solidFill>
                  <a:schemeClr val="tx1"/>
                </a:solidFill>
              </a:rPr>
              <a:t>RSA Jeune actif : 18 à 24 ans</a:t>
            </a:r>
            <a:endParaRPr lang="pt-BR" dirty="0" smtClean="0">
              <a:solidFill>
                <a:schemeClr val="tx1"/>
              </a:solidFill>
            </a:endParaRPr>
          </a:p>
          <a:p>
            <a:pPr>
              <a:spcBef>
                <a:spcPts val="0"/>
              </a:spcBef>
              <a:spcAft>
                <a:spcPts val="600"/>
              </a:spcAft>
            </a:pPr>
            <a:r>
              <a:rPr lang="fr-FR" dirty="0">
                <a:solidFill>
                  <a:schemeClr val="tx1"/>
                </a:solidFill>
              </a:rPr>
              <a:t> </a:t>
            </a:r>
            <a:r>
              <a:rPr lang="fr-FR" dirty="0" smtClean="0">
                <a:solidFill>
                  <a:schemeClr val="tx1"/>
                </a:solidFill>
              </a:rPr>
              <a:t>Conditions : </a:t>
            </a:r>
          </a:p>
          <a:p>
            <a:pPr lvl="1">
              <a:spcBef>
                <a:spcPts val="0"/>
              </a:spcBef>
              <a:spcAft>
                <a:spcPts val="600"/>
              </a:spcAft>
            </a:pPr>
            <a:r>
              <a:rPr lang="fr-FR" dirty="0" smtClean="0">
                <a:solidFill>
                  <a:schemeClr val="tx1"/>
                </a:solidFill>
              </a:rPr>
              <a:t>Avoir déjà travaillé au moins 2 ans à temps complet (environ 3.214 h) pendant les 3 ans qui précèdent la date de la demande; les périodes de stage, même rémunérées, ne sont pas prises en compte dans le calcul des heures de travail</a:t>
            </a:r>
          </a:p>
          <a:p>
            <a:pPr lvl="1">
              <a:spcBef>
                <a:spcPts val="0"/>
              </a:spcBef>
              <a:spcAft>
                <a:spcPts val="600"/>
              </a:spcAft>
            </a:pPr>
            <a:r>
              <a:rPr lang="fr-FR" dirty="0" smtClean="0">
                <a:solidFill>
                  <a:schemeClr val="tx1"/>
                </a:solidFill>
              </a:rPr>
              <a:t>Ou avoir un enfant né ou à naître</a:t>
            </a:r>
          </a:p>
          <a:p>
            <a:pPr>
              <a:spcBef>
                <a:spcPts val="0"/>
              </a:spcBef>
              <a:spcAft>
                <a:spcPts val="600"/>
              </a:spcAft>
            </a:pPr>
            <a:r>
              <a:rPr lang="fr-FR" dirty="0">
                <a:solidFill>
                  <a:schemeClr val="tx1"/>
                </a:solidFill>
              </a:rPr>
              <a:t> </a:t>
            </a:r>
            <a:r>
              <a:rPr lang="fr-FR" dirty="0" smtClean="0">
                <a:solidFill>
                  <a:schemeClr val="tx1"/>
                </a:solidFill>
              </a:rPr>
              <a:t>Montant identique aux montants du RSA classique</a:t>
            </a:r>
          </a:p>
          <a:p>
            <a:pPr>
              <a:spcBef>
                <a:spcPts val="0"/>
              </a:spcBef>
              <a:spcAft>
                <a:spcPts val="600"/>
              </a:spcAft>
            </a:pPr>
            <a:endParaRPr lang="fr-FR" dirty="0">
              <a:solidFill>
                <a:schemeClr val="tx1"/>
              </a:solidFill>
            </a:endParaRPr>
          </a:p>
        </p:txBody>
      </p:sp>
    </p:spTree>
    <p:extLst>
      <p:ext uri="{BB962C8B-B14F-4D97-AF65-F5344CB8AC3E}">
        <p14:creationId xmlns:p14="http://schemas.microsoft.com/office/powerpoint/2010/main" val="2251006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L’AIDE SOCIALE EN FAVEUR DE LA LUTTE CONTRE LES EXCLUSIONS</a:t>
            </a:r>
            <a:endParaRPr lang="fr-FR" dirty="0"/>
          </a:p>
        </p:txBody>
      </p:sp>
      <p:sp>
        <p:nvSpPr>
          <p:cNvPr id="3" name="Espace réservé du contenu 2"/>
          <p:cNvSpPr>
            <a:spLocks noGrp="1"/>
          </p:cNvSpPr>
          <p:nvPr>
            <p:ph idx="1"/>
          </p:nvPr>
        </p:nvSpPr>
        <p:spPr>
          <a:xfrm>
            <a:off x="498474" y="1765006"/>
            <a:ext cx="7556313" cy="5008328"/>
          </a:xfrm>
        </p:spPr>
        <p:txBody>
          <a:bodyPr>
            <a:normAutofit/>
          </a:bodyPr>
          <a:lstStyle/>
          <a:p>
            <a:pPr>
              <a:spcBef>
                <a:spcPts val="0"/>
              </a:spcBef>
              <a:spcAft>
                <a:spcPts val="600"/>
              </a:spcAft>
            </a:pPr>
            <a:r>
              <a:rPr lang="fr-FR" dirty="0" smtClean="0">
                <a:solidFill>
                  <a:schemeClr val="tx1"/>
                </a:solidFill>
              </a:rPr>
              <a:t>RSA Prime d’activité (</a:t>
            </a:r>
            <a:r>
              <a:rPr lang="pt-BR" dirty="0">
                <a:solidFill>
                  <a:schemeClr val="tx1"/>
                </a:solidFill>
              </a:rPr>
              <a:t>CASF, art. L841-1 à L841-7, R841-1 </a:t>
            </a:r>
            <a:r>
              <a:rPr lang="pt-BR" dirty="0" smtClean="0">
                <a:solidFill>
                  <a:schemeClr val="tx1"/>
                </a:solidFill>
              </a:rPr>
              <a:t>s)</a:t>
            </a:r>
          </a:p>
          <a:p>
            <a:pPr>
              <a:spcBef>
                <a:spcPts val="0"/>
              </a:spcBef>
              <a:spcAft>
                <a:spcPts val="600"/>
              </a:spcAft>
            </a:pPr>
            <a:r>
              <a:rPr lang="fr-FR" dirty="0">
                <a:solidFill>
                  <a:schemeClr val="tx1"/>
                </a:solidFill>
              </a:rPr>
              <a:t> </a:t>
            </a:r>
            <a:r>
              <a:rPr lang="fr-FR" dirty="0" smtClean="0">
                <a:solidFill>
                  <a:schemeClr val="tx1"/>
                </a:solidFill>
              </a:rPr>
              <a:t>Permet </a:t>
            </a:r>
            <a:r>
              <a:rPr lang="fr-FR" dirty="0">
                <a:solidFill>
                  <a:schemeClr val="tx1"/>
                </a:solidFill>
              </a:rPr>
              <a:t>aux actifs dont les revenus du travail sont modestes de percevoir une somme calculée par foyer et composée d’une base forfaitaire et d’une partie proportionnelle aux revenus </a:t>
            </a:r>
            <a:r>
              <a:rPr lang="fr-FR" dirty="0" smtClean="0">
                <a:solidFill>
                  <a:schemeClr val="tx1"/>
                </a:solidFill>
              </a:rPr>
              <a:t>d’activité</a:t>
            </a:r>
          </a:p>
          <a:p>
            <a:pPr>
              <a:spcBef>
                <a:spcPts val="0"/>
              </a:spcBef>
              <a:spcAft>
                <a:spcPts val="600"/>
              </a:spcAft>
            </a:pPr>
            <a:r>
              <a:rPr lang="fr-FR" dirty="0">
                <a:solidFill>
                  <a:schemeClr val="tx1"/>
                </a:solidFill>
              </a:rPr>
              <a:t> </a:t>
            </a:r>
            <a:r>
              <a:rPr lang="fr-FR" dirty="0" smtClean="0">
                <a:solidFill>
                  <a:schemeClr val="tx1"/>
                </a:solidFill>
              </a:rPr>
              <a:t>Peut </a:t>
            </a:r>
            <a:r>
              <a:rPr lang="fr-FR" dirty="0">
                <a:solidFill>
                  <a:schemeClr val="tx1"/>
                </a:solidFill>
              </a:rPr>
              <a:t>être demandée par toute personne dès 18 ans</a:t>
            </a:r>
            <a:endParaRPr lang="fr-FR" dirty="0" smtClean="0">
              <a:solidFill>
                <a:schemeClr val="tx1"/>
              </a:solidFill>
            </a:endParaRPr>
          </a:p>
          <a:p>
            <a:pPr>
              <a:spcBef>
                <a:spcPts val="0"/>
              </a:spcBef>
              <a:spcAft>
                <a:spcPts val="600"/>
              </a:spcAft>
            </a:pPr>
            <a:r>
              <a:rPr lang="fr-FR" dirty="0">
                <a:solidFill>
                  <a:schemeClr val="tx1"/>
                </a:solidFill>
              </a:rPr>
              <a:t> Sa fonction est </a:t>
            </a:r>
            <a:r>
              <a:rPr lang="fr-FR" dirty="0" smtClean="0">
                <a:solidFill>
                  <a:schemeClr val="tx1"/>
                </a:solidFill>
              </a:rPr>
              <a:t>double</a:t>
            </a:r>
          </a:p>
          <a:p>
            <a:pPr lvl="1">
              <a:spcBef>
                <a:spcPts val="0"/>
              </a:spcBef>
              <a:spcAft>
                <a:spcPts val="600"/>
              </a:spcAft>
            </a:pPr>
            <a:r>
              <a:rPr lang="fr-FR" dirty="0" smtClean="0">
                <a:solidFill>
                  <a:schemeClr val="tx1"/>
                </a:solidFill>
              </a:rPr>
              <a:t>Améliorer </a:t>
            </a:r>
            <a:r>
              <a:rPr lang="fr-FR" dirty="0">
                <a:solidFill>
                  <a:schemeClr val="tx1"/>
                </a:solidFill>
              </a:rPr>
              <a:t>le pouvoir d’achat des </a:t>
            </a:r>
            <a:r>
              <a:rPr lang="fr-FR" dirty="0" smtClean="0">
                <a:solidFill>
                  <a:schemeClr val="tx1"/>
                </a:solidFill>
              </a:rPr>
              <a:t>actifs</a:t>
            </a:r>
          </a:p>
          <a:p>
            <a:pPr lvl="1">
              <a:spcBef>
                <a:spcPts val="0"/>
              </a:spcBef>
              <a:spcAft>
                <a:spcPts val="600"/>
              </a:spcAft>
            </a:pPr>
            <a:r>
              <a:rPr lang="fr-FR" dirty="0" smtClean="0">
                <a:solidFill>
                  <a:schemeClr val="tx1"/>
                </a:solidFill>
              </a:rPr>
              <a:t>Inciter </a:t>
            </a:r>
            <a:r>
              <a:rPr lang="fr-FR" dirty="0">
                <a:solidFill>
                  <a:schemeClr val="tx1"/>
                </a:solidFill>
              </a:rPr>
              <a:t>au maintien dans l’emploi en garantissant aux travailleurs des ressources plus élevées que celles octroyées par le bénéfice des seules prestations </a:t>
            </a:r>
            <a:r>
              <a:rPr lang="fr-FR" dirty="0" smtClean="0">
                <a:solidFill>
                  <a:schemeClr val="tx1"/>
                </a:solidFill>
              </a:rPr>
              <a:t>sociales</a:t>
            </a:r>
          </a:p>
          <a:p>
            <a:pPr lvl="1">
              <a:spcBef>
                <a:spcPts val="0"/>
              </a:spcBef>
              <a:spcAft>
                <a:spcPts val="600"/>
              </a:spcAft>
            </a:pPr>
            <a:r>
              <a:rPr lang="fr-FR" dirty="0" smtClean="0">
                <a:solidFill>
                  <a:schemeClr val="tx1"/>
                </a:solidFill>
              </a:rPr>
              <a:t>Éviter les « trappes à pauvreté »</a:t>
            </a:r>
            <a:endParaRPr lang="fr-FR" dirty="0">
              <a:solidFill>
                <a:schemeClr val="tx1"/>
              </a:solidFill>
            </a:endParaRPr>
          </a:p>
        </p:txBody>
      </p:sp>
    </p:spTree>
    <p:extLst>
      <p:ext uri="{BB962C8B-B14F-4D97-AF65-F5344CB8AC3E}">
        <p14:creationId xmlns:p14="http://schemas.microsoft.com/office/powerpoint/2010/main" val="29301134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L’AIDE SOCIALE EN FAVEUR DE LA LUTTE CONTRE LES EXCLUSIONS</a:t>
            </a:r>
          </a:p>
        </p:txBody>
      </p:sp>
      <p:sp>
        <p:nvSpPr>
          <p:cNvPr id="3" name="Espace réservé du contenu 2"/>
          <p:cNvSpPr>
            <a:spLocks noGrp="1"/>
          </p:cNvSpPr>
          <p:nvPr>
            <p:ph idx="1"/>
          </p:nvPr>
        </p:nvSpPr>
        <p:spPr>
          <a:xfrm>
            <a:off x="498474" y="1981200"/>
            <a:ext cx="7556313" cy="4769556"/>
          </a:xfrm>
        </p:spPr>
        <p:txBody>
          <a:bodyPr>
            <a:normAutofit lnSpcReduction="10000"/>
          </a:bodyPr>
          <a:lstStyle/>
          <a:p>
            <a:pPr lvl="0">
              <a:buClr>
                <a:srgbClr val="53548A"/>
              </a:buClr>
            </a:pPr>
            <a:r>
              <a:rPr lang="fr-FR" b="1" dirty="0">
                <a:solidFill>
                  <a:srgbClr val="000000"/>
                </a:solidFill>
              </a:rPr>
              <a:t>L’allocation aux demandeurs </a:t>
            </a:r>
            <a:r>
              <a:rPr lang="fr-FR" b="1" dirty="0" smtClean="0">
                <a:solidFill>
                  <a:srgbClr val="000000"/>
                </a:solidFill>
              </a:rPr>
              <a:t>d’asile (ADA - 2015)</a:t>
            </a:r>
            <a:endParaRPr lang="fr-FR" b="1" dirty="0">
              <a:solidFill>
                <a:srgbClr val="000000"/>
              </a:solidFill>
            </a:endParaRPr>
          </a:p>
          <a:p>
            <a:pPr lvl="1">
              <a:buClr>
                <a:srgbClr val="53548A">
                  <a:lumMod val="60000"/>
                  <a:lumOff val="40000"/>
                </a:srgbClr>
              </a:buClr>
            </a:pPr>
            <a:r>
              <a:rPr lang="fr-FR" dirty="0" smtClean="0">
                <a:solidFill>
                  <a:srgbClr val="000000"/>
                </a:solidFill>
              </a:rPr>
              <a:t>Avoir </a:t>
            </a:r>
            <a:r>
              <a:rPr lang="fr-FR" dirty="0">
                <a:solidFill>
                  <a:srgbClr val="000000"/>
                </a:solidFill>
              </a:rPr>
              <a:t>accepté les conditions matérielles proposées par </a:t>
            </a:r>
            <a:r>
              <a:rPr lang="fr-FR" dirty="0" smtClean="0">
                <a:solidFill>
                  <a:srgbClr val="000000"/>
                </a:solidFill>
              </a:rPr>
              <a:t>l’Office Français de l’Immigration et de l’Intégration, avoir au mois 18 ans, avoir introduit une demande d’asile auprès de l’OFPRA, avoir des ressources inférieures au montant du RSA</a:t>
            </a:r>
          </a:p>
          <a:p>
            <a:pPr lvl="1">
              <a:buClr>
                <a:srgbClr val="53548A">
                  <a:lumMod val="60000"/>
                  <a:lumOff val="40000"/>
                </a:srgbClr>
              </a:buClr>
            </a:pPr>
            <a:r>
              <a:rPr lang="fr-FR" dirty="0" smtClean="0">
                <a:solidFill>
                  <a:srgbClr val="000000"/>
                </a:solidFill>
              </a:rPr>
              <a:t>Demande auprès de la Préfecture, exceptionnellement  auprès de l’Office français de l’immigration et de l’intégration (OFII)</a:t>
            </a:r>
          </a:p>
          <a:p>
            <a:r>
              <a:rPr lang="fr-FR" dirty="0" smtClean="0">
                <a:solidFill>
                  <a:srgbClr val="000000"/>
                </a:solidFill>
              </a:rPr>
              <a:t>Montant de l’ADA :</a:t>
            </a:r>
          </a:p>
          <a:p>
            <a:pPr lvl="1"/>
            <a:r>
              <a:rPr lang="fr-FR" dirty="0">
                <a:solidFill>
                  <a:srgbClr val="000000"/>
                </a:solidFill>
              </a:rPr>
              <a:t>M</a:t>
            </a:r>
            <a:r>
              <a:rPr lang="fr-FR" dirty="0" smtClean="0">
                <a:solidFill>
                  <a:srgbClr val="000000"/>
                </a:solidFill>
              </a:rPr>
              <a:t>ontant </a:t>
            </a:r>
            <a:r>
              <a:rPr lang="fr-FR" dirty="0">
                <a:solidFill>
                  <a:srgbClr val="000000"/>
                </a:solidFill>
              </a:rPr>
              <a:t>forfaitaire journalier, dont le niveau varie en fonction du nombre de personnes composant le foyer,</a:t>
            </a:r>
          </a:p>
          <a:p>
            <a:pPr lvl="1"/>
            <a:r>
              <a:rPr lang="fr-FR" dirty="0">
                <a:solidFill>
                  <a:srgbClr val="000000"/>
                </a:solidFill>
              </a:rPr>
              <a:t>E</a:t>
            </a:r>
            <a:r>
              <a:rPr lang="fr-FR" dirty="0" smtClean="0">
                <a:solidFill>
                  <a:srgbClr val="000000"/>
                </a:solidFill>
              </a:rPr>
              <a:t>ventuellement, attribution </a:t>
            </a:r>
            <a:r>
              <a:rPr lang="fr-FR" dirty="0">
                <a:solidFill>
                  <a:srgbClr val="000000"/>
                </a:solidFill>
              </a:rPr>
              <a:t>d'un montant supplémentaire, si </a:t>
            </a:r>
            <a:r>
              <a:rPr lang="fr-FR" dirty="0" smtClean="0">
                <a:solidFill>
                  <a:srgbClr val="000000"/>
                </a:solidFill>
              </a:rPr>
              <a:t>:</a:t>
            </a:r>
            <a:endParaRPr lang="fr-FR" dirty="0">
              <a:solidFill>
                <a:srgbClr val="000000"/>
              </a:solidFill>
            </a:endParaRPr>
          </a:p>
          <a:p>
            <a:pPr lvl="2"/>
            <a:r>
              <a:rPr lang="fr-FR" dirty="0" smtClean="0">
                <a:solidFill>
                  <a:srgbClr val="000000"/>
                </a:solidFill>
              </a:rPr>
              <a:t>Acceptation de l’offre </a:t>
            </a:r>
            <a:r>
              <a:rPr lang="fr-FR" dirty="0">
                <a:solidFill>
                  <a:srgbClr val="000000"/>
                </a:solidFill>
              </a:rPr>
              <a:t>de prise en charge,</a:t>
            </a:r>
          </a:p>
          <a:p>
            <a:pPr lvl="2"/>
            <a:r>
              <a:rPr lang="fr-FR" dirty="0" smtClean="0">
                <a:solidFill>
                  <a:srgbClr val="000000"/>
                </a:solidFill>
              </a:rPr>
              <a:t>Manifestation d’un </a:t>
            </a:r>
            <a:r>
              <a:rPr lang="fr-FR" dirty="0">
                <a:solidFill>
                  <a:srgbClr val="000000"/>
                </a:solidFill>
              </a:rPr>
              <a:t>besoin d'hébergement,</a:t>
            </a:r>
          </a:p>
          <a:p>
            <a:pPr lvl="2"/>
            <a:r>
              <a:rPr lang="fr-FR" dirty="0" smtClean="0">
                <a:solidFill>
                  <a:srgbClr val="000000"/>
                </a:solidFill>
              </a:rPr>
              <a:t>Pas de bénéfice gratuit d'un </a:t>
            </a:r>
            <a:r>
              <a:rPr lang="fr-FR" dirty="0">
                <a:solidFill>
                  <a:srgbClr val="000000"/>
                </a:solidFill>
              </a:rPr>
              <a:t>hébergement (ou logement).</a:t>
            </a:r>
          </a:p>
          <a:p>
            <a:pPr lvl="1">
              <a:buClr>
                <a:srgbClr val="53548A">
                  <a:lumMod val="60000"/>
                  <a:lumOff val="40000"/>
                </a:srgbClr>
              </a:buClr>
            </a:pPr>
            <a:endParaRPr lang="fr-FR" dirty="0" smtClean="0">
              <a:solidFill>
                <a:prstClr val="black">
                  <a:lumMod val="65000"/>
                  <a:lumOff val="35000"/>
                </a:prstClr>
              </a:solidFill>
            </a:endParaRPr>
          </a:p>
          <a:p>
            <a:pPr lvl="1">
              <a:buClr>
                <a:srgbClr val="53548A">
                  <a:lumMod val="60000"/>
                  <a:lumOff val="40000"/>
                </a:srgbClr>
              </a:buClr>
            </a:pPr>
            <a:endParaRPr lang="fr-FR" dirty="0">
              <a:solidFill>
                <a:prstClr val="black">
                  <a:lumMod val="65000"/>
                  <a:lumOff val="35000"/>
                </a:prstClr>
              </a:solidFill>
            </a:endParaRPr>
          </a:p>
          <a:p>
            <a:endParaRPr lang="fr-FR" dirty="0"/>
          </a:p>
        </p:txBody>
      </p:sp>
    </p:spTree>
    <p:extLst>
      <p:ext uri="{BB962C8B-B14F-4D97-AF65-F5344CB8AC3E}">
        <p14:creationId xmlns:p14="http://schemas.microsoft.com/office/powerpoint/2010/main" val="29866161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217681"/>
                </a:solidFill>
              </a:rPr>
              <a:t>L’AIDE SOCIALE EN FAVEUR DE LA LUTTE CONTRE LES EXCLUSIONS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6679283"/>
              </p:ext>
            </p:extLst>
          </p:nvPr>
        </p:nvGraphicFramePr>
        <p:xfrm>
          <a:off x="498475" y="1979437"/>
          <a:ext cx="7556500" cy="4023360"/>
        </p:xfrm>
        <a:graphic>
          <a:graphicData uri="http://schemas.openxmlformats.org/drawingml/2006/table">
            <a:tbl>
              <a:tblPr>
                <a:tableStyleId>{FABFCF23-3B69-468F-B69F-88F6DE6A72F2}</a:tableStyleId>
              </a:tblPr>
              <a:tblGrid>
                <a:gridCol w="3778250">
                  <a:extLst>
                    <a:ext uri="{9D8B030D-6E8A-4147-A177-3AD203B41FA5}">
                      <a16:colId xmlns:a16="http://schemas.microsoft.com/office/drawing/2014/main" val="20000"/>
                    </a:ext>
                  </a:extLst>
                </a:gridCol>
                <a:gridCol w="3778250">
                  <a:extLst>
                    <a:ext uri="{9D8B030D-6E8A-4147-A177-3AD203B41FA5}">
                      <a16:colId xmlns:a16="http://schemas.microsoft.com/office/drawing/2014/main" val="20001"/>
                    </a:ext>
                  </a:extLst>
                </a:gridCol>
              </a:tblGrid>
              <a:tr h="337407">
                <a:tc>
                  <a:txBody>
                    <a:bodyPr/>
                    <a:lstStyle/>
                    <a:p>
                      <a:r>
                        <a:rPr lang="fr-FR" dirty="0"/>
                        <a:t>Taille de la famille</a:t>
                      </a:r>
                    </a:p>
                  </a:txBody>
                  <a:tcPr anchor="ctr">
                    <a:solidFill>
                      <a:schemeClr val="accent1">
                        <a:lumMod val="60000"/>
                        <a:lumOff val="40000"/>
                      </a:schemeClr>
                    </a:solidFill>
                  </a:tcPr>
                </a:tc>
                <a:tc>
                  <a:txBody>
                    <a:bodyPr/>
                    <a:lstStyle/>
                    <a:p>
                      <a:r>
                        <a:rPr lang="fr-FR" dirty="0"/>
                        <a:t>Montant </a:t>
                      </a:r>
                      <a:r>
                        <a:rPr lang="fr-FR" dirty="0" smtClean="0"/>
                        <a:t>journalier de l’ADA</a:t>
                      </a:r>
                      <a:endParaRPr lang="fr-FR" dirty="0"/>
                    </a:p>
                  </a:txBody>
                  <a:tcPr anchor="ctr">
                    <a:solidFill>
                      <a:schemeClr val="accent1">
                        <a:lumMod val="60000"/>
                        <a:lumOff val="40000"/>
                      </a:schemeClr>
                    </a:solidFill>
                  </a:tcPr>
                </a:tc>
                <a:extLst>
                  <a:ext uri="{0D108BD9-81ED-4DB2-BD59-A6C34878D82A}">
                    <a16:rowId xmlns:a16="http://schemas.microsoft.com/office/drawing/2014/main" val="10000"/>
                  </a:ext>
                </a:extLst>
              </a:tr>
              <a:tr h="337407">
                <a:tc>
                  <a:txBody>
                    <a:bodyPr/>
                    <a:lstStyle/>
                    <a:p>
                      <a:r>
                        <a:rPr lang="fr-FR" dirty="0"/>
                        <a:t>1 personne</a:t>
                      </a:r>
                    </a:p>
                  </a:txBody>
                  <a:tcPr anchor="ctr">
                    <a:solidFill>
                      <a:schemeClr val="accent1">
                        <a:lumMod val="20000"/>
                        <a:lumOff val="80000"/>
                      </a:schemeClr>
                    </a:solidFill>
                  </a:tcPr>
                </a:tc>
                <a:tc>
                  <a:txBody>
                    <a:bodyPr/>
                    <a:lstStyle/>
                    <a:p>
                      <a:r>
                        <a:rPr lang="fr-FR"/>
                        <a:t>6,80 €</a:t>
                      </a:r>
                    </a:p>
                  </a:txBody>
                  <a:tcPr anchor="ctr">
                    <a:solidFill>
                      <a:schemeClr val="accent1">
                        <a:lumMod val="20000"/>
                        <a:lumOff val="80000"/>
                      </a:schemeClr>
                    </a:solidFill>
                  </a:tcPr>
                </a:tc>
                <a:extLst>
                  <a:ext uri="{0D108BD9-81ED-4DB2-BD59-A6C34878D82A}">
                    <a16:rowId xmlns:a16="http://schemas.microsoft.com/office/drawing/2014/main" val="10001"/>
                  </a:ext>
                </a:extLst>
              </a:tr>
              <a:tr h="337407">
                <a:tc>
                  <a:txBody>
                    <a:bodyPr/>
                    <a:lstStyle/>
                    <a:p>
                      <a:r>
                        <a:rPr lang="fr-FR" dirty="0"/>
                        <a:t>2 personnes</a:t>
                      </a:r>
                    </a:p>
                  </a:txBody>
                  <a:tcPr anchor="ctr">
                    <a:solidFill>
                      <a:schemeClr val="accent1">
                        <a:lumMod val="20000"/>
                        <a:lumOff val="80000"/>
                      </a:schemeClr>
                    </a:solidFill>
                  </a:tcPr>
                </a:tc>
                <a:tc>
                  <a:txBody>
                    <a:bodyPr/>
                    <a:lstStyle/>
                    <a:p>
                      <a:r>
                        <a:rPr lang="fr-FR"/>
                        <a:t>10,20 €</a:t>
                      </a:r>
                    </a:p>
                  </a:txBody>
                  <a:tcPr anchor="ctr">
                    <a:solidFill>
                      <a:schemeClr val="accent1">
                        <a:lumMod val="20000"/>
                        <a:lumOff val="80000"/>
                      </a:schemeClr>
                    </a:solidFill>
                  </a:tcPr>
                </a:tc>
                <a:extLst>
                  <a:ext uri="{0D108BD9-81ED-4DB2-BD59-A6C34878D82A}">
                    <a16:rowId xmlns:a16="http://schemas.microsoft.com/office/drawing/2014/main" val="10002"/>
                  </a:ext>
                </a:extLst>
              </a:tr>
              <a:tr h="337407">
                <a:tc>
                  <a:txBody>
                    <a:bodyPr/>
                    <a:lstStyle/>
                    <a:p>
                      <a:r>
                        <a:rPr lang="fr-FR" dirty="0"/>
                        <a:t>3 personnes</a:t>
                      </a:r>
                    </a:p>
                  </a:txBody>
                  <a:tcPr anchor="ctr">
                    <a:solidFill>
                      <a:schemeClr val="accent1">
                        <a:lumMod val="20000"/>
                        <a:lumOff val="80000"/>
                      </a:schemeClr>
                    </a:solidFill>
                  </a:tcPr>
                </a:tc>
                <a:tc>
                  <a:txBody>
                    <a:bodyPr/>
                    <a:lstStyle/>
                    <a:p>
                      <a:r>
                        <a:rPr lang="fr-FR"/>
                        <a:t>13,60 €</a:t>
                      </a:r>
                    </a:p>
                  </a:txBody>
                  <a:tcPr anchor="ctr">
                    <a:solidFill>
                      <a:schemeClr val="accent1">
                        <a:lumMod val="20000"/>
                        <a:lumOff val="80000"/>
                      </a:schemeClr>
                    </a:solidFill>
                  </a:tcPr>
                </a:tc>
                <a:extLst>
                  <a:ext uri="{0D108BD9-81ED-4DB2-BD59-A6C34878D82A}">
                    <a16:rowId xmlns:a16="http://schemas.microsoft.com/office/drawing/2014/main" val="10003"/>
                  </a:ext>
                </a:extLst>
              </a:tr>
              <a:tr h="337407">
                <a:tc>
                  <a:txBody>
                    <a:bodyPr/>
                    <a:lstStyle/>
                    <a:p>
                      <a:r>
                        <a:rPr lang="fr-FR" dirty="0"/>
                        <a:t>4 personnes</a:t>
                      </a:r>
                    </a:p>
                  </a:txBody>
                  <a:tcPr anchor="ctr">
                    <a:solidFill>
                      <a:schemeClr val="accent1">
                        <a:lumMod val="20000"/>
                        <a:lumOff val="80000"/>
                      </a:schemeClr>
                    </a:solidFill>
                  </a:tcPr>
                </a:tc>
                <a:tc>
                  <a:txBody>
                    <a:bodyPr/>
                    <a:lstStyle/>
                    <a:p>
                      <a:r>
                        <a:rPr lang="fr-FR"/>
                        <a:t>17,00 €</a:t>
                      </a:r>
                    </a:p>
                  </a:txBody>
                  <a:tcPr anchor="ctr">
                    <a:solidFill>
                      <a:schemeClr val="accent1">
                        <a:lumMod val="20000"/>
                        <a:lumOff val="80000"/>
                      </a:schemeClr>
                    </a:solidFill>
                  </a:tcPr>
                </a:tc>
                <a:extLst>
                  <a:ext uri="{0D108BD9-81ED-4DB2-BD59-A6C34878D82A}">
                    <a16:rowId xmlns:a16="http://schemas.microsoft.com/office/drawing/2014/main" val="10004"/>
                  </a:ext>
                </a:extLst>
              </a:tr>
              <a:tr h="337407">
                <a:tc>
                  <a:txBody>
                    <a:bodyPr/>
                    <a:lstStyle/>
                    <a:p>
                      <a:r>
                        <a:rPr lang="fr-FR"/>
                        <a:t>5 personnes</a:t>
                      </a:r>
                    </a:p>
                  </a:txBody>
                  <a:tcPr anchor="ctr">
                    <a:solidFill>
                      <a:schemeClr val="accent1">
                        <a:lumMod val="20000"/>
                        <a:lumOff val="80000"/>
                      </a:schemeClr>
                    </a:solidFill>
                  </a:tcPr>
                </a:tc>
                <a:tc>
                  <a:txBody>
                    <a:bodyPr/>
                    <a:lstStyle/>
                    <a:p>
                      <a:r>
                        <a:rPr lang="fr-FR"/>
                        <a:t>20,40 €</a:t>
                      </a:r>
                    </a:p>
                  </a:txBody>
                  <a:tcPr anchor="ctr">
                    <a:solidFill>
                      <a:schemeClr val="accent1">
                        <a:lumMod val="20000"/>
                        <a:lumOff val="80000"/>
                      </a:schemeClr>
                    </a:solidFill>
                  </a:tcPr>
                </a:tc>
                <a:extLst>
                  <a:ext uri="{0D108BD9-81ED-4DB2-BD59-A6C34878D82A}">
                    <a16:rowId xmlns:a16="http://schemas.microsoft.com/office/drawing/2014/main" val="10005"/>
                  </a:ext>
                </a:extLst>
              </a:tr>
              <a:tr h="337407">
                <a:tc>
                  <a:txBody>
                    <a:bodyPr/>
                    <a:lstStyle/>
                    <a:p>
                      <a:r>
                        <a:rPr lang="fr-FR" dirty="0"/>
                        <a:t>6 personnes</a:t>
                      </a:r>
                    </a:p>
                  </a:txBody>
                  <a:tcPr anchor="ctr">
                    <a:solidFill>
                      <a:schemeClr val="accent1">
                        <a:lumMod val="20000"/>
                        <a:lumOff val="80000"/>
                      </a:schemeClr>
                    </a:solidFill>
                  </a:tcPr>
                </a:tc>
                <a:tc>
                  <a:txBody>
                    <a:bodyPr/>
                    <a:lstStyle/>
                    <a:p>
                      <a:r>
                        <a:rPr lang="fr-FR" dirty="0"/>
                        <a:t>23,80 €</a:t>
                      </a:r>
                    </a:p>
                  </a:txBody>
                  <a:tcPr anchor="ctr">
                    <a:solidFill>
                      <a:schemeClr val="accent1">
                        <a:lumMod val="20000"/>
                        <a:lumOff val="80000"/>
                      </a:schemeClr>
                    </a:solidFill>
                  </a:tcPr>
                </a:tc>
                <a:extLst>
                  <a:ext uri="{0D108BD9-81ED-4DB2-BD59-A6C34878D82A}">
                    <a16:rowId xmlns:a16="http://schemas.microsoft.com/office/drawing/2014/main" val="10006"/>
                  </a:ext>
                </a:extLst>
              </a:tr>
              <a:tr h="337407">
                <a:tc>
                  <a:txBody>
                    <a:bodyPr/>
                    <a:lstStyle/>
                    <a:p>
                      <a:r>
                        <a:rPr lang="fr-FR"/>
                        <a:t>7 personnes</a:t>
                      </a:r>
                    </a:p>
                  </a:txBody>
                  <a:tcPr anchor="ctr">
                    <a:solidFill>
                      <a:schemeClr val="accent1">
                        <a:lumMod val="20000"/>
                        <a:lumOff val="80000"/>
                      </a:schemeClr>
                    </a:solidFill>
                  </a:tcPr>
                </a:tc>
                <a:tc>
                  <a:txBody>
                    <a:bodyPr/>
                    <a:lstStyle/>
                    <a:p>
                      <a:r>
                        <a:rPr lang="fr-FR" dirty="0"/>
                        <a:t>27,20 €</a:t>
                      </a:r>
                    </a:p>
                  </a:txBody>
                  <a:tcPr anchor="ctr">
                    <a:solidFill>
                      <a:schemeClr val="accent1">
                        <a:lumMod val="20000"/>
                        <a:lumOff val="80000"/>
                      </a:schemeClr>
                    </a:solidFill>
                  </a:tcPr>
                </a:tc>
                <a:extLst>
                  <a:ext uri="{0D108BD9-81ED-4DB2-BD59-A6C34878D82A}">
                    <a16:rowId xmlns:a16="http://schemas.microsoft.com/office/drawing/2014/main" val="10007"/>
                  </a:ext>
                </a:extLst>
              </a:tr>
              <a:tr h="337407">
                <a:tc>
                  <a:txBody>
                    <a:bodyPr/>
                    <a:lstStyle/>
                    <a:p>
                      <a:r>
                        <a:rPr lang="fr-FR"/>
                        <a:t>8 personnes</a:t>
                      </a:r>
                    </a:p>
                  </a:txBody>
                  <a:tcPr anchor="ctr">
                    <a:solidFill>
                      <a:schemeClr val="accent1">
                        <a:lumMod val="20000"/>
                        <a:lumOff val="80000"/>
                      </a:schemeClr>
                    </a:solidFill>
                  </a:tcPr>
                </a:tc>
                <a:tc>
                  <a:txBody>
                    <a:bodyPr/>
                    <a:lstStyle/>
                    <a:p>
                      <a:r>
                        <a:rPr lang="fr-FR" dirty="0"/>
                        <a:t>30,60 €</a:t>
                      </a:r>
                    </a:p>
                  </a:txBody>
                  <a:tcPr anchor="ctr">
                    <a:solidFill>
                      <a:schemeClr val="accent1">
                        <a:lumMod val="20000"/>
                        <a:lumOff val="80000"/>
                      </a:schemeClr>
                    </a:solidFill>
                  </a:tcPr>
                </a:tc>
                <a:extLst>
                  <a:ext uri="{0D108BD9-81ED-4DB2-BD59-A6C34878D82A}">
                    <a16:rowId xmlns:a16="http://schemas.microsoft.com/office/drawing/2014/main" val="10008"/>
                  </a:ext>
                </a:extLst>
              </a:tr>
              <a:tr h="337407">
                <a:tc>
                  <a:txBody>
                    <a:bodyPr/>
                    <a:lstStyle/>
                    <a:p>
                      <a:r>
                        <a:rPr lang="fr-FR"/>
                        <a:t>9 personnes</a:t>
                      </a:r>
                    </a:p>
                  </a:txBody>
                  <a:tcPr anchor="ctr">
                    <a:solidFill>
                      <a:schemeClr val="accent1">
                        <a:lumMod val="20000"/>
                        <a:lumOff val="80000"/>
                      </a:schemeClr>
                    </a:solidFill>
                  </a:tcPr>
                </a:tc>
                <a:tc>
                  <a:txBody>
                    <a:bodyPr/>
                    <a:lstStyle/>
                    <a:p>
                      <a:r>
                        <a:rPr lang="fr-FR" dirty="0"/>
                        <a:t>34,00 €</a:t>
                      </a:r>
                    </a:p>
                  </a:txBody>
                  <a:tcPr anchor="ctr">
                    <a:solidFill>
                      <a:schemeClr val="accent1">
                        <a:lumMod val="20000"/>
                        <a:lumOff val="80000"/>
                      </a:schemeClr>
                    </a:solidFill>
                  </a:tcPr>
                </a:tc>
                <a:extLst>
                  <a:ext uri="{0D108BD9-81ED-4DB2-BD59-A6C34878D82A}">
                    <a16:rowId xmlns:a16="http://schemas.microsoft.com/office/drawing/2014/main" val="10009"/>
                  </a:ext>
                </a:extLst>
              </a:tr>
              <a:tr h="337407">
                <a:tc>
                  <a:txBody>
                    <a:bodyPr/>
                    <a:lstStyle/>
                    <a:p>
                      <a:r>
                        <a:rPr lang="fr-FR"/>
                        <a:t>10 personnes</a:t>
                      </a:r>
                    </a:p>
                  </a:txBody>
                  <a:tcPr anchor="ctr">
                    <a:solidFill>
                      <a:schemeClr val="accent1">
                        <a:lumMod val="20000"/>
                        <a:lumOff val="80000"/>
                      </a:schemeClr>
                    </a:solidFill>
                  </a:tcPr>
                </a:tc>
                <a:tc>
                  <a:txBody>
                    <a:bodyPr/>
                    <a:lstStyle/>
                    <a:p>
                      <a:r>
                        <a:rPr lang="fr-FR" dirty="0"/>
                        <a:t>37,40 €</a:t>
                      </a:r>
                    </a:p>
                  </a:txBody>
                  <a:tcPr anchor="ctr">
                    <a:solidFill>
                      <a:schemeClr val="accent1">
                        <a:lumMod val="20000"/>
                        <a:lumOff val="80000"/>
                      </a:schemeClr>
                    </a:solidFill>
                  </a:tcP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419452" y="6251538"/>
            <a:ext cx="7624904"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400" b="0" i="0" u="none" strike="noStrike" cap="none" normalizeH="0" baseline="0" dirty="0" smtClean="0">
                <a:ln>
                  <a:noFill/>
                </a:ln>
                <a:solidFill>
                  <a:schemeClr val="tx1"/>
                </a:solidFill>
                <a:effectLst/>
                <a:latin typeface="Arial" charset="0"/>
                <a:cs typeface="Arial" charset="0"/>
              </a:rPr>
              <a:t>Le montant supplémentaire si aucune place d'hébergement n’a été proposée est de 7,40 €.</a:t>
            </a:r>
          </a:p>
        </p:txBody>
      </p:sp>
    </p:spTree>
    <p:extLst>
      <p:ext uri="{BB962C8B-B14F-4D97-AF65-F5344CB8AC3E}">
        <p14:creationId xmlns:p14="http://schemas.microsoft.com/office/powerpoint/2010/main" val="3823879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sz="1800" dirty="0" smtClean="0">
                <a:solidFill>
                  <a:schemeClr val="accent1"/>
                </a:solidFill>
              </a:rPr>
              <a:t>Merci de votre attention.</a:t>
            </a:r>
          </a:p>
          <a:p>
            <a:pPr marL="0" indent="0" algn="ctr">
              <a:buNone/>
            </a:pPr>
            <a:endParaRPr lang="fr-FR" sz="1800" dirty="0">
              <a:solidFill>
                <a:schemeClr val="accent1"/>
              </a:solidFill>
            </a:endParaRPr>
          </a:p>
          <a:p>
            <a:pPr marL="0" indent="0" algn="ctr">
              <a:spcBef>
                <a:spcPts val="200"/>
              </a:spcBef>
              <a:buNone/>
            </a:pPr>
            <a:r>
              <a:rPr lang="fr-FR" sz="1800" dirty="0" smtClean="0">
                <a:solidFill>
                  <a:schemeClr val="accent1"/>
                </a:solidFill>
              </a:rPr>
              <a:t>Maryse Badel</a:t>
            </a:r>
          </a:p>
          <a:p>
            <a:pPr marL="0" indent="0" algn="ctr">
              <a:spcBef>
                <a:spcPts val="200"/>
              </a:spcBef>
              <a:buNone/>
            </a:pPr>
            <a:r>
              <a:rPr lang="fr-FR" sz="1800" dirty="0" smtClean="0">
                <a:solidFill>
                  <a:schemeClr val="accent1"/>
                </a:solidFill>
              </a:rPr>
              <a:t>Professeur à l’Université </a:t>
            </a:r>
            <a:r>
              <a:rPr lang="fr-FR" sz="1800" dirty="0">
                <a:solidFill>
                  <a:schemeClr val="accent1"/>
                </a:solidFill>
              </a:rPr>
              <a:t>de </a:t>
            </a:r>
            <a:r>
              <a:rPr lang="fr-FR" sz="1800" dirty="0" smtClean="0">
                <a:solidFill>
                  <a:schemeClr val="accent1"/>
                </a:solidFill>
              </a:rPr>
              <a:t>Bordeaux</a:t>
            </a:r>
          </a:p>
          <a:p>
            <a:pPr marL="0" indent="0" algn="ctr">
              <a:spcBef>
                <a:spcPts val="200"/>
              </a:spcBef>
              <a:buNone/>
            </a:pPr>
            <a:r>
              <a:rPr lang="fr-FR" sz="1800" dirty="0" smtClean="0">
                <a:solidFill>
                  <a:schemeClr val="accent1"/>
                </a:solidFill>
              </a:rPr>
              <a:t>Faculté de droit et science politique</a:t>
            </a:r>
          </a:p>
          <a:p>
            <a:pPr marL="0" indent="0" algn="ctr">
              <a:spcBef>
                <a:spcPts val="200"/>
              </a:spcBef>
              <a:buNone/>
            </a:pPr>
            <a:endParaRPr lang="fr-FR" sz="1800" dirty="0">
              <a:solidFill>
                <a:schemeClr val="accent1"/>
              </a:solidFill>
            </a:endParaRPr>
          </a:p>
          <a:p>
            <a:pPr marL="0" indent="0" algn="ctr">
              <a:spcBef>
                <a:spcPts val="200"/>
              </a:spcBef>
              <a:buNone/>
            </a:pPr>
            <a:r>
              <a:rPr lang="fr-FR" sz="1800" dirty="0">
                <a:solidFill>
                  <a:schemeClr val="accent1"/>
                </a:solidFill>
              </a:rPr>
              <a:t>m</a:t>
            </a:r>
            <a:r>
              <a:rPr lang="fr-FR" sz="1800" dirty="0" smtClean="0">
                <a:solidFill>
                  <a:schemeClr val="accent1"/>
                </a:solidFill>
              </a:rPr>
              <a:t>aryse.badel@u-bordeaux.fr</a:t>
            </a:r>
          </a:p>
          <a:p>
            <a:pPr marL="0" indent="0" algn="ctr">
              <a:buNone/>
            </a:pPr>
            <a:endParaRPr lang="fr-FR" dirty="0" smtClean="0"/>
          </a:p>
          <a:p>
            <a:pPr marL="0" indent="0" algn="ctr">
              <a:buNone/>
            </a:pPr>
            <a:endParaRPr lang="fr-FR" dirty="0"/>
          </a:p>
        </p:txBody>
      </p:sp>
    </p:spTree>
    <p:extLst>
      <p:ext uri="{BB962C8B-B14F-4D97-AF65-F5344CB8AC3E}">
        <p14:creationId xmlns:p14="http://schemas.microsoft.com/office/powerpoint/2010/main" val="241282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981200"/>
            <a:ext cx="7556313" cy="4769897"/>
          </a:xfrm>
        </p:spPr>
        <p:txBody>
          <a:bodyPr>
            <a:normAutofit lnSpcReduction="10000"/>
          </a:bodyPr>
          <a:lstStyle/>
          <a:p>
            <a:r>
              <a:rPr lang="fr-FR" dirty="0">
                <a:solidFill>
                  <a:schemeClr val="tx1"/>
                </a:solidFill>
              </a:rPr>
              <a:t>Aux origines de l’aide sociale</a:t>
            </a:r>
          </a:p>
          <a:p>
            <a:pPr lvl="1"/>
            <a:r>
              <a:rPr lang="fr-FR" dirty="0">
                <a:solidFill>
                  <a:schemeClr val="tx1"/>
                </a:solidFill>
              </a:rPr>
              <a:t>La charité et l’assistance aux </a:t>
            </a:r>
            <a:r>
              <a:rPr lang="fr-FR" dirty="0" smtClean="0">
                <a:solidFill>
                  <a:schemeClr val="tx1"/>
                </a:solidFill>
              </a:rPr>
              <a:t>indigents</a:t>
            </a:r>
          </a:p>
          <a:p>
            <a:pPr lvl="1"/>
            <a:r>
              <a:rPr lang="fr-FR" dirty="0" smtClean="0">
                <a:solidFill>
                  <a:schemeClr val="tx1"/>
                </a:solidFill>
              </a:rPr>
              <a:t>Un devoir présent dans de nombreuses religions : l’aumône chez les chrétiens, la zakat pour les musulmans, la </a:t>
            </a:r>
            <a:r>
              <a:rPr lang="fr-FR" dirty="0" err="1" smtClean="0">
                <a:solidFill>
                  <a:schemeClr val="tx1"/>
                </a:solidFill>
              </a:rPr>
              <a:t>tsedaka</a:t>
            </a:r>
            <a:r>
              <a:rPr lang="fr-FR" dirty="0" smtClean="0">
                <a:solidFill>
                  <a:schemeClr val="tx1"/>
                </a:solidFill>
              </a:rPr>
              <a:t> dans le judaïsme</a:t>
            </a:r>
            <a:endParaRPr lang="fr-FR" dirty="0">
              <a:solidFill>
                <a:schemeClr val="tx1"/>
              </a:solidFill>
            </a:endParaRPr>
          </a:p>
          <a:p>
            <a:pPr lvl="1"/>
            <a:r>
              <a:rPr lang="fr-FR" dirty="0" smtClean="0">
                <a:solidFill>
                  <a:schemeClr val="tx1"/>
                </a:solidFill>
              </a:rPr>
              <a:t>Prémisses de l’assistance dans l’Antiquité et motivations : intérêt pour les « faibles », récompense aux vieillards ayant rendu des services à la collectivité ou aux légionnaires ayant servi, ordre public (paix sociale)</a:t>
            </a:r>
          </a:p>
          <a:p>
            <a:pPr lvl="1"/>
            <a:r>
              <a:rPr lang="fr-FR" dirty="0" smtClean="0">
                <a:solidFill>
                  <a:schemeClr val="tx1"/>
                </a:solidFill>
              </a:rPr>
              <a:t>Ébauche d’une politique d’assistance au Moyen Âge :</a:t>
            </a:r>
          </a:p>
          <a:p>
            <a:pPr lvl="2"/>
            <a:r>
              <a:rPr lang="fr-FR" dirty="0" smtClean="0">
                <a:solidFill>
                  <a:schemeClr val="tx1"/>
                </a:solidFill>
              </a:rPr>
              <a:t>Place originelle de l’Église comme organisation unitaire après la chute de l’Empire romain et l’éclatement du pouvoir</a:t>
            </a:r>
          </a:p>
          <a:p>
            <a:pPr lvl="2"/>
            <a:r>
              <a:rPr lang="fr-FR" dirty="0" smtClean="0">
                <a:solidFill>
                  <a:schemeClr val="tx1"/>
                </a:solidFill>
              </a:rPr>
              <a:t>Organisation d’une assistance collective : fondations hospitalières, hospitalité monastique pour les pauvres, pèlerins, malades, infirmes…</a:t>
            </a:r>
          </a:p>
          <a:p>
            <a:pPr lvl="2"/>
            <a:r>
              <a:rPr lang="fr-FR" dirty="0" smtClean="0">
                <a:solidFill>
                  <a:schemeClr val="tx1"/>
                </a:solidFill>
              </a:rPr>
              <a:t>Affaiblissement de l’Église et relais des communes (16</a:t>
            </a:r>
            <a:r>
              <a:rPr lang="fr-FR" baseline="30000" dirty="0" smtClean="0">
                <a:solidFill>
                  <a:schemeClr val="tx1"/>
                </a:solidFill>
              </a:rPr>
              <a:t>e</a:t>
            </a:r>
            <a:r>
              <a:rPr lang="fr-FR" dirty="0" smtClean="0">
                <a:solidFill>
                  <a:schemeClr val="tx1"/>
                </a:solidFill>
              </a:rPr>
              <a:t> s.) : « Chaque commune nourrit ses pauvres » ; prémices du domicile de secours</a:t>
            </a:r>
          </a:p>
          <a:p>
            <a:pPr lvl="2"/>
            <a:r>
              <a:rPr lang="fr-FR" dirty="0" smtClean="0">
                <a:solidFill>
                  <a:schemeClr val="tx1"/>
                </a:solidFill>
              </a:rPr>
              <a:t>Renaissance du pouvoir royal : Grand </a:t>
            </a:r>
            <a:r>
              <a:rPr lang="fr-FR" dirty="0">
                <a:solidFill>
                  <a:schemeClr val="tx1"/>
                </a:solidFill>
              </a:rPr>
              <a:t>B</a:t>
            </a:r>
            <a:r>
              <a:rPr lang="fr-FR" dirty="0" smtClean="0">
                <a:solidFill>
                  <a:schemeClr val="tx1"/>
                </a:solidFill>
              </a:rPr>
              <a:t>ureau des Pauvres (</a:t>
            </a:r>
            <a:r>
              <a:rPr lang="fr-FR" dirty="0">
                <a:solidFill>
                  <a:schemeClr val="tx1"/>
                </a:solidFill>
              </a:rPr>
              <a:t>F</a:t>
            </a:r>
            <a:r>
              <a:rPr lang="fr-FR" dirty="0" smtClean="0">
                <a:solidFill>
                  <a:schemeClr val="tx1"/>
                </a:solidFill>
              </a:rPr>
              <a:t>rançois 1</a:t>
            </a:r>
            <a:r>
              <a:rPr lang="fr-FR" baseline="30000" dirty="0" smtClean="0">
                <a:solidFill>
                  <a:schemeClr val="tx1"/>
                </a:solidFill>
              </a:rPr>
              <a:t>er</a:t>
            </a:r>
            <a:r>
              <a:rPr lang="fr-FR" dirty="0" smtClean="0">
                <a:solidFill>
                  <a:schemeClr val="tx1"/>
                </a:solidFill>
              </a:rPr>
              <a:t>, 1525), enregistrement des pauvres secourus, enfermement (</a:t>
            </a:r>
            <a:r>
              <a:rPr lang="fr-FR" dirty="0" err="1" smtClean="0">
                <a:solidFill>
                  <a:schemeClr val="tx1"/>
                </a:solidFill>
              </a:rPr>
              <a:t>Hôp</a:t>
            </a:r>
            <a:r>
              <a:rPr lang="fr-FR" dirty="0" smtClean="0">
                <a:solidFill>
                  <a:schemeClr val="tx1"/>
                </a:solidFill>
              </a:rPr>
              <a:t>. </a:t>
            </a:r>
            <a:r>
              <a:rPr lang="fr-FR" dirty="0" err="1" smtClean="0">
                <a:solidFill>
                  <a:schemeClr val="tx1"/>
                </a:solidFill>
              </a:rPr>
              <a:t>Gén</a:t>
            </a:r>
            <a:r>
              <a:rPr lang="fr-FR" dirty="0" smtClean="0">
                <a:solidFill>
                  <a:schemeClr val="tx1"/>
                </a:solidFill>
              </a:rPr>
              <a:t>.)</a:t>
            </a:r>
          </a:p>
          <a:p>
            <a:pPr lvl="1"/>
            <a:endParaRPr lang="fr-FR" dirty="0"/>
          </a:p>
          <a:p>
            <a:endParaRPr lang="fr-FR" dirty="0"/>
          </a:p>
        </p:txBody>
      </p:sp>
    </p:spTree>
    <p:extLst>
      <p:ext uri="{BB962C8B-B14F-4D97-AF65-F5344CB8AC3E}">
        <p14:creationId xmlns:p14="http://schemas.microsoft.com/office/powerpoint/2010/main" val="1398097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981200"/>
            <a:ext cx="7556313" cy="4662939"/>
          </a:xfrm>
        </p:spPr>
        <p:txBody>
          <a:bodyPr>
            <a:normAutofit fontScale="85000" lnSpcReduction="20000"/>
          </a:bodyPr>
          <a:lstStyle/>
          <a:p>
            <a:r>
              <a:rPr lang="fr-FR" dirty="0" smtClean="0">
                <a:solidFill>
                  <a:schemeClr val="tx1"/>
                </a:solidFill>
              </a:rPr>
              <a:t>L’influence des Lumières</a:t>
            </a:r>
          </a:p>
          <a:p>
            <a:pPr lvl="1"/>
            <a:r>
              <a:rPr lang="fr-FR" dirty="0" smtClean="0">
                <a:solidFill>
                  <a:schemeClr val="tx1"/>
                </a:solidFill>
              </a:rPr>
              <a:t>La misère comme conséquence de la mauvaise organisation de la société</a:t>
            </a:r>
          </a:p>
          <a:p>
            <a:pPr lvl="1"/>
            <a:r>
              <a:rPr lang="fr-FR" dirty="0" smtClean="0">
                <a:solidFill>
                  <a:schemeClr val="tx1"/>
                </a:solidFill>
              </a:rPr>
              <a:t>L’émergence d’un droit de l’indigent</a:t>
            </a:r>
          </a:p>
          <a:p>
            <a:pPr lvl="1"/>
            <a:r>
              <a:rPr lang="fr-FR" dirty="0" smtClean="0">
                <a:solidFill>
                  <a:schemeClr val="tx1"/>
                </a:solidFill>
              </a:rPr>
              <a:t>L’assistance comme devoir de l’État</a:t>
            </a:r>
          </a:p>
          <a:p>
            <a:r>
              <a:rPr lang="fr-FR" dirty="0" smtClean="0">
                <a:solidFill>
                  <a:schemeClr val="tx1"/>
                </a:solidFill>
              </a:rPr>
              <a:t>La période Révolutionnaire</a:t>
            </a:r>
          </a:p>
          <a:p>
            <a:pPr lvl="1"/>
            <a:r>
              <a:rPr lang="fr-FR" dirty="0" smtClean="0">
                <a:solidFill>
                  <a:schemeClr val="tx1"/>
                </a:solidFill>
              </a:rPr>
              <a:t>Le Comité de mendicité (La </a:t>
            </a:r>
            <a:r>
              <a:rPr lang="fr-FR" dirty="0" err="1" smtClean="0">
                <a:solidFill>
                  <a:schemeClr val="tx1"/>
                </a:solidFill>
              </a:rPr>
              <a:t>Rochefoucault</a:t>
            </a:r>
            <a:r>
              <a:rPr lang="fr-FR" dirty="0">
                <a:solidFill>
                  <a:schemeClr val="tx1"/>
                </a:solidFill>
              </a:rPr>
              <a:t>-</a:t>
            </a:r>
            <a:r>
              <a:rPr lang="fr-FR" dirty="0" smtClean="0">
                <a:solidFill>
                  <a:schemeClr val="tx1"/>
                </a:solidFill>
              </a:rPr>
              <a:t>Liancourt) et la question de l’assistance</a:t>
            </a:r>
          </a:p>
          <a:p>
            <a:pPr lvl="2"/>
            <a:r>
              <a:rPr lang="fr-FR" dirty="0" smtClean="0">
                <a:solidFill>
                  <a:schemeClr val="tx1"/>
                </a:solidFill>
              </a:rPr>
              <a:t> « Tout homme, en naissant, a droit à la protection et aux secours de la société (…). Là où il existe une classe d’hommes sans subsistance, là il existe une violation des droits de l’humanité, là l’équilibre social est rompu » (Comité mendicité, 4</a:t>
            </a:r>
            <a:r>
              <a:rPr lang="fr-FR" baseline="30000" dirty="0" smtClean="0">
                <a:solidFill>
                  <a:schemeClr val="tx1"/>
                </a:solidFill>
              </a:rPr>
              <a:t>e</a:t>
            </a:r>
            <a:r>
              <a:rPr lang="fr-FR" dirty="0" smtClean="0">
                <a:solidFill>
                  <a:schemeClr val="tx1"/>
                </a:solidFill>
              </a:rPr>
              <a:t> Rap., 1790)</a:t>
            </a:r>
          </a:p>
          <a:p>
            <a:pPr lvl="2"/>
            <a:r>
              <a:rPr lang="fr-FR" dirty="0" smtClean="0">
                <a:solidFill>
                  <a:schemeClr val="tx1"/>
                </a:solidFill>
              </a:rPr>
              <a:t>« Chacun a droit à la subsistance par le travail s’il est bien portant, et à une assistance gratuite s’il est incapable de travailler » (Comité mendicité, Rapport </a:t>
            </a:r>
            <a:r>
              <a:rPr lang="fr-FR" dirty="0">
                <a:solidFill>
                  <a:schemeClr val="tx1"/>
                </a:solidFill>
              </a:rPr>
              <a:t>à</a:t>
            </a:r>
            <a:r>
              <a:rPr lang="fr-FR" dirty="0" smtClean="0">
                <a:solidFill>
                  <a:schemeClr val="tx1"/>
                </a:solidFill>
              </a:rPr>
              <a:t> l’Assemblée législative, 1792)</a:t>
            </a:r>
          </a:p>
          <a:p>
            <a:pPr lvl="1"/>
            <a:r>
              <a:rPr lang="fr-FR" dirty="0" smtClean="0">
                <a:solidFill>
                  <a:schemeClr val="tx1"/>
                </a:solidFill>
              </a:rPr>
              <a:t>Constitution de 1791 : création d’un établissement général de secours public</a:t>
            </a:r>
          </a:p>
          <a:p>
            <a:pPr lvl="1"/>
            <a:r>
              <a:rPr lang="fr-FR" dirty="0" smtClean="0">
                <a:solidFill>
                  <a:schemeClr val="tx1"/>
                </a:solidFill>
              </a:rPr>
              <a:t>Déclaration des Droits de 1793, art. 21 : </a:t>
            </a:r>
          </a:p>
          <a:p>
            <a:pPr lvl="2"/>
            <a:r>
              <a:rPr lang="fr-FR" dirty="0" smtClean="0">
                <a:solidFill>
                  <a:schemeClr val="tx1"/>
                </a:solidFill>
              </a:rPr>
              <a:t>L’affirmation d’un droit de l’individu et d’une obligation de la société à son </a:t>
            </a:r>
            <a:r>
              <a:rPr lang="fr-FR" dirty="0">
                <a:solidFill>
                  <a:schemeClr val="tx1"/>
                </a:solidFill>
              </a:rPr>
              <a:t>égard : « Les secours publics sont une dette sacrée »</a:t>
            </a:r>
            <a:endParaRPr lang="fr-FR" dirty="0" smtClean="0">
              <a:solidFill>
                <a:schemeClr val="tx1"/>
              </a:solidFill>
            </a:endParaRPr>
          </a:p>
          <a:p>
            <a:pPr lvl="2"/>
            <a:r>
              <a:rPr lang="fr-FR" dirty="0" smtClean="0">
                <a:solidFill>
                  <a:schemeClr val="tx1"/>
                </a:solidFill>
              </a:rPr>
              <a:t>La référence à l’impossibilité de travailler côtoie le droit aux secours : « La société doit la subsistance aux citoyens malheureux soit en leur procurant du travail, soit en assurant les moyens d’exister à ceux qui sont hors d’état de travailler ».</a:t>
            </a:r>
            <a:endParaRPr lang="fr-FR" dirty="0">
              <a:solidFill>
                <a:schemeClr val="tx1"/>
              </a:solidFill>
            </a:endParaRPr>
          </a:p>
        </p:txBody>
      </p:sp>
    </p:spTree>
    <p:extLst>
      <p:ext uri="{BB962C8B-B14F-4D97-AF65-F5344CB8AC3E}">
        <p14:creationId xmlns:p14="http://schemas.microsoft.com/office/powerpoint/2010/main" val="1448523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763374"/>
            <a:ext cx="7692965" cy="4960620"/>
          </a:xfrm>
        </p:spPr>
        <p:txBody>
          <a:bodyPr>
            <a:normAutofit/>
          </a:bodyPr>
          <a:lstStyle/>
          <a:p>
            <a:r>
              <a:rPr lang="fr-FR" dirty="0" smtClean="0">
                <a:solidFill>
                  <a:schemeClr val="tx1"/>
                </a:solidFill>
              </a:rPr>
              <a:t>L’émergence de l’assistance</a:t>
            </a:r>
            <a:endParaRPr lang="fr-FR" dirty="0">
              <a:solidFill>
                <a:schemeClr val="tx1"/>
              </a:solidFill>
            </a:endParaRPr>
          </a:p>
          <a:p>
            <a:pPr lvl="1"/>
            <a:r>
              <a:rPr lang="fr-FR" dirty="0">
                <a:solidFill>
                  <a:schemeClr val="tx1"/>
                </a:solidFill>
              </a:rPr>
              <a:t>La distinction entre les « bons pauvres » et les « mauvais pauvres </a:t>
            </a:r>
            <a:r>
              <a:rPr lang="fr-FR" dirty="0" smtClean="0">
                <a:solidFill>
                  <a:schemeClr val="tx1"/>
                </a:solidFill>
              </a:rPr>
              <a:t>»</a:t>
            </a:r>
          </a:p>
          <a:p>
            <a:pPr lvl="1"/>
            <a:r>
              <a:rPr lang="fr-FR" dirty="0" smtClean="0">
                <a:solidFill>
                  <a:schemeClr val="tx1"/>
                </a:solidFill>
              </a:rPr>
              <a:t>1796 : lois sur l’assistance abrogées; création des bureaux de bienfaisance au niveau des communes (assistance redevient facultative et discrétionnaire)</a:t>
            </a:r>
          </a:p>
          <a:p>
            <a:pPr lvl="1"/>
            <a:r>
              <a:rPr lang="fr-FR" dirty="0" smtClean="0">
                <a:solidFill>
                  <a:schemeClr val="tx1"/>
                </a:solidFill>
              </a:rPr>
              <a:t>1810: mendicité devient un délit; obligation pour les départements de créer des dépôts de mendicité</a:t>
            </a:r>
          </a:p>
          <a:p>
            <a:pPr lvl="1"/>
            <a:r>
              <a:rPr lang="fr-FR" dirty="0" smtClean="0">
                <a:solidFill>
                  <a:schemeClr val="tx1"/>
                </a:solidFill>
              </a:rPr>
              <a:t>1848 : ateliers nationaux, engagement de la collectivité de fournir un travail aux personnes qui y sont aptes</a:t>
            </a:r>
          </a:p>
          <a:p>
            <a:pPr lvl="1"/>
            <a:r>
              <a:rPr lang="fr-FR" dirty="0" smtClean="0">
                <a:solidFill>
                  <a:schemeClr val="tx1"/>
                </a:solidFill>
              </a:rPr>
              <a:t>1849 : création de l’Assistance publique dont la mission est d’articuler l’action des hôpitaux et des bureaux de bienfaisance (hôpitaux, secours à domicile, secours aux indigents des jeunes enfants jusqu’aux vieillards)</a:t>
            </a:r>
          </a:p>
          <a:p>
            <a:pPr lvl="1"/>
            <a:r>
              <a:rPr lang="fr-FR" dirty="0" smtClean="0">
                <a:solidFill>
                  <a:schemeClr val="tx1"/>
                </a:solidFill>
              </a:rPr>
              <a:t>1850 : Rapport Thiers remis au nom de la Commission de l’assistance et de la prévoyance, hostile à l’interventionnisme social de l’État</a:t>
            </a:r>
          </a:p>
          <a:p>
            <a:pPr lvl="1"/>
            <a:endParaRPr lang="fr-FR" dirty="0">
              <a:solidFill>
                <a:schemeClr val="tx1"/>
              </a:solidFill>
            </a:endParaRPr>
          </a:p>
          <a:p>
            <a:pPr lvl="1"/>
            <a:endParaRPr lang="fr-FR" dirty="0" smtClean="0">
              <a:solidFill>
                <a:schemeClr val="tx1"/>
              </a:solidFill>
            </a:endParaRPr>
          </a:p>
          <a:p>
            <a:endParaRPr lang="fr-FR" dirty="0"/>
          </a:p>
        </p:txBody>
      </p:sp>
    </p:spTree>
    <p:extLst>
      <p:ext uri="{BB962C8B-B14F-4D97-AF65-F5344CB8AC3E}">
        <p14:creationId xmlns:p14="http://schemas.microsoft.com/office/powerpoint/2010/main" val="393530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82402" y="1981200"/>
            <a:ext cx="7572385" cy="4736412"/>
          </a:xfrm>
        </p:spPr>
        <p:txBody>
          <a:bodyPr>
            <a:normAutofit fontScale="85000" lnSpcReduction="10000"/>
          </a:bodyPr>
          <a:lstStyle/>
          <a:p>
            <a:pPr lvl="1"/>
            <a:r>
              <a:rPr lang="fr-FR" dirty="0">
                <a:solidFill>
                  <a:schemeClr val="tx1"/>
                </a:solidFill>
              </a:rPr>
              <a:t>L’apport essentiel de la IIIe République (1870-1940) :</a:t>
            </a:r>
          </a:p>
          <a:p>
            <a:pPr lvl="2"/>
            <a:r>
              <a:rPr lang="fr-FR" dirty="0">
                <a:solidFill>
                  <a:schemeClr val="tx1"/>
                </a:solidFill>
              </a:rPr>
              <a:t>Congrès international de l’assistance publique : Charte de l’assistance  (1889</a:t>
            </a:r>
            <a:r>
              <a:rPr lang="fr-FR" dirty="0" smtClean="0">
                <a:solidFill>
                  <a:schemeClr val="tx1"/>
                </a:solidFill>
              </a:rPr>
              <a:t>)</a:t>
            </a:r>
          </a:p>
          <a:p>
            <a:pPr lvl="3"/>
            <a:r>
              <a:rPr lang="fr-FR" dirty="0" smtClean="0">
                <a:solidFill>
                  <a:schemeClr val="tx1"/>
                </a:solidFill>
              </a:rPr>
              <a:t>L’assi</a:t>
            </a:r>
            <a:r>
              <a:rPr lang="fr-FR" dirty="0">
                <a:solidFill>
                  <a:schemeClr val="tx1"/>
                </a:solidFill>
              </a:rPr>
              <a:t>s</a:t>
            </a:r>
            <a:r>
              <a:rPr lang="fr-FR" dirty="0" smtClean="0">
                <a:solidFill>
                  <a:schemeClr val="tx1"/>
                </a:solidFill>
              </a:rPr>
              <a:t>tance publique doit être « </a:t>
            </a:r>
            <a:r>
              <a:rPr lang="fr-FR" dirty="0">
                <a:solidFill>
                  <a:srgbClr val="000000"/>
                </a:solidFill>
              </a:rPr>
              <a:t>rendue obligatoire par la loi en faveur des indigents qui se trouvent, temporairement ou </a:t>
            </a:r>
            <a:r>
              <a:rPr lang="fr-FR" dirty="0" smtClean="0">
                <a:solidFill>
                  <a:srgbClr val="000000"/>
                </a:solidFill>
              </a:rPr>
              <a:t>définitivement, </a:t>
            </a:r>
            <a:r>
              <a:rPr lang="fr-FR" dirty="0">
                <a:solidFill>
                  <a:srgbClr val="000000"/>
                </a:solidFill>
              </a:rPr>
              <a:t>dans </a:t>
            </a:r>
            <a:r>
              <a:rPr lang="fr-FR" dirty="0" smtClean="0">
                <a:solidFill>
                  <a:srgbClr val="000000"/>
                </a:solidFill>
              </a:rPr>
              <a:t>l’impossibilité physique </a:t>
            </a:r>
            <a:r>
              <a:rPr lang="fr-FR" dirty="0">
                <a:solidFill>
                  <a:srgbClr val="000000"/>
                </a:solidFill>
              </a:rPr>
              <a:t>de pourvoir aux </a:t>
            </a:r>
            <a:r>
              <a:rPr lang="fr-FR" dirty="0" smtClean="0">
                <a:solidFill>
                  <a:srgbClr val="000000"/>
                </a:solidFill>
              </a:rPr>
              <a:t>nécessités de l’existence »</a:t>
            </a:r>
            <a:endParaRPr lang="fr-FR" dirty="0">
              <a:solidFill>
                <a:srgbClr val="000000"/>
              </a:solidFill>
            </a:endParaRPr>
          </a:p>
          <a:p>
            <a:pPr lvl="3"/>
            <a:r>
              <a:rPr lang="fr-FR" dirty="0">
                <a:solidFill>
                  <a:schemeClr val="tx1"/>
                </a:solidFill>
              </a:rPr>
              <a:t>« L’assistance publique est d’essence communale »</a:t>
            </a:r>
          </a:p>
          <a:p>
            <a:pPr lvl="3"/>
            <a:r>
              <a:rPr lang="fr-FR" dirty="0">
                <a:solidFill>
                  <a:schemeClr val="tx1"/>
                </a:solidFill>
              </a:rPr>
              <a:t>Limitation du nombre des bénéficiaires</a:t>
            </a:r>
          </a:p>
          <a:p>
            <a:pPr lvl="3"/>
            <a:r>
              <a:rPr lang="fr-FR" dirty="0">
                <a:solidFill>
                  <a:schemeClr val="tx1"/>
                </a:solidFill>
              </a:rPr>
              <a:t>Simplicité et gratuité du mécanisme offert</a:t>
            </a:r>
          </a:p>
          <a:p>
            <a:pPr lvl="2"/>
            <a:r>
              <a:rPr lang="fr-FR" dirty="0" smtClean="0">
                <a:solidFill>
                  <a:schemeClr val="tx1"/>
                </a:solidFill>
              </a:rPr>
              <a:t>Idée que le devoir social de chacun constitue le bien de tous et forme une sorte de quasi-contrat unissant l’individu à la collectivité (Solidarisme, </a:t>
            </a:r>
            <a:r>
              <a:rPr lang="fr-FR" i="1" dirty="0" smtClean="0">
                <a:solidFill>
                  <a:schemeClr val="tx1"/>
                </a:solidFill>
              </a:rPr>
              <a:t>Solidarité</a:t>
            </a:r>
            <a:r>
              <a:rPr lang="fr-FR" dirty="0" smtClean="0">
                <a:solidFill>
                  <a:schemeClr val="tx1"/>
                </a:solidFill>
              </a:rPr>
              <a:t> L. Bourgeois, 1896)</a:t>
            </a:r>
          </a:p>
          <a:p>
            <a:pPr lvl="2"/>
            <a:r>
              <a:rPr lang="fr-FR" dirty="0" smtClean="0">
                <a:solidFill>
                  <a:schemeClr val="tx1"/>
                </a:solidFill>
              </a:rPr>
              <a:t>Les </a:t>
            </a:r>
            <a:r>
              <a:rPr lang="fr-FR" dirty="0">
                <a:solidFill>
                  <a:schemeClr val="tx1"/>
                </a:solidFill>
              </a:rPr>
              <a:t>premières grandes lois </a:t>
            </a:r>
            <a:r>
              <a:rPr lang="fr-FR" dirty="0" smtClean="0">
                <a:solidFill>
                  <a:schemeClr val="tx1"/>
                </a:solidFill>
              </a:rPr>
              <a:t>d’assistance : une salve de texte</a:t>
            </a:r>
            <a:endParaRPr lang="fr-FR" dirty="0">
              <a:solidFill>
                <a:schemeClr val="tx1"/>
              </a:solidFill>
            </a:endParaRPr>
          </a:p>
          <a:p>
            <a:pPr lvl="3"/>
            <a:r>
              <a:rPr lang="fr-FR" dirty="0">
                <a:solidFill>
                  <a:schemeClr val="tx1"/>
                </a:solidFill>
              </a:rPr>
              <a:t>Loi du 15 juillet 1893 : assistance médicale gratuite</a:t>
            </a:r>
          </a:p>
          <a:p>
            <a:pPr lvl="3"/>
            <a:r>
              <a:rPr lang="fr-FR" dirty="0">
                <a:solidFill>
                  <a:schemeClr val="tx1"/>
                </a:solidFill>
              </a:rPr>
              <a:t>Loi du 27 juin </a:t>
            </a:r>
            <a:r>
              <a:rPr lang="fr-FR" dirty="0" smtClean="0">
                <a:solidFill>
                  <a:schemeClr val="tx1"/>
                </a:solidFill>
              </a:rPr>
              <a:t>1904 </a:t>
            </a:r>
            <a:r>
              <a:rPr lang="fr-FR" dirty="0">
                <a:solidFill>
                  <a:schemeClr val="tx1"/>
                </a:solidFill>
              </a:rPr>
              <a:t>: assistance à l’enfance confiée au Préfet</a:t>
            </a:r>
          </a:p>
          <a:p>
            <a:pPr lvl="3"/>
            <a:r>
              <a:rPr lang="fr-FR" dirty="0">
                <a:solidFill>
                  <a:schemeClr val="tx1"/>
                </a:solidFill>
              </a:rPr>
              <a:t>Loi du 14 juillet 1905 : assistance aux vieillards, aux infirmes et aux incurables</a:t>
            </a:r>
          </a:p>
          <a:p>
            <a:pPr lvl="3"/>
            <a:r>
              <a:rPr lang="fr-FR" dirty="0">
                <a:solidFill>
                  <a:schemeClr val="tx1"/>
                </a:solidFill>
              </a:rPr>
              <a:t>Loi du 17 juin 1913 : assistance aux femmes en couches</a:t>
            </a:r>
          </a:p>
          <a:p>
            <a:pPr lvl="3"/>
            <a:r>
              <a:rPr lang="fr-FR" dirty="0">
                <a:solidFill>
                  <a:schemeClr val="tx1"/>
                </a:solidFill>
              </a:rPr>
              <a:t>Loi du 14 juillet 1913 : assistance aux familles nombreuses</a:t>
            </a:r>
            <a:endParaRPr lang="fr-FR" dirty="0"/>
          </a:p>
        </p:txBody>
      </p:sp>
    </p:spTree>
    <p:extLst>
      <p:ext uri="{BB962C8B-B14F-4D97-AF65-F5344CB8AC3E}">
        <p14:creationId xmlns:p14="http://schemas.microsoft.com/office/powerpoint/2010/main" val="2780652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981200"/>
            <a:ext cx="7556313" cy="4463509"/>
          </a:xfrm>
        </p:spPr>
        <p:txBody>
          <a:bodyPr>
            <a:normAutofit fontScale="92500" lnSpcReduction="20000"/>
          </a:bodyPr>
          <a:lstStyle/>
          <a:p>
            <a:pPr lvl="1"/>
            <a:r>
              <a:rPr lang="fr-FR" dirty="0">
                <a:solidFill>
                  <a:schemeClr val="tx1"/>
                </a:solidFill>
              </a:rPr>
              <a:t>De l’assistance publique au XXIe siècle :</a:t>
            </a:r>
          </a:p>
          <a:p>
            <a:pPr lvl="2"/>
            <a:r>
              <a:rPr lang="fr-FR" dirty="0">
                <a:solidFill>
                  <a:schemeClr val="tx1"/>
                </a:solidFill>
              </a:rPr>
              <a:t>Décret du 29 novembre 1953 portant réforme des lois </a:t>
            </a:r>
            <a:r>
              <a:rPr lang="fr-FR" dirty="0" smtClean="0">
                <a:solidFill>
                  <a:schemeClr val="tx1"/>
                </a:solidFill>
              </a:rPr>
              <a:t>d’assistance et créant le service public d’aide sociale</a:t>
            </a:r>
          </a:p>
          <a:p>
            <a:pPr lvl="3"/>
            <a:r>
              <a:rPr lang="fr-FR" dirty="0" smtClean="0">
                <a:solidFill>
                  <a:schemeClr val="tx1"/>
                </a:solidFill>
              </a:rPr>
              <a:t>Centralisation de l’AS mais relais des services extérieurs de l’État (DDASS)</a:t>
            </a:r>
          </a:p>
          <a:p>
            <a:pPr lvl="3"/>
            <a:r>
              <a:rPr lang="fr-FR" dirty="0" smtClean="0">
                <a:solidFill>
                  <a:schemeClr val="tx1"/>
                </a:solidFill>
              </a:rPr>
              <a:t>Départementalisation accrue par la loi de décentralisation de 1983 et les transferts de compétences : </a:t>
            </a:r>
            <a:r>
              <a:rPr lang="fr-FR" i="1" dirty="0" smtClean="0">
                <a:solidFill>
                  <a:schemeClr val="tx1"/>
                </a:solidFill>
              </a:rPr>
              <a:t>« département chef de file de l’aide sociale »</a:t>
            </a:r>
            <a:endParaRPr lang="fr-FR" i="1" dirty="0">
              <a:solidFill>
                <a:schemeClr val="tx1"/>
              </a:solidFill>
            </a:endParaRPr>
          </a:p>
          <a:p>
            <a:pPr lvl="2"/>
            <a:r>
              <a:rPr lang="fr-FR" dirty="0">
                <a:solidFill>
                  <a:schemeClr val="tx1"/>
                </a:solidFill>
              </a:rPr>
              <a:t>Décret du 24 janvier 1956 : Codification des dispositions (Code de la famille et de l’aide sociale devenu Code de l’action sociale et des </a:t>
            </a:r>
            <a:r>
              <a:rPr lang="fr-FR" dirty="0" smtClean="0">
                <a:solidFill>
                  <a:schemeClr val="tx1"/>
                </a:solidFill>
              </a:rPr>
              <a:t>familles en 2000)</a:t>
            </a:r>
          </a:p>
          <a:p>
            <a:pPr lvl="2"/>
            <a:r>
              <a:rPr lang="fr-FR" dirty="0" smtClean="0">
                <a:solidFill>
                  <a:schemeClr val="tx1"/>
                </a:solidFill>
              </a:rPr>
              <a:t>Recentrage des activités de l’assistance publique sur l’hôpital (soins, recherche, enseignement)</a:t>
            </a:r>
          </a:p>
          <a:p>
            <a:pPr lvl="2"/>
            <a:r>
              <a:rPr lang="fr-FR" dirty="0" smtClean="0">
                <a:solidFill>
                  <a:schemeClr val="tx1"/>
                </a:solidFill>
              </a:rPr>
              <a:t>1961 : aide sociale à l’enfance</a:t>
            </a:r>
          </a:p>
          <a:p>
            <a:pPr lvl="2"/>
            <a:r>
              <a:rPr lang="fr-FR" dirty="0" smtClean="0">
                <a:solidFill>
                  <a:schemeClr val="tx1"/>
                </a:solidFill>
              </a:rPr>
              <a:t>1969 : protection maternelle et infantile</a:t>
            </a:r>
          </a:p>
          <a:p>
            <a:pPr lvl="2"/>
            <a:r>
              <a:rPr lang="fr-FR" dirty="0" smtClean="0">
                <a:solidFill>
                  <a:schemeClr val="tx1"/>
                </a:solidFill>
              </a:rPr>
              <a:t>1975 : loi d’orientation en faveur des personnes handicapées</a:t>
            </a:r>
          </a:p>
          <a:p>
            <a:pPr lvl="2"/>
            <a:r>
              <a:rPr lang="fr-FR" dirty="0" smtClean="0">
                <a:solidFill>
                  <a:schemeClr val="tx1"/>
                </a:solidFill>
              </a:rPr>
              <a:t>1988 : loi portant création du RMI</a:t>
            </a:r>
            <a:endParaRPr lang="fr-FR" dirty="0">
              <a:solidFill>
                <a:schemeClr val="tx1"/>
              </a:solidFill>
            </a:endParaRPr>
          </a:p>
          <a:p>
            <a:pPr lvl="2"/>
            <a:r>
              <a:rPr lang="fr-FR" dirty="0">
                <a:solidFill>
                  <a:schemeClr val="tx1"/>
                </a:solidFill>
              </a:rPr>
              <a:t>La recomposition de l’aide sociale au XXe siècle : redéploiement des prestations vers de nouveaux besoins au rythme des progrès de la Sécurité sociale et de la généralisation de la couverture obligatoire</a:t>
            </a:r>
            <a:endParaRPr lang="fr-FR" dirty="0"/>
          </a:p>
        </p:txBody>
      </p:sp>
    </p:spTree>
    <p:extLst>
      <p:ext uri="{BB962C8B-B14F-4D97-AF65-F5344CB8AC3E}">
        <p14:creationId xmlns:p14="http://schemas.microsoft.com/office/powerpoint/2010/main" val="256936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GÉNÉRALE :</a:t>
            </a:r>
            <a:br>
              <a:rPr lang="fr-FR" dirty="0"/>
            </a:br>
            <a:r>
              <a:rPr lang="fr-FR" dirty="0"/>
              <a:t>LES NOTIONS</a:t>
            </a:r>
          </a:p>
        </p:txBody>
      </p:sp>
      <p:sp>
        <p:nvSpPr>
          <p:cNvPr id="3" name="Espace réservé du contenu 2"/>
          <p:cNvSpPr>
            <a:spLocks noGrp="1"/>
          </p:cNvSpPr>
          <p:nvPr>
            <p:ph idx="1"/>
          </p:nvPr>
        </p:nvSpPr>
        <p:spPr>
          <a:xfrm>
            <a:off x="498474" y="1853038"/>
            <a:ext cx="7556313" cy="5009333"/>
          </a:xfrm>
        </p:spPr>
        <p:txBody>
          <a:bodyPr>
            <a:normAutofit fontScale="92500" lnSpcReduction="20000"/>
          </a:bodyPr>
          <a:lstStyle/>
          <a:p>
            <a:r>
              <a:rPr lang="fr-FR" dirty="0">
                <a:solidFill>
                  <a:schemeClr val="tx1"/>
                </a:solidFill>
              </a:rPr>
              <a:t>Le positionnement de l’aide sociale dans la protection </a:t>
            </a:r>
            <a:r>
              <a:rPr lang="fr-FR" dirty="0" smtClean="0">
                <a:solidFill>
                  <a:schemeClr val="tx1"/>
                </a:solidFill>
              </a:rPr>
              <a:t>sociale : les </a:t>
            </a:r>
            <a:r>
              <a:rPr lang="fr-FR" dirty="0">
                <a:solidFill>
                  <a:schemeClr val="tx1"/>
                </a:solidFill>
              </a:rPr>
              <a:t>différents volets de la protection sociale</a:t>
            </a:r>
          </a:p>
          <a:p>
            <a:pPr lvl="1"/>
            <a:r>
              <a:rPr lang="fr-FR" b="1" dirty="0" smtClean="0">
                <a:solidFill>
                  <a:schemeClr val="tx1"/>
                </a:solidFill>
              </a:rPr>
              <a:t>Nécessité de distinguer l’aide sociale de la </a:t>
            </a:r>
            <a:r>
              <a:rPr lang="fr-FR" b="1" dirty="0">
                <a:solidFill>
                  <a:schemeClr val="tx1"/>
                </a:solidFill>
              </a:rPr>
              <a:t>S</a:t>
            </a:r>
            <a:r>
              <a:rPr lang="fr-FR" b="1" dirty="0" smtClean="0">
                <a:solidFill>
                  <a:schemeClr val="tx1"/>
                </a:solidFill>
              </a:rPr>
              <a:t>écurité sociale</a:t>
            </a:r>
          </a:p>
          <a:p>
            <a:pPr lvl="2"/>
            <a:r>
              <a:rPr lang="fr-FR" dirty="0" smtClean="0">
                <a:solidFill>
                  <a:schemeClr val="tx1"/>
                </a:solidFill>
              </a:rPr>
              <a:t>Traits distinctifs : </a:t>
            </a:r>
            <a:r>
              <a:rPr lang="fr-FR" dirty="0" err="1" smtClean="0">
                <a:solidFill>
                  <a:schemeClr val="tx1"/>
                </a:solidFill>
              </a:rPr>
              <a:t>contributivité</a:t>
            </a:r>
            <a:r>
              <a:rPr lang="fr-FR" dirty="0" smtClean="0">
                <a:solidFill>
                  <a:schemeClr val="tx1"/>
                </a:solidFill>
              </a:rPr>
              <a:t>/non </a:t>
            </a:r>
            <a:r>
              <a:rPr lang="fr-FR" dirty="0" err="1" smtClean="0">
                <a:solidFill>
                  <a:schemeClr val="tx1"/>
                </a:solidFill>
              </a:rPr>
              <a:t>contributivité</a:t>
            </a:r>
            <a:r>
              <a:rPr lang="fr-FR" dirty="0" smtClean="0">
                <a:solidFill>
                  <a:schemeClr val="tx1"/>
                </a:solidFill>
              </a:rPr>
              <a:t>, risque/besoin, universalité/sélectivité</a:t>
            </a:r>
          </a:p>
          <a:p>
            <a:pPr lvl="2"/>
            <a:r>
              <a:rPr lang="fr-FR" dirty="0">
                <a:solidFill>
                  <a:schemeClr val="tx1"/>
                </a:solidFill>
              </a:rPr>
              <a:t>Les formes de la solidarité face aux situations de besoin : solidarité de participation et solidarité d’appartenance</a:t>
            </a:r>
          </a:p>
          <a:p>
            <a:pPr lvl="2"/>
            <a:r>
              <a:rPr lang="fr-FR" dirty="0">
                <a:solidFill>
                  <a:schemeClr val="tx1"/>
                </a:solidFill>
              </a:rPr>
              <a:t>Les formes </a:t>
            </a:r>
            <a:r>
              <a:rPr lang="fr-FR" dirty="0" smtClean="0">
                <a:solidFill>
                  <a:schemeClr val="tx1"/>
                </a:solidFill>
              </a:rPr>
              <a:t>de la </a:t>
            </a:r>
            <a:r>
              <a:rPr lang="fr-FR" dirty="0">
                <a:solidFill>
                  <a:schemeClr val="tx1"/>
                </a:solidFill>
              </a:rPr>
              <a:t>redistribution </a:t>
            </a:r>
            <a:r>
              <a:rPr lang="fr-FR">
                <a:solidFill>
                  <a:schemeClr val="tx1"/>
                </a:solidFill>
              </a:rPr>
              <a:t>: </a:t>
            </a:r>
            <a:r>
              <a:rPr lang="fr-FR" smtClean="0">
                <a:solidFill>
                  <a:schemeClr val="tx1"/>
                </a:solidFill>
              </a:rPr>
              <a:t>redistribution verticale ou </a:t>
            </a:r>
            <a:r>
              <a:rPr lang="fr-FR" dirty="0" smtClean="0">
                <a:solidFill>
                  <a:schemeClr val="tx1"/>
                </a:solidFill>
              </a:rPr>
              <a:t>horizontale</a:t>
            </a:r>
          </a:p>
          <a:p>
            <a:pPr lvl="1"/>
            <a:r>
              <a:rPr lang="fr-FR" b="1" dirty="0" smtClean="0">
                <a:solidFill>
                  <a:schemeClr val="tx1"/>
                </a:solidFill>
              </a:rPr>
              <a:t>Nécessité </a:t>
            </a:r>
            <a:r>
              <a:rPr lang="fr-FR" b="1" dirty="0">
                <a:solidFill>
                  <a:schemeClr val="tx1"/>
                </a:solidFill>
              </a:rPr>
              <a:t>de distinguer l’aide sociale de l’action </a:t>
            </a:r>
            <a:r>
              <a:rPr lang="fr-FR" b="1" dirty="0" smtClean="0">
                <a:solidFill>
                  <a:schemeClr val="tx1"/>
                </a:solidFill>
              </a:rPr>
              <a:t>sociale</a:t>
            </a:r>
          </a:p>
          <a:p>
            <a:pPr lvl="2"/>
            <a:r>
              <a:rPr lang="fr-FR" dirty="0" smtClean="0">
                <a:solidFill>
                  <a:schemeClr val="tx1"/>
                </a:solidFill>
              </a:rPr>
              <a:t>Traits distinctifs : caractère facultatif de l’action sociale (parfois dénommée aide sociale facultative avec les prestations FAS); prestations extra-légales</a:t>
            </a:r>
          </a:p>
          <a:p>
            <a:pPr lvl="2"/>
            <a:r>
              <a:rPr lang="fr-FR" dirty="0" smtClean="0">
                <a:solidFill>
                  <a:schemeClr val="tx1"/>
                </a:solidFill>
              </a:rPr>
              <a:t>Intérêt de l’action sociale : révélateur des insuffisances des volets obligatoires de la protection sociale, fonction expérimentale</a:t>
            </a:r>
          </a:p>
          <a:p>
            <a:pPr lvl="1"/>
            <a:r>
              <a:rPr lang="fr-FR" b="1" dirty="0">
                <a:solidFill>
                  <a:schemeClr val="tx1"/>
                </a:solidFill>
              </a:rPr>
              <a:t>Nécessité de distinguer l’aide sociale de l’indemnisation </a:t>
            </a:r>
            <a:r>
              <a:rPr lang="fr-FR" b="1" dirty="0" smtClean="0">
                <a:solidFill>
                  <a:schemeClr val="tx1"/>
                </a:solidFill>
              </a:rPr>
              <a:t>du chômage</a:t>
            </a:r>
          </a:p>
          <a:p>
            <a:pPr lvl="2"/>
            <a:r>
              <a:rPr lang="fr-FR" dirty="0" smtClean="0">
                <a:solidFill>
                  <a:schemeClr val="tx1"/>
                </a:solidFill>
              </a:rPr>
              <a:t>Assurance chômage (ARE) et régime de solidarité (ASS)</a:t>
            </a:r>
          </a:p>
          <a:p>
            <a:pPr lvl="1"/>
            <a:r>
              <a:rPr lang="fr-FR" b="1" dirty="0">
                <a:solidFill>
                  <a:schemeClr val="tx1"/>
                </a:solidFill>
              </a:rPr>
              <a:t>Nécessité de distinguer l’aide sociale de la </a:t>
            </a:r>
            <a:r>
              <a:rPr lang="fr-FR" b="1" dirty="0" smtClean="0">
                <a:solidFill>
                  <a:schemeClr val="tx1"/>
                </a:solidFill>
              </a:rPr>
              <a:t>protection sociale complémentaire (PSC)</a:t>
            </a:r>
          </a:p>
          <a:p>
            <a:pPr lvl="2"/>
            <a:r>
              <a:rPr lang="fr-FR" dirty="0" smtClean="0">
                <a:solidFill>
                  <a:schemeClr val="tx1"/>
                </a:solidFill>
              </a:rPr>
              <a:t>Caractères contributif et facultatif de principe de la PSC (même si il existe des exceptions)</a:t>
            </a:r>
            <a:endParaRPr lang="fr-FR" dirty="0">
              <a:solidFill>
                <a:schemeClr val="tx1"/>
              </a:solidFill>
            </a:endParaRPr>
          </a:p>
          <a:p>
            <a:endParaRPr lang="fr-FR" dirty="0"/>
          </a:p>
          <a:p>
            <a:endParaRPr lang="fr-FR" dirty="0"/>
          </a:p>
        </p:txBody>
      </p:sp>
    </p:spTree>
    <p:extLst>
      <p:ext uri="{BB962C8B-B14F-4D97-AF65-F5344CB8AC3E}">
        <p14:creationId xmlns:p14="http://schemas.microsoft.com/office/powerpoint/2010/main" val="682633474"/>
      </p:ext>
    </p:extLst>
  </p:cSld>
  <p:clrMapOvr>
    <a:masterClrMapping/>
  </p:clrMapOvr>
</p:sld>
</file>

<file path=ppt/theme/theme1.xml><?xml version="1.0" encoding="utf-8"?>
<a:theme xmlns:a="http://schemas.openxmlformats.org/drawingml/2006/main" name="Advantage">
  <a:themeElements>
    <a:clrScheme name="Personnalisée 3">
      <a:dk1>
        <a:sysClr val="windowText" lastClr="000000"/>
      </a:dk1>
      <a:lt1>
        <a:sysClr val="window" lastClr="FFFFFF"/>
      </a:lt1>
      <a:dk2>
        <a:srgbClr val="4C1304"/>
      </a:dk2>
      <a:lt2>
        <a:srgbClr val="FFFEE6"/>
      </a:lt2>
      <a:accent1>
        <a:srgbClr val="217681"/>
      </a:accent1>
      <a:accent2>
        <a:srgbClr val="39394D"/>
      </a:accent2>
      <a:accent3>
        <a:srgbClr val="9BB05E"/>
      </a:accent3>
      <a:accent4>
        <a:srgbClr val="6B9BC7"/>
      </a:accent4>
      <a:accent5>
        <a:srgbClr val="4E66B2"/>
      </a:accent5>
      <a:accent6>
        <a:srgbClr val="8976AC"/>
      </a:accent6>
      <a:hlink>
        <a:srgbClr val="942408"/>
      </a:hlink>
      <a:folHlink>
        <a:srgbClr val="B34F17"/>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Avantage.thmx</Template>
  <TotalTime>2646</TotalTime>
  <Words>5196</Words>
  <Application>Microsoft Office PowerPoint</Application>
  <PresentationFormat>Affichage à l'écran (4:3)</PresentationFormat>
  <Paragraphs>431</Paragraphs>
  <Slides>36</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36</vt:i4>
      </vt:variant>
    </vt:vector>
  </HeadingPairs>
  <TitlesOfParts>
    <vt:vector size="43" baseType="lpstr">
      <vt:lpstr>MS PGothic</vt:lpstr>
      <vt:lpstr>Arial</vt:lpstr>
      <vt:lpstr>Calibri</vt:lpstr>
      <vt:lpstr>Mangal</vt:lpstr>
      <vt:lpstr>Rockwell</vt:lpstr>
      <vt:lpstr>Wingdings</vt:lpstr>
      <vt:lpstr>Advantage</vt:lpstr>
      <vt:lpstr>L’aide sociale</vt:lpstr>
      <vt:lpstr>PRÉSENTATION GÉNÉRALE : LES NOTIONS</vt:lpstr>
      <vt:lpstr>PRÉSENTATION GÉNÉRALE : LES NOTIONS</vt:lpstr>
      <vt:lpstr>PRÉSENTATION GÉNÉRALE : LES NOTIONS</vt:lpstr>
      <vt:lpstr>PRÉSENTATION GÉNÉRALE : LES NOTIONS</vt:lpstr>
      <vt:lpstr>PRÉSENTATION GÉNÉRALE : LES NOTIONS</vt:lpstr>
      <vt:lpstr>PRÉSENTATION GÉNÉRALE : LES NOTIONS</vt:lpstr>
      <vt:lpstr>PRÉSENTATION GÉNÉRALE : LES NOTIONS</vt:lpstr>
      <vt:lpstr>PRÉSENTATION GÉNÉRALE : LES NOTIONS</vt:lpstr>
      <vt:lpstr>PRÉSENTATION GÉNÉRALE : LES NOTIONS</vt:lpstr>
      <vt:lpstr>PRÉSENTATION GÉNÉRALE : LES NOTIONS</vt:lpstr>
      <vt:lpstr>Principes directeurs et caractéristiques de l’aide sociale </vt:lpstr>
      <vt:lpstr>Principes directeurs et caractéristiques de l’aide sociale </vt:lpstr>
      <vt:lpstr>Principes directeurs et caractéristiques de l’aide sociale </vt:lpstr>
      <vt:lpstr>Principes directeurs et caractéristiques de l’aide sociale </vt:lpstr>
      <vt:lpstr>Principes directeurs et caractéristiques de l’aide sociale </vt:lpstr>
      <vt:lpstr>LES PRINCIPAUX CHAMPS DE L’AIDE SOCIALE</vt:lpstr>
      <vt:lpstr>L’AIDE SOCIALE EN FAVEUR DE LA FAMILLE ET DE L’ENFANCE</vt:lpstr>
      <vt:lpstr>L’AIDE SOCIALE EN FAVEUR DES PERSONNES ÂGÉES</vt:lpstr>
      <vt:lpstr>Présentation PowerPoint</vt:lpstr>
      <vt:lpstr>L’AIDE SOCIALE EN FAVEUR DES PERSONNES HANDICAPÉES</vt:lpstr>
      <vt:lpstr>L’AIDE SOCIALE EN MATIÈRE DE SANTÉ</vt:lpstr>
      <vt:lpstr>CSS : conditions de ressources</vt:lpstr>
      <vt:lpstr>L’AIDE SOCIALE EN MATIÈRE DE SANTÉ</vt:lpstr>
      <vt:lpstr>Présentation PowerPoint</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L’AIDE SOCIALE EN FAVEUR DE LA LUTTE CONTRE LES EXCLUSIONS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L’aide sociale</dc:title>
  <dc:creator>Maryse</dc:creator>
  <cp:lastModifiedBy>Maryse Badel</cp:lastModifiedBy>
  <cp:revision>314</cp:revision>
  <dcterms:created xsi:type="dcterms:W3CDTF">2017-04-07T13:03:46Z</dcterms:created>
  <dcterms:modified xsi:type="dcterms:W3CDTF">2022-11-29T07:30:10Z</dcterms:modified>
</cp:coreProperties>
</file>