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5" r:id="rId4"/>
    <p:sldId id="260" r:id="rId5"/>
    <p:sldId id="261" r:id="rId6"/>
    <p:sldId id="263" r:id="rId7"/>
    <p:sldId id="264" r:id="rId8"/>
    <p:sldId id="283" r:id="rId9"/>
    <p:sldId id="279" r:id="rId10"/>
    <p:sldId id="267" r:id="rId11"/>
    <p:sldId id="268" r:id="rId12"/>
    <p:sldId id="269" r:id="rId13"/>
    <p:sldId id="294" r:id="rId14"/>
    <p:sldId id="281" r:id="rId15"/>
    <p:sldId id="278" r:id="rId16"/>
    <p:sldId id="280" r:id="rId17"/>
    <p:sldId id="290" r:id="rId18"/>
    <p:sldId id="272" r:id="rId19"/>
    <p:sldId id="273" r:id="rId20"/>
    <p:sldId id="274" r:id="rId21"/>
    <p:sldId id="282" r:id="rId22"/>
    <p:sldId id="275" r:id="rId23"/>
    <p:sldId id="292" r:id="rId24"/>
    <p:sldId id="291" r:id="rId25"/>
    <p:sldId id="284" r:id="rId26"/>
    <p:sldId id="293" r:id="rId27"/>
    <p:sldId id="285" r:id="rId28"/>
    <p:sldId id="286" r:id="rId29"/>
    <p:sldId id="287" r:id="rId30"/>
    <p:sldId id="288"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3" y="321972"/>
            <a:ext cx="8915399" cy="4455409"/>
          </a:xfrm>
        </p:spPr>
        <p:txBody>
          <a:bodyPr>
            <a:normAutofit/>
          </a:bodyPr>
          <a:lstStyle/>
          <a:p>
            <a:r>
              <a:rPr lang="fr-FR" sz="3200" dirty="0" smtClean="0">
                <a:solidFill>
                  <a:schemeClr val="tx1"/>
                </a:solidFill>
              </a:rPr>
              <a:t>ECONOMIE GENERALE </a:t>
            </a:r>
            <a:r>
              <a:rPr lang="fr-FR" sz="2400" dirty="0" smtClean="0">
                <a:solidFill>
                  <a:schemeClr val="tx1"/>
                </a:solidFill>
              </a:rPr>
              <a:t/>
            </a:r>
            <a:br>
              <a:rPr lang="fr-FR" sz="2400" dirty="0" smtClean="0">
                <a:solidFill>
                  <a:schemeClr val="tx1"/>
                </a:solidFill>
              </a:rPr>
            </a:br>
            <a:r>
              <a:rPr lang="fr-FR" sz="2400" dirty="0" smtClean="0">
                <a:solidFill>
                  <a:schemeClr val="tx1"/>
                </a:solidFill>
              </a:rPr>
              <a:t>INTRODUCTION </a:t>
            </a:r>
            <a:endParaRPr lang="fr-FR" sz="2400" dirty="0">
              <a:solidFill>
                <a:schemeClr val="tx1"/>
              </a:solidFill>
            </a:endParaRPr>
          </a:p>
        </p:txBody>
      </p:sp>
      <p:sp>
        <p:nvSpPr>
          <p:cNvPr id="3" name="Sous-titre 2"/>
          <p:cNvSpPr>
            <a:spLocks noGrp="1"/>
          </p:cNvSpPr>
          <p:nvPr>
            <p:ph type="subTitle" idx="1"/>
          </p:nvPr>
        </p:nvSpPr>
        <p:spPr>
          <a:xfrm>
            <a:off x="2589213" y="4777381"/>
            <a:ext cx="8915399" cy="2080619"/>
          </a:xfrm>
        </p:spPr>
        <p:txBody>
          <a:bodyPr>
            <a:normAutofit/>
          </a:bodyPr>
          <a:lstStyle/>
          <a:p>
            <a:pPr marL="342900" indent="-342900">
              <a:buAutoNum type="arabicPeriod"/>
            </a:pPr>
            <a:r>
              <a:rPr lang="fr-FR" b="1" dirty="0" smtClean="0"/>
              <a:t>L’économie: science ou pseudo science?</a:t>
            </a:r>
          </a:p>
          <a:p>
            <a:pPr marL="342900" indent="-342900">
              <a:buAutoNum type="arabicPeriod"/>
            </a:pPr>
            <a:r>
              <a:rPr lang="fr-FR" b="1" dirty="0" smtClean="0"/>
              <a:t>L’économie c’est quoi?</a:t>
            </a:r>
          </a:p>
          <a:p>
            <a:pPr marL="342900" indent="-342900">
              <a:buAutoNum type="arabicPeriod"/>
            </a:pPr>
            <a:r>
              <a:rPr lang="fr-FR" b="1" dirty="0" smtClean="0"/>
              <a:t>Les trois âges de la pensée économique</a:t>
            </a:r>
          </a:p>
          <a:p>
            <a:pPr marL="342900" indent="-342900">
              <a:buAutoNum type="arabicPeriod"/>
            </a:pPr>
            <a:r>
              <a:rPr lang="fr-FR" b="1" dirty="0" smtClean="0"/>
              <a:t>Les courants de la pensée économique</a:t>
            </a:r>
          </a:p>
          <a:p>
            <a:pPr marL="342900" indent="-342900">
              <a:buAutoNum type="arabicPeriod"/>
            </a:pPr>
            <a:endParaRPr lang="fr-FR"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980" y="908966"/>
            <a:ext cx="4481848" cy="2542572"/>
          </a:xfrm>
          <a:prstGeom prst="rect">
            <a:avLst/>
          </a:prstGeom>
        </p:spPr>
      </p:pic>
    </p:spTree>
    <p:extLst>
      <p:ext uri="{BB962C8B-B14F-4D97-AF65-F5344CB8AC3E}">
        <p14:creationId xmlns:p14="http://schemas.microsoft.com/office/powerpoint/2010/main" val="1374227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334851"/>
            <a:ext cx="8911687" cy="1570149"/>
          </a:xfrm>
        </p:spPr>
        <p:txBody>
          <a:bodyPr>
            <a:normAutofit/>
          </a:bodyPr>
          <a:lstStyle/>
          <a:p>
            <a:r>
              <a:rPr lang="fr-FR" sz="3200" dirty="0"/>
              <a:t>3</a:t>
            </a:r>
            <a:r>
              <a:rPr lang="fr-FR" sz="3200" dirty="0" smtClean="0"/>
              <a:t>.1. L’âge antique : l’économie est l’art de la gestion au service d’un but moral</a:t>
            </a:r>
            <a:endParaRPr lang="fr-FR" sz="3200" dirty="0"/>
          </a:p>
        </p:txBody>
      </p:sp>
      <p:sp>
        <p:nvSpPr>
          <p:cNvPr id="3" name="Espace réservé du contenu 2"/>
          <p:cNvSpPr>
            <a:spLocks noGrp="1"/>
          </p:cNvSpPr>
          <p:nvPr>
            <p:ph idx="1"/>
          </p:nvPr>
        </p:nvSpPr>
        <p:spPr>
          <a:xfrm>
            <a:off x="2592925" y="1493948"/>
            <a:ext cx="8915400" cy="5267459"/>
          </a:xfrm>
        </p:spPr>
        <p:txBody>
          <a:bodyPr>
            <a:normAutofit lnSpcReduction="10000"/>
          </a:bodyPr>
          <a:lstStyle/>
          <a:p>
            <a:pPr algn="just">
              <a:buAutoNum type="alphaLcParenR"/>
            </a:pPr>
            <a:r>
              <a:rPr lang="fr-FR" u="sng" dirty="0" smtClean="0"/>
              <a:t>Une approche morale: Aristote (-384, -382) oppose deux économies</a:t>
            </a:r>
          </a:p>
          <a:p>
            <a:pPr marL="0" indent="0" algn="just">
              <a:buNone/>
            </a:pPr>
            <a:endParaRPr lang="fr-FR" u="sng" dirty="0" smtClean="0"/>
          </a:p>
          <a:p>
            <a:pPr marL="0" indent="0" algn="just">
              <a:buNone/>
            </a:pPr>
            <a:r>
              <a:rPr lang="fr-FR" dirty="0" smtClean="0"/>
              <a:t>-</a:t>
            </a:r>
            <a:r>
              <a:rPr lang="fr-FR" b="1" dirty="0" smtClean="0"/>
              <a:t>L’économie naturelle </a:t>
            </a:r>
            <a:r>
              <a:rPr lang="fr-FR" dirty="0" smtClean="0"/>
              <a:t>qui vise à satisfaire les besoins humains et considère  la monnaie comme un moyen d’obtenir des biens utiles. </a:t>
            </a:r>
          </a:p>
          <a:p>
            <a:pPr marL="0" indent="0" algn="just">
              <a:buNone/>
            </a:pPr>
            <a:endParaRPr lang="fr-FR" dirty="0" smtClean="0"/>
          </a:p>
          <a:p>
            <a:pPr marL="0" indent="0" algn="just">
              <a:buNone/>
            </a:pPr>
            <a:endParaRPr lang="fr-FR" dirty="0" smtClean="0"/>
          </a:p>
          <a:p>
            <a:pPr marL="0" indent="0" algn="just">
              <a:buNone/>
            </a:pPr>
            <a:r>
              <a:rPr lang="fr-FR" dirty="0" smtClean="0"/>
              <a:t>-</a:t>
            </a:r>
            <a:r>
              <a:rPr lang="fr-FR" b="1" dirty="0" smtClean="0"/>
              <a:t>L’économie artificielle </a:t>
            </a:r>
            <a:r>
              <a:rPr lang="fr-FR" dirty="0" smtClean="0"/>
              <a:t>: la chrématistique, qui vise </a:t>
            </a:r>
          </a:p>
          <a:p>
            <a:pPr marL="0" indent="0" algn="just">
              <a:buNone/>
            </a:pPr>
            <a:r>
              <a:rPr lang="fr-FR" dirty="0" smtClean="0"/>
              <a:t>à l’obtention  maximum de gains et considère la monnaie </a:t>
            </a:r>
          </a:p>
          <a:p>
            <a:pPr marL="0" indent="0" algn="just">
              <a:buNone/>
            </a:pPr>
            <a:r>
              <a:rPr lang="fr-FR" dirty="0" smtClean="0"/>
              <a:t>comme un but en soi.</a:t>
            </a:r>
          </a:p>
          <a:p>
            <a:pPr marL="0" indent="0" algn="just">
              <a:buNone/>
            </a:pPr>
            <a:endParaRPr lang="fr-FR" dirty="0" smtClean="0"/>
          </a:p>
          <a:p>
            <a:pPr marL="0" indent="0">
              <a:buNone/>
            </a:pPr>
            <a:r>
              <a:rPr lang="fr-FR" u="sng" dirty="0" smtClean="0"/>
              <a:t>b) Une approche  interventionniste </a:t>
            </a:r>
            <a:r>
              <a:rPr lang="fr-FR" dirty="0" smtClean="0"/>
              <a:t>: règlementation des prix,</a:t>
            </a:r>
          </a:p>
          <a:p>
            <a:pPr marL="0" indent="0">
              <a:buNone/>
            </a:pPr>
            <a:r>
              <a:rPr lang="fr-FR" dirty="0" smtClean="0"/>
              <a:t>Encadrement des salaires, interdiction du prêt à intérêt</a:t>
            </a:r>
          </a:p>
          <a:p>
            <a:pPr marL="0" indent="0">
              <a:buNone/>
            </a:pPr>
            <a:r>
              <a:rPr lang="fr-FR" u="sng" dirty="0" smtClean="0"/>
              <a:t>c) L’économie est une activité sociale utile mais secondaire</a:t>
            </a:r>
          </a:p>
          <a:p>
            <a:pPr marL="0" indent="0">
              <a:buNone/>
            </a:pPr>
            <a:r>
              <a:rPr lang="fr-FR" dirty="0" smtClean="0"/>
              <a:t>Priorité à la « </a:t>
            </a:r>
            <a:r>
              <a:rPr lang="fr-FR" dirty="0" err="1" smtClean="0"/>
              <a:t>skolé</a:t>
            </a:r>
            <a:r>
              <a:rPr lang="fr-FR" dirty="0" smtClean="0"/>
              <a:t> » (loisirs studieux):philosophie et politique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5971" y="2807594"/>
            <a:ext cx="1880316" cy="2485623"/>
          </a:xfrm>
          <a:prstGeom prst="rect">
            <a:avLst/>
          </a:prstGeom>
        </p:spPr>
      </p:pic>
    </p:spTree>
    <p:extLst>
      <p:ext uri="{BB962C8B-B14F-4D97-AF65-F5344CB8AC3E}">
        <p14:creationId xmlns:p14="http://schemas.microsoft.com/office/powerpoint/2010/main" val="3857065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3</a:t>
            </a:r>
            <a:r>
              <a:rPr lang="fr-FR" sz="3200" dirty="0" smtClean="0"/>
              <a:t>.2 L’âge classique: la genèse de l’économie comme science sociale autonome</a:t>
            </a:r>
            <a:endParaRPr lang="fr-FR" sz="3200" dirty="0"/>
          </a:p>
        </p:txBody>
      </p:sp>
      <p:sp>
        <p:nvSpPr>
          <p:cNvPr id="3" name="Espace réservé du contenu 2"/>
          <p:cNvSpPr>
            <a:spLocks noGrp="1"/>
          </p:cNvSpPr>
          <p:nvPr>
            <p:ph idx="1"/>
          </p:nvPr>
        </p:nvSpPr>
        <p:spPr>
          <a:xfrm>
            <a:off x="2589212" y="1905000"/>
            <a:ext cx="8915400" cy="4701862"/>
          </a:xfrm>
        </p:spPr>
        <p:txBody>
          <a:bodyPr>
            <a:normAutofit/>
          </a:bodyPr>
          <a:lstStyle/>
          <a:p>
            <a:pPr marL="0" indent="0">
              <a:buNone/>
            </a:pPr>
            <a:endParaRPr lang="fr-FR" dirty="0" smtClean="0"/>
          </a:p>
          <a:p>
            <a:pPr marL="0" indent="0">
              <a:buNone/>
            </a:pPr>
            <a:endParaRPr lang="fr-FR" dirty="0" smtClean="0"/>
          </a:p>
          <a:p>
            <a:endParaRPr lang="fr-FR" b="1" dirty="0"/>
          </a:p>
          <a:p>
            <a:endParaRPr lang="fr-FR" b="1" dirty="0" smtClean="0"/>
          </a:p>
          <a:p>
            <a:endParaRPr lang="fr-FR" b="1" dirty="0"/>
          </a:p>
          <a:p>
            <a:endParaRPr lang="fr-FR" b="1" dirty="0" smtClean="0"/>
          </a:p>
          <a:p>
            <a:r>
              <a:rPr lang="fr-FR" dirty="0" smtClean="0"/>
              <a:t>Adam Smith: La Richesse des nations (1776)</a:t>
            </a:r>
          </a:p>
          <a:p>
            <a:r>
              <a:rPr lang="fr-FR" dirty="0"/>
              <a:t>Jean Baptiste Say: Traité d’économie politique (1803</a:t>
            </a:r>
            <a:r>
              <a:rPr lang="fr-FR" dirty="0" smtClean="0"/>
              <a:t>)</a:t>
            </a:r>
          </a:p>
          <a:p>
            <a:r>
              <a:rPr lang="fr-FR" dirty="0" smtClean="0"/>
              <a:t>David Ricardo: Principes de l’économie politique et de l’impôt (1817)</a:t>
            </a:r>
          </a:p>
          <a:p>
            <a:r>
              <a:rPr lang="fr-FR" dirty="0" smtClean="0"/>
              <a:t>John Stuart Mill:     Principes d’économie politique  (1848)</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308" y="2189409"/>
            <a:ext cx="7358974" cy="2215166"/>
          </a:xfrm>
          <a:prstGeom prst="rect">
            <a:avLst/>
          </a:prstGeom>
        </p:spPr>
      </p:pic>
    </p:spTree>
    <p:extLst>
      <p:ext uri="{BB962C8B-B14F-4D97-AF65-F5344CB8AC3E}">
        <p14:creationId xmlns:p14="http://schemas.microsoft.com/office/powerpoint/2010/main" val="606305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939373" y="656823"/>
            <a:ext cx="3992732" cy="605306"/>
          </a:xfrm>
        </p:spPr>
        <p:txBody>
          <a:bodyPr/>
          <a:lstStyle/>
          <a:p>
            <a:pPr algn="just"/>
            <a:r>
              <a:rPr lang="fr-FR" sz="1600" b="1" dirty="0" smtClean="0"/>
              <a:t>L’école classique: points communs</a:t>
            </a:r>
            <a:endParaRPr lang="fr-FR" sz="1600" b="1" dirty="0"/>
          </a:p>
        </p:txBody>
      </p:sp>
      <p:sp>
        <p:nvSpPr>
          <p:cNvPr id="4" name="Espace réservé du contenu 3"/>
          <p:cNvSpPr>
            <a:spLocks noGrp="1"/>
          </p:cNvSpPr>
          <p:nvPr>
            <p:ph sz="half" idx="2"/>
          </p:nvPr>
        </p:nvSpPr>
        <p:spPr>
          <a:xfrm>
            <a:off x="2589212" y="1390918"/>
            <a:ext cx="4342893" cy="4508879"/>
          </a:xfrm>
        </p:spPr>
        <p:txBody>
          <a:bodyPr>
            <a:normAutofit lnSpcReduction="10000"/>
          </a:bodyPr>
          <a:lstStyle/>
          <a:p>
            <a:pPr algn="just"/>
            <a:r>
              <a:rPr lang="fr-FR" dirty="0" smtClean="0"/>
              <a:t>L’origine de la valeur d’échange d’un bien réside dans le travail incorporé dans le bien</a:t>
            </a:r>
          </a:p>
          <a:p>
            <a:pPr algn="just"/>
            <a:r>
              <a:rPr lang="fr-FR" dirty="0" smtClean="0"/>
              <a:t>L’origine de la croissance réside dans la division du travail </a:t>
            </a:r>
          </a:p>
          <a:p>
            <a:pPr algn="just"/>
            <a:r>
              <a:rPr lang="fr-FR" dirty="0" smtClean="0"/>
              <a:t>Confiance dans l’efficacité économique et sociale du marché (la main invisible)</a:t>
            </a:r>
          </a:p>
          <a:p>
            <a:pPr algn="just"/>
            <a:r>
              <a:rPr lang="fr-FR" dirty="0" smtClean="0"/>
              <a:t>L’offre crée sa propre demande</a:t>
            </a:r>
          </a:p>
          <a:p>
            <a:pPr algn="just"/>
            <a:r>
              <a:rPr lang="fr-FR" dirty="0" smtClean="0"/>
              <a:t>Division de la société en classes sociales qui sont en conflit</a:t>
            </a:r>
          </a:p>
          <a:p>
            <a:pPr algn="just"/>
            <a:r>
              <a:rPr lang="fr-FR" dirty="0" smtClean="0"/>
              <a:t>Défense du commerce contre le protectionnisme (Théorie des avantages comparatifs)</a:t>
            </a:r>
          </a:p>
          <a:p>
            <a:pPr algn="just"/>
            <a:endParaRPr lang="fr-FR" dirty="0" smtClean="0"/>
          </a:p>
        </p:txBody>
      </p:sp>
      <p:sp>
        <p:nvSpPr>
          <p:cNvPr id="5" name="Espace réservé du texte 4"/>
          <p:cNvSpPr>
            <a:spLocks noGrp="1"/>
          </p:cNvSpPr>
          <p:nvPr>
            <p:ph type="body" sz="quarter" idx="3"/>
          </p:nvPr>
        </p:nvSpPr>
        <p:spPr>
          <a:xfrm>
            <a:off x="7506629" y="450761"/>
            <a:ext cx="3999001" cy="811368"/>
          </a:xfrm>
        </p:spPr>
        <p:txBody>
          <a:bodyPr/>
          <a:lstStyle/>
          <a:p>
            <a:pPr algn="just"/>
            <a:r>
              <a:rPr lang="fr-FR" sz="1600" b="1" dirty="0" smtClean="0"/>
              <a:t>L’école classique: différences</a:t>
            </a:r>
            <a:endParaRPr lang="fr-FR" sz="1600" b="1" dirty="0"/>
          </a:p>
        </p:txBody>
      </p:sp>
      <p:sp>
        <p:nvSpPr>
          <p:cNvPr id="6" name="Espace réservé du contenu 5"/>
          <p:cNvSpPr>
            <a:spLocks noGrp="1"/>
          </p:cNvSpPr>
          <p:nvPr>
            <p:ph sz="quarter" idx="4"/>
          </p:nvPr>
        </p:nvSpPr>
        <p:spPr>
          <a:xfrm>
            <a:off x="7166956" y="1390918"/>
            <a:ext cx="4338674" cy="5331853"/>
          </a:xfrm>
        </p:spPr>
        <p:txBody>
          <a:bodyPr/>
          <a:lstStyle/>
          <a:p>
            <a:pPr algn="just"/>
            <a:r>
              <a:rPr lang="fr-FR" dirty="0" smtClean="0"/>
              <a:t>La croissance économique est-elle illimitée?  </a:t>
            </a:r>
          </a:p>
          <a:p>
            <a:pPr marL="0" indent="0" algn="just">
              <a:buNone/>
            </a:pPr>
            <a:r>
              <a:rPr lang="fr-FR" dirty="0" smtClean="0"/>
              <a:t>OUI : A. Smith</a:t>
            </a:r>
          </a:p>
          <a:p>
            <a:pPr marL="0" indent="0" algn="just">
              <a:buNone/>
            </a:pPr>
            <a:r>
              <a:rPr lang="fr-FR" dirty="0" smtClean="0"/>
              <a:t>NON: D. Ricardo (théorie de l’état    stationnaire)</a:t>
            </a:r>
          </a:p>
          <a:p>
            <a:pPr algn="just"/>
            <a:r>
              <a:rPr lang="fr-FR" dirty="0" smtClean="0"/>
              <a:t>L’Etat doit-il s’abstenir de toute intervention dans l’économie?</a:t>
            </a:r>
          </a:p>
          <a:p>
            <a:pPr marL="0" indent="0" algn="just">
              <a:buNone/>
            </a:pPr>
            <a:r>
              <a:rPr lang="fr-FR" dirty="0" smtClean="0"/>
              <a:t>OUI: D. Ricardo (Etat gendarme)</a:t>
            </a:r>
          </a:p>
          <a:p>
            <a:pPr marL="0" indent="0" algn="just">
              <a:buNone/>
            </a:pPr>
            <a:r>
              <a:rPr lang="fr-FR" dirty="0" smtClean="0"/>
              <a:t>NON: A. Smith</a:t>
            </a:r>
          </a:p>
          <a:p>
            <a:pPr algn="just"/>
            <a:r>
              <a:rPr lang="fr-FR" dirty="0" smtClean="0"/>
              <a:t>L’économie améliore-t-elle la condition morale des êtres humains?</a:t>
            </a:r>
          </a:p>
          <a:p>
            <a:pPr marL="0" indent="0" algn="just">
              <a:buNone/>
            </a:pPr>
            <a:r>
              <a:rPr lang="fr-FR" dirty="0" smtClean="0"/>
              <a:t>OUI: Jean Baptiste Say</a:t>
            </a:r>
          </a:p>
          <a:p>
            <a:pPr marL="0" indent="0" algn="just">
              <a:buNone/>
            </a:pPr>
            <a:r>
              <a:rPr lang="fr-FR" dirty="0" smtClean="0"/>
              <a:t>NON: A. Smith; J. Stuart Mill</a:t>
            </a:r>
          </a:p>
          <a:p>
            <a:pPr marL="0" indent="0">
              <a:buNone/>
            </a:pPr>
            <a:endParaRPr lang="fr-FR" dirty="0"/>
          </a:p>
        </p:txBody>
      </p:sp>
    </p:spTree>
    <p:extLst>
      <p:ext uri="{BB962C8B-B14F-4D97-AF65-F5344CB8AC3E}">
        <p14:creationId xmlns:p14="http://schemas.microsoft.com/office/powerpoint/2010/main" val="785427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sz="2000" dirty="0"/>
              <a:t>Balzac (1837)</a:t>
            </a:r>
            <a:br>
              <a:rPr lang="fr-FR" sz="2000" dirty="0"/>
            </a:br>
            <a:r>
              <a:rPr lang="fr-FR" sz="2000" dirty="0"/>
              <a:t>Les illusions perdues: quand l</a:t>
            </a:r>
            <a:r>
              <a:rPr lang="fr-FR" sz="2000" dirty="0" smtClean="0"/>
              <a:t>’imprimeur </a:t>
            </a:r>
            <a:r>
              <a:rPr lang="fr-FR" sz="2000" dirty="0"/>
              <a:t>David </a:t>
            </a:r>
            <a:r>
              <a:rPr lang="fr-FR" sz="2000" dirty="0" err="1"/>
              <a:t>Sechard</a:t>
            </a:r>
            <a:r>
              <a:rPr lang="fr-FR" sz="2000" dirty="0"/>
              <a:t> </a:t>
            </a:r>
            <a:r>
              <a:rPr lang="fr-FR" sz="2000" dirty="0" smtClean="0"/>
              <a:t>devient </a:t>
            </a:r>
            <a:r>
              <a:rPr lang="fr-FR" sz="2000" dirty="0"/>
              <a:t>un acteur rationnel</a:t>
            </a:r>
            <a:r>
              <a:rPr lang="fr-FR" dirty="0"/>
              <a:t/>
            </a:r>
            <a:br>
              <a:rPr lang="fr-FR" dirty="0"/>
            </a:br>
            <a:endParaRPr lang="fr-FR" dirty="0"/>
          </a:p>
        </p:txBody>
      </p:sp>
      <p:sp>
        <p:nvSpPr>
          <p:cNvPr id="5" name="Espace réservé du contenu 4"/>
          <p:cNvSpPr>
            <a:spLocks noGrp="1"/>
          </p:cNvSpPr>
          <p:nvPr>
            <p:ph idx="1"/>
          </p:nvPr>
        </p:nvSpPr>
        <p:spPr/>
        <p:txBody>
          <a:bodyPr/>
          <a:lstStyle/>
          <a:p>
            <a:endParaRPr lang="fr-FR"/>
          </a:p>
        </p:txBody>
      </p:sp>
    </p:spTree>
    <p:extLst>
      <p:ext uri="{BB962C8B-B14F-4D97-AF65-F5344CB8AC3E}">
        <p14:creationId xmlns:p14="http://schemas.microsoft.com/office/powerpoint/2010/main" val="179360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a:t>
            </a:r>
            <a:r>
              <a:rPr lang="fr-FR" dirty="0" smtClean="0"/>
              <a:t>.3 L’âge néoclassique: l’économie est la science des choix efficaces</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smtClean="0"/>
          </a:p>
          <a:p>
            <a:endParaRPr lang="fr-FR" dirty="0"/>
          </a:p>
          <a:p>
            <a:pPr marL="0" indent="0">
              <a:buNone/>
            </a:pPr>
            <a:endParaRPr lang="fr-FR" dirty="0"/>
          </a:p>
          <a:p>
            <a:r>
              <a:rPr lang="fr-FR" b="1" dirty="0" smtClean="0"/>
              <a:t>L’école de Cambridge: Alfred Marshall (1842-1924)</a:t>
            </a:r>
          </a:p>
          <a:p>
            <a:r>
              <a:rPr lang="fr-FR" b="1" dirty="0"/>
              <a:t>L’école de Vienne: Carl Menger (1840-1921</a:t>
            </a:r>
            <a:r>
              <a:rPr lang="fr-FR" b="1" dirty="0" smtClean="0"/>
              <a:t>)</a:t>
            </a:r>
          </a:p>
          <a:p>
            <a:r>
              <a:rPr lang="fr-FR" b="1" dirty="0"/>
              <a:t>L’école de Lausanne: Léon Walras (1834-1910)</a:t>
            </a:r>
          </a:p>
          <a:p>
            <a:endParaRPr lang="fr-FR" b="1" dirty="0"/>
          </a:p>
          <a:p>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900" y="2343956"/>
            <a:ext cx="6877318" cy="1790162"/>
          </a:xfrm>
          <a:prstGeom prst="rect">
            <a:avLst/>
          </a:prstGeom>
        </p:spPr>
      </p:pic>
    </p:spTree>
    <p:extLst>
      <p:ext uri="{BB962C8B-B14F-4D97-AF65-F5344CB8AC3E}">
        <p14:creationId xmlns:p14="http://schemas.microsoft.com/office/powerpoint/2010/main" val="227152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05876" y="1068946"/>
            <a:ext cx="8915400" cy="5789054"/>
          </a:xfrm>
        </p:spPr>
        <p:txBody>
          <a:bodyPr>
            <a:normAutofit lnSpcReduction="10000"/>
          </a:bodyPr>
          <a:lstStyle/>
          <a:p>
            <a:pPr algn="just">
              <a:buAutoNum type="alphaLcParenR"/>
            </a:pPr>
            <a:r>
              <a:rPr lang="fr-FR" sz="1700" b="1" dirty="0" smtClean="0"/>
              <a:t>Une </a:t>
            </a:r>
            <a:r>
              <a:rPr lang="fr-FR" sz="1700" b="1" dirty="0"/>
              <a:t>approche micro </a:t>
            </a:r>
            <a:r>
              <a:rPr lang="fr-FR" sz="1700" b="1" dirty="0" smtClean="0"/>
              <a:t>économique dont le « héros »  est </a:t>
            </a:r>
            <a:r>
              <a:rPr lang="fr-FR" sz="1700" b="1" dirty="0"/>
              <a:t>l’homo </a:t>
            </a:r>
            <a:r>
              <a:rPr lang="fr-FR" sz="1700" b="1" dirty="0" err="1" smtClean="0"/>
              <a:t>oeconomicus</a:t>
            </a:r>
            <a:r>
              <a:rPr lang="fr-FR" sz="1700" b="1" dirty="0" smtClean="0"/>
              <a:t>, acteur égoïste et rationnel qui…</a:t>
            </a:r>
          </a:p>
          <a:p>
            <a:pPr marL="0" indent="0" algn="just">
              <a:buNone/>
            </a:pPr>
            <a:r>
              <a:rPr lang="fr-FR" sz="1700" dirty="0" smtClean="0"/>
              <a:t>…est obligé de </a:t>
            </a:r>
            <a:r>
              <a:rPr lang="fr-FR" sz="1700" b="1" dirty="0" smtClean="0"/>
              <a:t>faire des choix</a:t>
            </a:r>
            <a:r>
              <a:rPr lang="fr-FR" sz="1700" dirty="0" smtClean="0"/>
              <a:t> en raison de la rareté de ses ressources. Ex: travailler plus ou préserver ses loisirs? Épargner ou consommer? Embaucher des salariés ou les remplacer par une machin</a:t>
            </a:r>
          </a:p>
          <a:p>
            <a:pPr marL="0" indent="0" algn="just">
              <a:buNone/>
            </a:pPr>
            <a:r>
              <a:rPr lang="fr-FR" sz="1700" dirty="0" smtClean="0"/>
              <a:t>…cherche à </a:t>
            </a:r>
            <a:r>
              <a:rPr lang="fr-FR" sz="1700" b="1" dirty="0" smtClean="0"/>
              <a:t>maximiser sa fonction objectif (satisfaction, profit…) </a:t>
            </a:r>
            <a:r>
              <a:rPr lang="fr-FR" sz="1700" dirty="0" smtClean="0"/>
              <a:t>compte tenu des contraintes de ressources et de l’information disponible</a:t>
            </a:r>
            <a:endParaRPr lang="fr-FR" sz="1700" dirty="0"/>
          </a:p>
          <a:p>
            <a:pPr marL="0" indent="0" algn="just">
              <a:buNone/>
            </a:pPr>
            <a:r>
              <a:rPr lang="fr-FR" sz="1700" dirty="0" smtClean="0"/>
              <a:t>…qui choisit l’option qui présente le </a:t>
            </a:r>
            <a:r>
              <a:rPr lang="fr-FR" sz="1700" b="1" dirty="0" smtClean="0"/>
              <a:t>coût d’opportunité</a:t>
            </a:r>
            <a:r>
              <a:rPr lang="fr-FR" sz="1700" dirty="0" smtClean="0"/>
              <a:t> le plus faible à ses yeux (ex: un chirurgien confiera le soin de taper les rapports d’opération à un ou une secrétaire, pour se concentrer dans ce qu’il sait le mieux faire : opérer)</a:t>
            </a:r>
          </a:p>
          <a:p>
            <a:pPr marL="0" indent="0" algn="just">
              <a:buNone/>
            </a:pPr>
            <a:r>
              <a:rPr lang="fr-FR" sz="1700" dirty="0" smtClean="0"/>
              <a:t>…qui effectue une action </a:t>
            </a:r>
            <a:r>
              <a:rPr lang="fr-FR" sz="1700" b="1" dirty="0" smtClean="0"/>
              <a:t>tant qu’elle lui rapporte plus qu’elle ne lui coûte</a:t>
            </a:r>
          </a:p>
          <a:p>
            <a:pPr marL="0" indent="0">
              <a:buNone/>
            </a:pPr>
            <a:endParaRPr lang="fr-FR" dirty="0"/>
          </a:p>
          <a:p>
            <a:pPr marL="0" indent="0">
              <a:buNone/>
            </a:pPr>
            <a:endParaRPr lang="fr-FR" dirty="0" smtClean="0"/>
          </a:p>
          <a:p>
            <a:pPr marL="0" indent="0">
              <a:buNone/>
            </a:pPr>
            <a:r>
              <a:rPr lang="fr-FR" dirty="0" smtClean="0"/>
              <a:t> </a:t>
            </a:r>
            <a:r>
              <a:rPr lang="fr-FR" sz="1500" dirty="0" smtClean="0"/>
              <a:t>Balzac (1837)</a:t>
            </a:r>
          </a:p>
          <a:p>
            <a:pPr marL="0" indent="0">
              <a:buNone/>
            </a:pPr>
            <a:r>
              <a:rPr lang="fr-FR" sz="1500" dirty="0" smtClean="0"/>
              <a:t>Les illusions perdues: quand </a:t>
            </a:r>
          </a:p>
          <a:p>
            <a:pPr marL="0" indent="0">
              <a:buNone/>
            </a:pPr>
            <a:r>
              <a:rPr lang="fr-FR" sz="1500" dirty="0" smtClean="0"/>
              <a:t>L’imprimeur David </a:t>
            </a:r>
            <a:r>
              <a:rPr lang="fr-FR" sz="1500" dirty="0" err="1" smtClean="0"/>
              <a:t>Sechard</a:t>
            </a:r>
            <a:r>
              <a:rPr lang="fr-FR" sz="1500" dirty="0" smtClean="0"/>
              <a:t> </a:t>
            </a:r>
          </a:p>
          <a:p>
            <a:pPr marL="0" indent="0">
              <a:buNone/>
            </a:pPr>
            <a:r>
              <a:rPr lang="fr-FR" sz="1500" dirty="0" smtClean="0"/>
              <a:t>devient un acteur rationnel</a:t>
            </a:r>
            <a:endParaRPr lang="fr-FR" sz="1500" dirty="0"/>
          </a:p>
          <a:p>
            <a:pPr marL="0" indent="0">
              <a:buNone/>
            </a:pPr>
            <a:r>
              <a:rPr lang="fr-FR" dirty="0"/>
              <a:t> </a:t>
            </a:r>
            <a:r>
              <a:rPr lang="fr-FR" dirty="0" smtClean="0"/>
              <a:t>                                                                             </a:t>
            </a:r>
          </a:p>
          <a:p>
            <a:pPr marL="0" indent="0">
              <a:buNone/>
            </a:pPr>
            <a:endParaRPr lang="fr-FR" dirty="0"/>
          </a:p>
          <a:p>
            <a:pPr marL="0" indent="0">
              <a:buNone/>
            </a:pPr>
            <a:endParaRPr lang="fr-FR" dirty="0"/>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521" y="4304944"/>
            <a:ext cx="5315692" cy="2553056"/>
          </a:xfrm>
          <a:prstGeom prst="rect">
            <a:avLst/>
          </a:prstGeom>
        </p:spPr>
      </p:pic>
    </p:spTree>
    <p:extLst>
      <p:ext uri="{BB962C8B-B14F-4D97-AF65-F5344CB8AC3E}">
        <p14:creationId xmlns:p14="http://schemas.microsoft.com/office/powerpoint/2010/main" val="3651395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1331" y="437882"/>
            <a:ext cx="8915400" cy="6001555"/>
          </a:xfrm>
        </p:spPr>
        <p:txBody>
          <a:bodyPr>
            <a:normAutofit/>
          </a:bodyPr>
          <a:lstStyle/>
          <a:p>
            <a:pPr marL="0" indent="0">
              <a:buNone/>
            </a:pPr>
            <a:r>
              <a:rPr lang="fr-FR" b="1" dirty="0" smtClean="0"/>
              <a:t>b) Une </a:t>
            </a:r>
            <a:r>
              <a:rPr lang="fr-FR" b="1" dirty="0"/>
              <a:t>théorie subjective de la </a:t>
            </a:r>
            <a:r>
              <a:rPr lang="fr-FR" b="1" dirty="0" smtClean="0"/>
              <a:t>valeur: la valeur d’un bien dépend de son utilité marginale et non pas de son utilité totale</a:t>
            </a:r>
          </a:p>
          <a:p>
            <a:pPr marL="0" indent="0" algn="just">
              <a:buNone/>
            </a:pPr>
            <a:r>
              <a:rPr lang="fr-FR" b="1" dirty="0" smtClean="0"/>
              <a:t>Utilité marginale</a:t>
            </a:r>
            <a:r>
              <a:rPr lang="fr-FR" dirty="0" smtClean="0"/>
              <a:t>: satisfaction retirée de la dernière unité consommée</a:t>
            </a:r>
          </a:p>
          <a:p>
            <a:pPr marL="0" indent="0" algn="just">
              <a:buNone/>
            </a:pPr>
            <a:r>
              <a:rPr lang="fr-FR" b="1" dirty="0" smtClean="0"/>
              <a:t>Utilité marginale décroissante</a:t>
            </a:r>
            <a:r>
              <a:rPr lang="fr-FR" dirty="0" smtClean="0"/>
              <a:t>: l’utilité de la dernière unité consommée est inférieure à la celle de l’unité précédente</a:t>
            </a:r>
          </a:p>
          <a:p>
            <a:pPr marL="0" indent="0" algn="just">
              <a:buNone/>
            </a:pPr>
            <a:r>
              <a:rPr lang="fr-FR" dirty="0" smtClean="0"/>
              <a:t>Ex: Parabole de l’eau et du diamant : Pourquoi l’eau vaut-elle moins cher que le diamant, alors qu’elle constitue un bien vital? </a:t>
            </a:r>
          </a:p>
          <a:p>
            <a:pPr marL="0" indent="0" algn="just">
              <a:buNone/>
            </a:pPr>
            <a:r>
              <a:rPr lang="fr-FR" dirty="0" smtClean="0"/>
              <a:t>Explication: l’eau est + abondante que le diamant, donc la dernière unité rapportera peu d’utilité</a:t>
            </a:r>
            <a:endParaRPr lang="fr-FR" b="1" dirty="0" smtClean="0"/>
          </a:p>
          <a:p>
            <a:pPr marL="0" indent="0">
              <a:buNone/>
            </a:pPr>
            <a:r>
              <a:rPr lang="fr-FR" b="1" dirty="0" smtClean="0"/>
              <a:t>c) Les néoclassiques démontrent </a:t>
            </a:r>
            <a:r>
              <a:rPr lang="fr-FR" b="1" dirty="0"/>
              <a:t>l’optimalité de l’économie de marché</a:t>
            </a:r>
          </a:p>
          <a:p>
            <a:pPr marL="0" indent="0" algn="just">
              <a:buNone/>
            </a:pPr>
            <a:r>
              <a:rPr lang="fr-FR" b="1" dirty="0" smtClean="0"/>
              <a:t>Léon Walras (1874) </a:t>
            </a:r>
            <a:r>
              <a:rPr lang="fr-FR" dirty="0" smtClean="0"/>
              <a:t>démontre que dans un cadre idéal de concurrence pure et parfaite, il existe un système de prix qui ajuste l’ensemble des marchés: la valeur totale des offres est égale à la valeur totale des demandes.</a:t>
            </a:r>
            <a:endParaRPr lang="fr-FR" dirty="0"/>
          </a:p>
          <a:p>
            <a:pPr marL="0" indent="0" algn="just">
              <a:buNone/>
            </a:pPr>
            <a:r>
              <a:rPr lang="fr-FR" b="1" dirty="0" err="1" smtClean="0"/>
              <a:t>Vilfredo</a:t>
            </a:r>
            <a:r>
              <a:rPr lang="fr-FR" b="1" dirty="0" smtClean="0"/>
              <a:t> Pareto </a:t>
            </a:r>
            <a:r>
              <a:rPr lang="fr-FR" dirty="0" smtClean="0"/>
              <a:t>montre que l’équilibre </a:t>
            </a:r>
            <a:r>
              <a:rPr lang="fr-FR" dirty="0" err="1" smtClean="0"/>
              <a:t>walrassien</a:t>
            </a:r>
            <a:r>
              <a:rPr lang="fr-FR" dirty="0" smtClean="0"/>
              <a:t> est un optimum social au sens où il n’est pas possible d’améliorer la situation d’un agent sans dégrader celle d’un autre agent. </a:t>
            </a:r>
            <a:endParaRPr lang="fr-FR" dirty="0"/>
          </a:p>
        </p:txBody>
      </p:sp>
    </p:spTree>
    <p:extLst>
      <p:ext uri="{BB962C8B-B14F-4D97-AF65-F5344CB8AC3E}">
        <p14:creationId xmlns:p14="http://schemas.microsoft.com/office/powerpoint/2010/main" val="4249681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777" y="759854"/>
            <a:ext cx="7572778" cy="5022760"/>
          </a:xfrm>
        </p:spPr>
      </p:pic>
    </p:spTree>
    <p:extLst>
      <p:ext uri="{BB962C8B-B14F-4D97-AF65-F5344CB8AC3E}">
        <p14:creationId xmlns:p14="http://schemas.microsoft.com/office/powerpoint/2010/main" val="250347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4. Les courants de la pensée économique</a:t>
            </a:r>
            <a:endParaRPr lang="fr-FR" sz="3200" dirty="0"/>
          </a:p>
        </p:txBody>
      </p:sp>
      <p:sp>
        <p:nvSpPr>
          <p:cNvPr id="3" name="Espace réservé du contenu 2"/>
          <p:cNvSpPr>
            <a:spLocks noGrp="1"/>
          </p:cNvSpPr>
          <p:nvPr>
            <p:ph idx="1"/>
          </p:nvPr>
        </p:nvSpPr>
        <p:spPr>
          <a:xfrm>
            <a:off x="2449411" y="1390918"/>
            <a:ext cx="9602788" cy="5311462"/>
          </a:xfrm>
        </p:spPr>
        <p:txBody>
          <a:bodyPr/>
          <a:lstStyle/>
          <a:p>
            <a:pPr marL="0" indent="0" algn="ctr">
              <a:buNone/>
            </a:pPr>
            <a:r>
              <a:rPr lang="fr-FR" sz="1600" b="1" dirty="0" smtClean="0"/>
              <a:t>Les marchés peuvent-ils s’autoréguler? </a:t>
            </a:r>
          </a:p>
          <a:p>
            <a:pPr marL="0" indent="0" algn="ctr">
              <a:buNone/>
            </a:pPr>
            <a:r>
              <a:rPr lang="fr-FR" sz="1600" b="1" dirty="0" smtClean="0"/>
              <a:t>Telle est la question qui divise les économistes </a:t>
            </a:r>
          </a:p>
          <a:p>
            <a:pPr marL="0" indent="0">
              <a:buNone/>
            </a:pPr>
            <a:endParaRPr lang="fr-FR" b="1" dirty="0" smtClean="0"/>
          </a:p>
          <a:p>
            <a:pPr marL="0" indent="0">
              <a:buNone/>
            </a:pPr>
            <a:r>
              <a:rPr lang="fr-FR" b="1" dirty="0"/>
              <a:t>4</a:t>
            </a:r>
            <a:r>
              <a:rPr lang="fr-FR" b="1" dirty="0" smtClean="0"/>
              <a:t>.1 Le courant libéral</a:t>
            </a:r>
          </a:p>
          <a:p>
            <a:pPr marL="0" indent="0">
              <a:buNone/>
            </a:pPr>
            <a:endParaRPr lang="fr-FR" b="1" dirty="0" smtClean="0"/>
          </a:p>
          <a:p>
            <a:pPr marL="0" indent="0">
              <a:buNone/>
            </a:pPr>
            <a:r>
              <a:rPr lang="fr-FR" b="1" dirty="0"/>
              <a:t>4</a:t>
            </a:r>
            <a:r>
              <a:rPr lang="fr-FR" b="1" dirty="0" smtClean="0"/>
              <a:t>.2 Le courant interventionniste</a:t>
            </a:r>
          </a:p>
          <a:p>
            <a:pPr marL="0" indent="0">
              <a:buNone/>
            </a:pPr>
            <a:endParaRPr lang="fr-FR" b="1" dirty="0"/>
          </a:p>
          <a:p>
            <a:pPr marL="0" indent="0">
              <a:buNone/>
            </a:pPr>
            <a:r>
              <a:rPr lang="fr-FR" b="1" dirty="0"/>
              <a:t>4</a:t>
            </a:r>
            <a:r>
              <a:rPr lang="fr-FR" b="1" dirty="0" smtClean="0"/>
              <a:t>.3 Le courant radical</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805" y="3367501"/>
            <a:ext cx="4378816" cy="2724530"/>
          </a:xfrm>
          <a:prstGeom prst="rect">
            <a:avLst/>
          </a:prstGeom>
        </p:spPr>
      </p:pic>
    </p:spTree>
    <p:extLst>
      <p:ext uri="{BB962C8B-B14F-4D97-AF65-F5344CB8AC3E}">
        <p14:creationId xmlns:p14="http://schemas.microsoft.com/office/powerpoint/2010/main" val="2987513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3984" y="533958"/>
            <a:ext cx="8911687" cy="1280890"/>
          </a:xfrm>
        </p:spPr>
        <p:txBody>
          <a:bodyPr>
            <a:normAutofit/>
          </a:bodyPr>
          <a:lstStyle/>
          <a:p>
            <a:r>
              <a:rPr lang="fr-FR" sz="2800" dirty="0" smtClean="0"/>
              <a:t/>
            </a:r>
            <a:br>
              <a:rPr lang="fr-FR" sz="2800" dirty="0" smtClean="0"/>
            </a:br>
            <a:r>
              <a:rPr lang="fr-FR" sz="2800" dirty="0" smtClean="0"/>
              <a:t>6.1 Les libéraux</a:t>
            </a:r>
            <a:endParaRPr lang="fr-FR" sz="2800" dirty="0"/>
          </a:p>
        </p:txBody>
      </p:sp>
      <p:sp>
        <p:nvSpPr>
          <p:cNvPr id="3" name="Espace réservé du contenu 2"/>
          <p:cNvSpPr>
            <a:spLocks noGrp="1"/>
          </p:cNvSpPr>
          <p:nvPr>
            <p:ph idx="1"/>
          </p:nvPr>
        </p:nvSpPr>
        <p:spPr>
          <a:xfrm>
            <a:off x="2524818" y="1532586"/>
            <a:ext cx="8915400" cy="5164428"/>
          </a:xfrm>
        </p:spPr>
        <p:txBody>
          <a:bodyPr>
            <a:normAutofit/>
          </a:bodyPr>
          <a:lstStyle/>
          <a:p>
            <a:endParaRPr lang="fr-FR" b="1" dirty="0" smtClean="0"/>
          </a:p>
          <a:p>
            <a:pPr algn="just"/>
            <a:r>
              <a:rPr lang="fr-FR" b="1" dirty="0" smtClean="0"/>
              <a:t>Le monétarisme:</a:t>
            </a:r>
            <a:r>
              <a:rPr lang="fr-FR" dirty="0" smtClean="0"/>
              <a:t> associé à l’économiste </a:t>
            </a:r>
            <a:r>
              <a:rPr lang="fr-FR" b="1" dirty="0" smtClean="0"/>
              <a:t>Milton Friedman </a:t>
            </a:r>
            <a:r>
              <a:rPr lang="fr-FR" dirty="0" smtClean="0"/>
              <a:t>(1912-2006), ce courant de pensée juge que l’intervention de l’Etat doit avoir pour unique objectif de lutter contre l’inflation et non pas contre le chômage. Pour poursuivre efficacement cet objectif, il faut confier la politique monétaire à une banque centrale indépendante de l’Etat. </a:t>
            </a:r>
            <a:endParaRPr lang="fr-FR" b="1" dirty="0" smtClean="0"/>
          </a:p>
          <a:p>
            <a:pPr algn="just"/>
            <a:r>
              <a:rPr lang="fr-FR" b="1" dirty="0" smtClean="0"/>
              <a:t>Les nouveaux classiques: </a:t>
            </a:r>
            <a:r>
              <a:rPr lang="fr-FR" dirty="0" smtClean="0"/>
              <a:t>à partir des années 1970, cette école remet en cause radicalement les politiques économiques interventionnistes héritées de l’après-guerre. Apport principal : la théorie des anticipations rationnelles. Auteurs: </a:t>
            </a:r>
            <a:r>
              <a:rPr lang="fr-FR" b="1" dirty="0" smtClean="0"/>
              <a:t>Robert Lucas</a:t>
            </a:r>
            <a:r>
              <a:rPr lang="fr-FR" dirty="0" smtClean="0"/>
              <a:t> (1937), </a:t>
            </a:r>
            <a:r>
              <a:rPr lang="fr-FR" b="1" dirty="0" smtClean="0"/>
              <a:t>Edward Prescott </a:t>
            </a:r>
            <a:r>
              <a:rPr lang="fr-FR" dirty="0" smtClean="0"/>
              <a:t>(1940), </a:t>
            </a:r>
            <a:r>
              <a:rPr lang="fr-FR" b="1" dirty="0" smtClean="0"/>
              <a:t>Robert Barro</a:t>
            </a:r>
            <a:r>
              <a:rPr lang="fr-FR" dirty="0" smtClean="0"/>
              <a:t> ( 1944)</a:t>
            </a:r>
          </a:p>
          <a:p>
            <a:pPr algn="just"/>
            <a:r>
              <a:rPr lang="fr-FR" b="1" dirty="0" smtClean="0"/>
              <a:t>« Les Autrichiens ». </a:t>
            </a:r>
            <a:r>
              <a:rPr lang="fr-FR" dirty="0" smtClean="0"/>
              <a:t>Ils sont les héritiers du viennois </a:t>
            </a:r>
            <a:r>
              <a:rPr lang="fr-FR" b="1" dirty="0" smtClean="0"/>
              <a:t>Carl Menger </a:t>
            </a:r>
            <a:r>
              <a:rPr lang="fr-FR" dirty="0" smtClean="0"/>
              <a:t>et proposent un  libéralisme radical fondé sur une vision originale de la concurrence où la recherche d’information et le rôle de l’entrepreneur jouent un rôle majeur. Auteur principal: </a:t>
            </a:r>
            <a:r>
              <a:rPr lang="fr-FR" b="1" dirty="0" smtClean="0"/>
              <a:t>Friedrich Hayek </a:t>
            </a:r>
            <a:r>
              <a:rPr lang="fr-FR" dirty="0" smtClean="0"/>
              <a:t>(1899-1992)</a:t>
            </a:r>
            <a:endParaRPr lang="fr-FR" b="1" dirty="0" smtClean="0"/>
          </a:p>
        </p:txBody>
      </p:sp>
    </p:spTree>
    <p:extLst>
      <p:ext uri="{BB962C8B-B14F-4D97-AF65-F5344CB8AC3E}">
        <p14:creationId xmlns:p14="http://schemas.microsoft.com/office/powerpoint/2010/main" val="222600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592" y="624110"/>
            <a:ext cx="9122020" cy="5738053"/>
          </a:xfrm>
          <a:prstGeom prst="rect">
            <a:avLst/>
          </a:prstGeom>
        </p:spPr>
      </p:pic>
    </p:spTree>
    <p:extLst>
      <p:ext uri="{BB962C8B-B14F-4D97-AF65-F5344CB8AC3E}">
        <p14:creationId xmlns:p14="http://schemas.microsoft.com/office/powerpoint/2010/main" val="180370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
            </a:r>
            <a:br>
              <a:rPr lang="fr-FR" sz="3200" dirty="0" smtClean="0"/>
            </a:br>
            <a:r>
              <a:rPr lang="fr-FR" sz="3200" dirty="0" smtClean="0"/>
              <a:t>4.2 Les interventionnistes</a:t>
            </a:r>
            <a:endParaRPr lang="fr-FR" sz="3200" dirty="0"/>
          </a:p>
        </p:txBody>
      </p:sp>
      <p:sp>
        <p:nvSpPr>
          <p:cNvPr id="3" name="Espace réservé du contenu 2"/>
          <p:cNvSpPr>
            <a:spLocks noGrp="1"/>
          </p:cNvSpPr>
          <p:nvPr>
            <p:ph idx="1"/>
          </p:nvPr>
        </p:nvSpPr>
        <p:spPr>
          <a:xfrm>
            <a:off x="2589212" y="1905000"/>
            <a:ext cx="8915400" cy="4766256"/>
          </a:xfrm>
        </p:spPr>
        <p:txBody>
          <a:bodyPr>
            <a:normAutofit lnSpcReduction="10000"/>
          </a:bodyPr>
          <a:lstStyle/>
          <a:p>
            <a:pPr algn="just"/>
            <a:r>
              <a:rPr lang="fr-FR" b="1" dirty="0" smtClean="0"/>
              <a:t>L’école historique allemande: Friedrich List (1789-1846) </a:t>
            </a:r>
            <a:r>
              <a:rPr lang="fr-FR" dirty="0" smtClean="0"/>
              <a:t>et son concept du protectionnisme éducateur.</a:t>
            </a:r>
            <a:r>
              <a:rPr lang="fr-FR" b="1" dirty="0" smtClean="0"/>
              <a:t> Adolphe Wagner (1835-1917</a:t>
            </a:r>
            <a:r>
              <a:rPr lang="fr-FR" dirty="0" smtClean="0"/>
              <a:t>): « la loi de Wagner » à propos de la croissance tendancielle des dépenses publiques</a:t>
            </a:r>
            <a:r>
              <a:rPr lang="fr-FR" b="1" dirty="0" smtClean="0"/>
              <a:t>. </a:t>
            </a:r>
          </a:p>
          <a:p>
            <a:pPr algn="just"/>
            <a:endParaRPr lang="fr-FR" b="1" dirty="0"/>
          </a:p>
          <a:p>
            <a:pPr marL="0" indent="0" algn="just">
              <a:buNone/>
            </a:pPr>
            <a:endParaRPr lang="fr-FR" b="1" dirty="0" smtClean="0"/>
          </a:p>
          <a:p>
            <a:pPr algn="just"/>
            <a:r>
              <a:rPr lang="fr-FR" b="1" dirty="0" smtClean="0"/>
              <a:t>John Maynard Keynes (1883-1946). </a:t>
            </a:r>
            <a:r>
              <a:rPr lang="fr-FR" dirty="0" smtClean="0"/>
              <a:t>Théorie générale de l’emploi, de l’intérêt et de la monnaie (1936)</a:t>
            </a:r>
          </a:p>
          <a:p>
            <a:pPr algn="just"/>
            <a:endParaRPr lang="fr-FR" dirty="0"/>
          </a:p>
          <a:p>
            <a:pPr algn="just"/>
            <a:endParaRPr lang="fr-FR" dirty="0" smtClean="0"/>
          </a:p>
          <a:p>
            <a:pPr marL="0" indent="0" algn="just">
              <a:buNone/>
            </a:pPr>
            <a:endParaRPr lang="fr-FR" dirty="0" smtClean="0"/>
          </a:p>
          <a:p>
            <a:pPr algn="just"/>
            <a:r>
              <a:rPr lang="fr-FR" b="1" dirty="0" smtClean="0"/>
              <a:t>Les néo keynésiens: </a:t>
            </a:r>
            <a:r>
              <a:rPr lang="fr-FR" dirty="0" smtClean="0"/>
              <a:t>synthèse entre le courant néoclassique et le keynésianisme. Ce sont des interventionnistes modérés qui retiennent de Keynes les hypothèses de l’imperfection de l’information sur les marchés.  Ex: la théorie du salaire d’efficience (</a:t>
            </a:r>
            <a:r>
              <a:rPr lang="fr-FR" b="1" dirty="0" smtClean="0"/>
              <a:t>Joseph Stiglitz</a:t>
            </a:r>
            <a:r>
              <a:rPr lang="fr-FR" dirty="0" smtClean="0"/>
              <a:t>). </a:t>
            </a:r>
          </a:p>
          <a:p>
            <a:pPr marL="0" indent="0" algn="just">
              <a:buNone/>
            </a:pPr>
            <a:endParaRPr lang="fr-FR" dirty="0"/>
          </a:p>
        </p:txBody>
      </p:sp>
    </p:spTree>
    <p:extLst>
      <p:ext uri="{BB962C8B-B14F-4D97-AF65-F5344CB8AC3E}">
        <p14:creationId xmlns:p14="http://schemas.microsoft.com/office/powerpoint/2010/main" val="568275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399245"/>
            <a:ext cx="8915400" cy="5511977"/>
          </a:xfrm>
        </p:spPr>
        <p:txBody>
          <a:bodyPr>
            <a:normAutofit/>
          </a:bodyPr>
          <a:lstStyle/>
          <a:p>
            <a:pPr marL="0" indent="0" algn="just">
              <a:buNone/>
            </a:pPr>
            <a:r>
              <a:rPr lang="fr-FR" b="1" dirty="0" smtClean="0"/>
              <a:t>Keynes</a:t>
            </a:r>
            <a:r>
              <a:rPr lang="fr-FR" dirty="0" smtClean="0"/>
              <a:t> introduit une rupture dans l’analyse économique</a:t>
            </a:r>
          </a:p>
          <a:p>
            <a:pPr marL="0" indent="0" algn="just">
              <a:buNone/>
            </a:pPr>
            <a:r>
              <a:rPr lang="fr-FR" dirty="0" smtClean="0"/>
              <a:t>a) </a:t>
            </a:r>
            <a:r>
              <a:rPr lang="fr-FR" b="1" dirty="0" smtClean="0"/>
              <a:t>Une approche pragmatique</a:t>
            </a:r>
            <a:r>
              <a:rPr lang="fr-FR" dirty="0" smtClean="0"/>
              <a:t>: apporter des solutions pratiques à des problèmes pratiques mais ignorés par les néoclassiques (crises de surproduction, chômage involontaire de masse…)</a:t>
            </a:r>
          </a:p>
          <a:p>
            <a:pPr marL="0" indent="0" algn="just">
              <a:buNone/>
            </a:pPr>
            <a:endParaRPr lang="fr-FR" dirty="0"/>
          </a:p>
          <a:p>
            <a:pPr marL="0" indent="0" algn="just">
              <a:buNone/>
            </a:pPr>
            <a:r>
              <a:rPr lang="fr-FR" dirty="0" smtClean="0"/>
              <a:t>b)</a:t>
            </a:r>
            <a:r>
              <a:rPr lang="fr-FR" b="1" dirty="0" smtClean="0"/>
              <a:t> Une économie de la demande </a:t>
            </a:r>
            <a:r>
              <a:rPr lang="fr-FR" dirty="0" smtClean="0"/>
              <a:t>:  c’est la </a:t>
            </a:r>
            <a:r>
              <a:rPr lang="fr-FR" dirty="0" smtClean="0"/>
              <a:t>demande globale  </a:t>
            </a:r>
            <a:r>
              <a:rPr lang="fr-FR" dirty="0" smtClean="0"/>
              <a:t>de biens et services anticipée par les producteurs qui détermine la production et de </a:t>
            </a:r>
            <a:r>
              <a:rPr lang="fr-FR" dirty="0" smtClean="0"/>
              <a:t>l’emploi (demande effective)</a:t>
            </a:r>
            <a:endParaRPr lang="fr-FR" dirty="0" smtClean="0"/>
          </a:p>
          <a:p>
            <a:pPr marL="0" indent="0" algn="just">
              <a:buNone/>
            </a:pPr>
            <a:endParaRPr lang="fr-FR" dirty="0" smtClean="0"/>
          </a:p>
          <a:p>
            <a:pPr marL="0" indent="0" algn="just">
              <a:buNone/>
            </a:pPr>
            <a:r>
              <a:rPr lang="fr-FR" dirty="0" smtClean="0"/>
              <a:t>c) </a:t>
            </a:r>
            <a:r>
              <a:rPr lang="fr-FR" b="1" dirty="0" smtClean="0"/>
              <a:t>Une économie monétaire</a:t>
            </a:r>
            <a:r>
              <a:rPr lang="fr-FR" dirty="0" smtClean="0"/>
              <a:t>: la monnaie est une valeur refuge que les agents </a:t>
            </a:r>
            <a:r>
              <a:rPr lang="fr-FR" dirty="0" smtClean="0"/>
              <a:t> conservent </a:t>
            </a:r>
            <a:r>
              <a:rPr lang="fr-FR" dirty="0" smtClean="0"/>
              <a:t>pour faire face aux aléas de la vie économique (la monnaie est la forme de richesse la plus rassurante car la plus liquide)</a:t>
            </a:r>
          </a:p>
          <a:p>
            <a:pPr algn="just">
              <a:buAutoNum type="alphaLcParenR"/>
            </a:pPr>
            <a:endParaRPr lang="fr-FR" dirty="0" smtClean="0"/>
          </a:p>
          <a:p>
            <a:pPr marL="0" indent="0" algn="just">
              <a:buNone/>
            </a:pPr>
            <a:r>
              <a:rPr lang="fr-FR" dirty="0" smtClean="0"/>
              <a:t>d) </a:t>
            </a:r>
            <a:r>
              <a:rPr lang="fr-FR" b="1" dirty="0" smtClean="0"/>
              <a:t>Une justification de l’interventionnisme public </a:t>
            </a:r>
            <a:r>
              <a:rPr lang="fr-FR" dirty="0" smtClean="0"/>
              <a:t>: conjoncturel (politique </a:t>
            </a:r>
            <a:r>
              <a:rPr lang="fr-FR" dirty="0" smtClean="0"/>
              <a:t>budgétaire de relance), </a:t>
            </a:r>
            <a:r>
              <a:rPr lang="fr-FR" dirty="0" smtClean="0"/>
              <a:t>mais aussi structurel (Etat providence, partage du temps de travail…) </a:t>
            </a:r>
            <a:endParaRPr lang="fr-FR" dirty="0"/>
          </a:p>
        </p:txBody>
      </p:sp>
    </p:spTree>
    <p:extLst>
      <p:ext uri="{BB962C8B-B14F-4D97-AF65-F5344CB8AC3E}">
        <p14:creationId xmlns:p14="http://schemas.microsoft.com/office/powerpoint/2010/main" val="612937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a:t>
            </a:r>
            <a:r>
              <a:rPr lang="fr-FR" dirty="0" smtClean="0"/>
              <a:t>.3 Les </a:t>
            </a:r>
            <a:r>
              <a:rPr lang="fr-FR" dirty="0" smtClean="0"/>
              <a:t>radicaux</a:t>
            </a:r>
            <a:endParaRPr lang="fr-FR" dirty="0"/>
          </a:p>
        </p:txBody>
      </p:sp>
      <p:sp>
        <p:nvSpPr>
          <p:cNvPr id="5" name="Espace réservé du contenu 4"/>
          <p:cNvSpPr>
            <a:spLocks noGrp="1"/>
          </p:cNvSpPr>
          <p:nvPr>
            <p:ph idx="1"/>
          </p:nvPr>
        </p:nvSpPr>
        <p:spPr/>
        <p:txBody>
          <a:bodyPr>
            <a:normAutofit/>
          </a:bodyPr>
          <a:lstStyle/>
          <a:p>
            <a:pPr marL="0" indent="0" algn="just">
              <a:buNone/>
            </a:pPr>
            <a:endParaRPr lang="fr-FR" b="1" dirty="0" smtClean="0"/>
          </a:p>
          <a:p>
            <a:pPr algn="just"/>
            <a:r>
              <a:rPr lang="fr-FR" b="1" dirty="0" smtClean="0"/>
              <a:t>Karl Marx (1818-1883) Juriste, journaliste, philosophe, historien, militant politique allemand</a:t>
            </a:r>
            <a:endParaRPr lang="fr-FR" dirty="0" smtClean="0"/>
          </a:p>
          <a:p>
            <a:pPr marL="0" indent="0" algn="just">
              <a:buNone/>
            </a:pPr>
            <a:r>
              <a:rPr lang="fr-FR" dirty="0" smtClean="0"/>
              <a:t>-Le capitalisme est un système injuste : théorie de la plus-value</a:t>
            </a:r>
          </a:p>
          <a:p>
            <a:pPr marL="0" indent="0" algn="just">
              <a:buNone/>
            </a:pPr>
            <a:r>
              <a:rPr lang="fr-FR" dirty="0" smtClean="0"/>
              <a:t>-</a:t>
            </a:r>
            <a:r>
              <a:rPr lang="fr-FR" dirty="0" smtClean="0"/>
              <a:t>Le capitalisme est un système inefficace : crises cycliques de surproduction de plus en plus graves (théorie de la baisse tendancielle du taux de profit)</a:t>
            </a:r>
          </a:p>
          <a:p>
            <a:pPr marL="0" indent="0" algn="just">
              <a:buNone/>
            </a:pPr>
            <a:r>
              <a:rPr lang="fr-FR" dirty="0" smtClean="0"/>
              <a:t>-Une perspective révolutionnaire : abolition de la propriété privée des moyens de production….puis de </a:t>
            </a:r>
            <a:r>
              <a:rPr lang="fr-FR" dirty="0" smtClean="0"/>
              <a:t>l’Etat</a:t>
            </a:r>
          </a:p>
          <a:p>
            <a:pPr marL="0" indent="0" algn="just">
              <a:buNone/>
            </a:pPr>
            <a:r>
              <a:rPr lang="fr-FR" b="1" dirty="0" smtClean="0"/>
              <a:t>Les </a:t>
            </a:r>
            <a:r>
              <a:rPr lang="fr-FR" b="1" dirty="0"/>
              <a:t>post keynésiens</a:t>
            </a:r>
            <a:r>
              <a:rPr lang="fr-FR" dirty="0"/>
              <a:t>: keynésiens radicaux, qui se caractérisent par une critique radicale </a:t>
            </a:r>
            <a:r>
              <a:rPr lang="fr-FR" dirty="0" smtClean="0"/>
              <a:t>du capitalisme financier </a:t>
            </a:r>
            <a:r>
              <a:rPr lang="fr-FR" dirty="0"/>
              <a:t>(</a:t>
            </a:r>
            <a:r>
              <a:rPr lang="fr-FR" b="1" dirty="0" err="1"/>
              <a:t>Hyman</a:t>
            </a:r>
            <a:r>
              <a:rPr lang="fr-FR" b="1" dirty="0"/>
              <a:t> </a:t>
            </a:r>
            <a:r>
              <a:rPr lang="fr-FR" b="1" dirty="0" err="1" smtClean="0"/>
              <a:t>Minsky</a:t>
            </a:r>
            <a:r>
              <a:rPr lang="fr-FR" dirty="0" smtClean="0"/>
              <a:t>)</a:t>
            </a:r>
            <a:endParaRPr lang="fr-FR" dirty="0"/>
          </a:p>
          <a:p>
            <a:pPr marL="0" indent="0" algn="just">
              <a:buNone/>
            </a:pPr>
            <a:endParaRPr lang="fr-FR" b="1" dirty="0" smtClean="0"/>
          </a:p>
        </p:txBody>
      </p:sp>
    </p:spTree>
    <p:extLst>
      <p:ext uri="{BB962C8B-B14F-4D97-AF65-F5344CB8AC3E}">
        <p14:creationId xmlns:p14="http://schemas.microsoft.com/office/powerpoint/2010/main" val="50588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L’exploitation de la marchandise force de travail</a:t>
            </a:r>
            <a:endParaRPr lang="fr-FR" sz="2800" dirty="0"/>
          </a:p>
        </p:txBody>
      </p:sp>
      <p:sp>
        <p:nvSpPr>
          <p:cNvPr id="3" name="Espace réservé du contenu 2"/>
          <p:cNvSpPr>
            <a:spLocks noGrp="1"/>
          </p:cNvSpPr>
          <p:nvPr>
            <p:ph idx="1"/>
          </p:nvPr>
        </p:nvSpPr>
        <p:spPr>
          <a:xfrm>
            <a:off x="2589212" y="2240924"/>
            <a:ext cx="8915400" cy="4617076"/>
          </a:xfrm>
          <a:solidFill>
            <a:schemeClr val="bg1"/>
          </a:solidFill>
        </p:spPr>
        <p:txBody>
          <a:bodyPr>
            <a:normAutofit fontScale="85000" lnSpcReduction="20000"/>
          </a:bodyPr>
          <a:lstStyle/>
          <a:p>
            <a:endParaRPr lang="fr-FR" dirty="0" smtClean="0"/>
          </a:p>
          <a:p>
            <a:pPr marL="0" indent="0">
              <a:buNone/>
            </a:pPr>
            <a:r>
              <a:rPr lang="fr-FR" sz="1600" dirty="0" smtClean="0"/>
              <a:t>                                                 Production effectuée ( valeur d’usage de la FT) </a:t>
            </a:r>
            <a:endParaRPr lang="fr-FR" sz="1600" dirty="0"/>
          </a:p>
          <a:p>
            <a:pPr marL="0" indent="0">
              <a:buNone/>
            </a:pPr>
            <a:endParaRPr lang="fr-FR" dirty="0" smtClean="0"/>
          </a:p>
          <a:p>
            <a:pPr marL="0" indent="0">
              <a:buNone/>
            </a:pPr>
            <a:endParaRPr lang="fr-FR" dirty="0" smtClean="0"/>
          </a:p>
          <a:p>
            <a:pPr marL="0" indent="0">
              <a:buNone/>
            </a:pPr>
            <a:r>
              <a:rPr lang="fr-FR" dirty="0"/>
              <a:t> </a:t>
            </a:r>
            <a:r>
              <a:rPr lang="fr-FR" dirty="0" smtClean="0"/>
              <a:t>                                                                                              </a:t>
            </a:r>
            <a:r>
              <a:rPr lang="fr-FR" dirty="0" smtClean="0">
                <a:solidFill>
                  <a:schemeClr val="accent6">
                    <a:lumMod val="75000"/>
                  </a:schemeClr>
                </a:solidFill>
              </a:rPr>
              <a:t>PLUS-VALUE</a:t>
            </a:r>
            <a:endParaRPr lang="fr-FR" dirty="0">
              <a:solidFill>
                <a:schemeClr val="accent6">
                  <a:lumMod val="75000"/>
                </a:schemeClr>
              </a:solidFill>
            </a:endParaRPr>
          </a:p>
          <a:p>
            <a:pPr marL="0" indent="0">
              <a:buNone/>
            </a:pPr>
            <a:endParaRPr lang="fr-FR" dirty="0" smtClean="0"/>
          </a:p>
          <a:p>
            <a:pPr marL="0" indent="0">
              <a:buNone/>
            </a:pPr>
            <a:endParaRPr lang="fr-FR" dirty="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r>
              <a:rPr lang="fr-FR" dirty="0" smtClean="0"/>
              <a:t>                                                     </a:t>
            </a:r>
            <a:r>
              <a:rPr lang="fr-FR" sz="1600" dirty="0"/>
              <a:t>S</a:t>
            </a:r>
            <a:r>
              <a:rPr lang="fr-FR" sz="1600" dirty="0" smtClean="0"/>
              <a:t>alaire de subsistance </a:t>
            </a:r>
          </a:p>
          <a:p>
            <a:pPr marL="0" indent="0">
              <a:buNone/>
            </a:pPr>
            <a:r>
              <a:rPr lang="fr-FR" sz="1600" dirty="0"/>
              <a:t> </a:t>
            </a:r>
            <a:r>
              <a:rPr lang="fr-FR" sz="1600" dirty="0" smtClean="0"/>
              <a:t>                                                  (valeur d’échange de la FT)</a:t>
            </a:r>
          </a:p>
          <a:p>
            <a:pPr marL="0" indent="0">
              <a:buNone/>
            </a:pPr>
            <a:r>
              <a:rPr lang="fr-FR" sz="1600" dirty="0"/>
              <a:t> </a:t>
            </a:r>
            <a:r>
              <a:rPr lang="fr-FR" sz="1600" dirty="0" smtClean="0"/>
              <a:t>                                     </a:t>
            </a:r>
          </a:p>
        </p:txBody>
      </p:sp>
      <p:cxnSp>
        <p:nvCxnSpPr>
          <p:cNvPr id="7" name="Connecteur droit avec flèche 6"/>
          <p:cNvCxnSpPr/>
          <p:nvPr/>
        </p:nvCxnSpPr>
        <p:spPr>
          <a:xfrm>
            <a:off x="5203065" y="3066781"/>
            <a:ext cx="4018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flipH="1">
            <a:off x="3799268" y="3206839"/>
            <a:ext cx="1828800" cy="19575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8925059" y="3181082"/>
            <a:ext cx="1700011" cy="18931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p:cNvCxnSpPr/>
          <p:nvPr/>
        </p:nvCxnSpPr>
        <p:spPr>
          <a:xfrm flipH="1">
            <a:off x="5203065" y="5291606"/>
            <a:ext cx="2215166" cy="1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256468" y="3647024"/>
            <a:ext cx="914400" cy="1077218"/>
          </a:xfrm>
          <a:prstGeom prst="rect">
            <a:avLst/>
          </a:prstGeom>
          <a:noFill/>
        </p:spPr>
        <p:txBody>
          <a:bodyPr wrap="square" rtlCol="0">
            <a:spAutoFit/>
          </a:bodyPr>
          <a:lstStyle/>
          <a:p>
            <a:r>
              <a:rPr lang="fr-FR" sz="1600" dirty="0" smtClean="0"/>
              <a:t>Force de travail (FT)</a:t>
            </a:r>
            <a:endParaRPr lang="fr-FR" sz="1600" dirty="0"/>
          </a:p>
        </p:txBody>
      </p:sp>
      <p:sp>
        <p:nvSpPr>
          <p:cNvPr id="28" name="ZoneTexte 27"/>
          <p:cNvSpPr txBox="1"/>
          <p:nvPr/>
        </p:nvSpPr>
        <p:spPr>
          <a:xfrm>
            <a:off x="9169757" y="3997187"/>
            <a:ext cx="1210614" cy="338554"/>
          </a:xfrm>
          <a:prstGeom prst="rect">
            <a:avLst/>
          </a:prstGeom>
          <a:noFill/>
        </p:spPr>
        <p:txBody>
          <a:bodyPr wrap="square" rtlCol="0">
            <a:spAutoFit/>
          </a:bodyPr>
          <a:lstStyle/>
          <a:p>
            <a:r>
              <a:rPr lang="fr-FR" sz="1600" dirty="0" smtClean="0"/>
              <a:t>capitaliste</a:t>
            </a:r>
            <a:endParaRPr lang="fr-FR" sz="1600" dirty="0"/>
          </a:p>
        </p:txBody>
      </p:sp>
      <p:cxnSp>
        <p:nvCxnSpPr>
          <p:cNvPr id="32" name="Connecteur droit avec flèche 31"/>
          <p:cNvCxnSpPr/>
          <p:nvPr/>
        </p:nvCxnSpPr>
        <p:spPr>
          <a:xfrm>
            <a:off x="7418231" y="3181082"/>
            <a:ext cx="180304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01148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cycle à trois temps du capital</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3069" y="2099256"/>
            <a:ext cx="6367905" cy="3876988"/>
          </a:xfrm>
        </p:spPr>
      </p:pic>
    </p:spTree>
    <p:extLst>
      <p:ext uri="{BB962C8B-B14F-4D97-AF65-F5344CB8AC3E}">
        <p14:creationId xmlns:p14="http://schemas.microsoft.com/office/powerpoint/2010/main" val="392342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 baisse tendancielle du taux de profit</a:t>
            </a:r>
            <a:endParaRPr lang="fr-FR" sz="2800" dirty="0"/>
          </a:p>
        </p:txBody>
      </p:sp>
      <p:sp>
        <p:nvSpPr>
          <p:cNvPr id="7" name="Espace réservé du contenu 6"/>
          <p:cNvSpPr>
            <a:spLocks noGrp="1"/>
          </p:cNvSpPr>
          <p:nvPr>
            <p:ph idx="1"/>
          </p:nvPr>
        </p:nvSpPr>
        <p:spPr/>
        <p:txBody>
          <a:bodyPr/>
          <a:lstStyle/>
          <a:p>
            <a:r>
              <a:rPr lang="fr-FR" dirty="0" smtClean="0"/>
              <a:t>PL=plus value</a:t>
            </a:r>
          </a:p>
          <a:p>
            <a:r>
              <a:rPr lang="fr-FR" dirty="0" smtClean="0"/>
              <a:t>C= capital fixe</a:t>
            </a:r>
          </a:p>
          <a:p>
            <a:r>
              <a:rPr lang="fr-FR" dirty="0" smtClean="0"/>
              <a:t>V= salaire</a:t>
            </a:r>
          </a:p>
          <a:p>
            <a:r>
              <a:rPr lang="fr-FR" dirty="0" smtClean="0"/>
              <a:t>PL/V= taux de plus-value</a:t>
            </a:r>
            <a:endParaRPr lang="fr-FR" dirty="0"/>
          </a:p>
          <a:p>
            <a:r>
              <a:rPr lang="fr-FR" dirty="0" smtClean="0"/>
              <a:t>C/V=composition organique</a:t>
            </a:r>
          </a:p>
          <a:p>
            <a:pPr marL="0" indent="0">
              <a:buNone/>
            </a:pPr>
            <a:r>
              <a:rPr lang="fr-FR" dirty="0" smtClean="0"/>
              <a:t> du capital</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20" y="2133600"/>
            <a:ext cx="4657118" cy="3198254"/>
          </a:xfrm>
          <a:prstGeom prst="rect">
            <a:avLst/>
          </a:prstGeom>
        </p:spPr>
      </p:pic>
    </p:spTree>
    <p:extLst>
      <p:ext uri="{BB962C8B-B14F-4D97-AF65-F5344CB8AC3E}">
        <p14:creationId xmlns:p14="http://schemas.microsoft.com/office/powerpoint/2010/main" val="4288680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crises de surproduction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0856" y="2455644"/>
            <a:ext cx="6192114" cy="3134162"/>
          </a:xfrm>
        </p:spPr>
      </p:pic>
    </p:spTree>
    <p:extLst>
      <p:ext uri="{BB962C8B-B14F-4D97-AF65-F5344CB8AC3E}">
        <p14:creationId xmlns:p14="http://schemas.microsoft.com/office/powerpoint/2010/main" val="553443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93" y="528034"/>
            <a:ext cx="9247031" cy="5898524"/>
          </a:xfrm>
        </p:spPr>
      </p:pic>
    </p:spTree>
    <p:extLst>
      <p:ext uri="{BB962C8B-B14F-4D97-AF65-F5344CB8AC3E}">
        <p14:creationId xmlns:p14="http://schemas.microsoft.com/office/powerpoint/2010/main" val="1352991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650898"/>
          </a:xfrm>
        </p:spPr>
        <p:txBody>
          <a:bodyPr>
            <a:normAutofit/>
          </a:bodyPr>
          <a:lstStyle/>
          <a:p>
            <a:r>
              <a:rPr lang="fr-FR" sz="2400" dirty="0" smtClean="0"/>
              <a:t>Les 3 approches du PIB : France. </a:t>
            </a:r>
            <a:r>
              <a:rPr lang="fr-FR" sz="1800" dirty="0" err="1" smtClean="0"/>
              <a:t>Millliards</a:t>
            </a:r>
            <a:r>
              <a:rPr lang="fr-FR" sz="1800" dirty="0" smtClean="0"/>
              <a:t> d’€ courants</a:t>
            </a:r>
            <a:endParaRPr lang="fr-FR" sz="1800"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744" y="1979053"/>
            <a:ext cx="8847785" cy="4292958"/>
          </a:xfrm>
        </p:spPr>
      </p:pic>
    </p:spTree>
    <p:extLst>
      <p:ext uri="{BB962C8B-B14F-4D97-AF65-F5344CB8AC3E}">
        <p14:creationId xmlns:p14="http://schemas.microsoft.com/office/powerpoint/2010/main" val="2706922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107" y="1277873"/>
            <a:ext cx="5210902" cy="4337315"/>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137" y="1373136"/>
            <a:ext cx="5068007" cy="4242051"/>
          </a:xfrm>
          <a:prstGeom prst="rect">
            <a:avLst/>
          </a:prstGeom>
        </p:spPr>
      </p:pic>
    </p:spTree>
    <p:extLst>
      <p:ext uri="{BB962C8B-B14F-4D97-AF65-F5344CB8AC3E}">
        <p14:creationId xmlns:p14="http://schemas.microsoft.com/office/powerpoint/2010/main" val="1683973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244699"/>
            <a:ext cx="8911687" cy="1660301"/>
          </a:xfrm>
        </p:spPr>
        <p:txBody>
          <a:bodyPr>
            <a:normAutofit/>
          </a:bodyPr>
          <a:lstStyle/>
          <a:p>
            <a:r>
              <a:rPr lang="fr-FR" sz="1100" dirty="0" smtClean="0"/>
              <a:t>Source: mesure-du-discours.unice.fr</a:t>
            </a:r>
            <a:endParaRPr lang="fr-FR" sz="11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471" y="759853"/>
            <a:ext cx="9109141" cy="5828205"/>
          </a:xfrm>
        </p:spPr>
      </p:pic>
    </p:spTree>
    <p:extLst>
      <p:ext uri="{BB962C8B-B14F-4D97-AF65-F5344CB8AC3E}">
        <p14:creationId xmlns:p14="http://schemas.microsoft.com/office/powerpoint/2010/main" val="3064295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300" y="643943"/>
            <a:ext cx="5287113" cy="498227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413" y="643943"/>
            <a:ext cx="5258534" cy="5182323"/>
          </a:xfrm>
          <a:prstGeom prst="rect">
            <a:avLst/>
          </a:prstGeom>
        </p:spPr>
      </p:pic>
      <p:cxnSp>
        <p:nvCxnSpPr>
          <p:cNvPr id="7" name="Connecteur droit avec flèche 6"/>
          <p:cNvCxnSpPr/>
          <p:nvPr/>
        </p:nvCxnSpPr>
        <p:spPr>
          <a:xfrm>
            <a:off x="2379739" y="2600248"/>
            <a:ext cx="4572000" cy="534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2820473" y="1931831"/>
            <a:ext cx="4056845" cy="1287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2936383" y="2975020"/>
            <a:ext cx="3940935" cy="167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2936383" y="1481070"/>
            <a:ext cx="3940935" cy="27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010804" y="1434849"/>
            <a:ext cx="3940935" cy="27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24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15293"/>
          </a:xfrm>
        </p:spPr>
        <p:txBody>
          <a:bodyPr>
            <a:normAutofit/>
          </a:bodyPr>
          <a:lstStyle/>
          <a:p>
            <a:r>
              <a:rPr lang="fr-FR" sz="2000" dirty="0" smtClean="0"/>
              <a:t>PIB/</a:t>
            </a:r>
            <a:r>
              <a:rPr lang="fr-FR" sz="2000" dirty="0" err="1" smtClean="0"/>
              <a:t>hab</a:t>
            </a:r>
            <a:r>
              <a:rPr lang="fr-FR" sz="2000" dirty="0" smtClean="0"/>
              <a:t> : France 40 375$ (25ième rang) </a:t>
            </a:r>
            <a:r>
              <a:rPr lang="fr-FR" sz="1800" dirty="0" smtClean="0"/>
              <a:t>Source: </a:t>
            </a:r>
            <a:r>
              <a:rPr lang="fr-FR" sz="1800" dirty="0" err="1"/>
              <a:t>S</a:t>
            </a:r>
            <a:r>
              <a:rPr lang="fr-FR" sz="1800" dirty="0" err="1" smtClean="0"/>
              <a:t>tatistics</a:t>
            </a:r>
            <a:r>
              <a:rPr lang="fr-FR" sz="1800" dirty="0" smtClean="0"/>
              <a:t> Times</a:t>
            </a:r>
            <a:endParaRPr lang="fr-FR" sz="1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713" y="1375488"/>
            <a:ext cx="10226675" cy="4975387"/>
          </a:xfrm>
        </p:spPr>
      </p:pic>
    </p:spTree>
    <p:extLst>
      <p:ext uri="{BB962C8B-B14F-4D97-AF65-F5344CB8AC3E}">
        <p14:creationId xmlns:p14="http://schemas.microsoft.com/office/powerpoint/2010/main" val="21135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1</a:t>
            </a:r>
            <a:r>
              <a:rPr lang="fr-FR" sz="3200" dirty="0" smtClean="0"/>
              <a:t>. L’économie: science ou pseudo science?</a:t>
            </a:r>
            <a:endParaRPr lang="fr-FR" sz="3200" dirty="0"/>
          </a:p>
        </p:txBody>
      </p:sp>
      <p:sp>
        <p:nvSpPr>
          <p:cNvPr id="3" name="Espace réservé du contenu 2"/>
          <p:cNvSpPr>
            <a:spLocks noGrp="1"/>
          </p:cNvSpPr>
          <p:nvPr>
            <p:ph idx="1"/>
          </p:nvPr>
        </p:nvSpPr>
        <p:spPr>
          <a:xfrm>
            <a:off x="2486181" y="1904999"/>
            <a:ext cx="8915400" cy="4122313"/>
          </a:xfrm>
        </p:spPr>
        <p:txBody>
          <a:bodyPr>
            <a:normAutofit lnSpcReduction="10000"/>
          </a:bodyPr>
          <a:lstStyle/>
          <a:p>
            <a:pPr>
              <a:buAutoNum type="alphaLcParenR"/>
            </a:pPr>
            <a:r>
              <a:rPr lang="fr-FR" b="1" dirty="0" smtClean="0"/>
              <a:t>L’économie ne saurait être une science exacte….</a:t>
            </a:r>
          </a:p>
          <a:p>
            <a:pPr marL="0" indent="0" algn="just">
              <a:buNone/>
            </a:pPr>
            <a:r>
              <a:rPr lang="fr-FR" dirty="0" smtClean="0"/>
              <a:t>-</a:t>
            </a:r>
            <a:r>
              <a:rPr lang="fr-FR" b="1" dirty="0" smtClean="0"/>
              <a:t>Le discours économique ne peut pas être unifié neutre </a:t>
            </a:r>
            <a:r>
              <a:rPr lang="fr-FR" dirty="0"/>
              <a:t>:</a:t>
            </a:r>
            <a:r>
              <a:rPr lang="fr-FR" dirty="0" smtClean="0"/>
              <a:t> l’organisation de la vie économique est dépendant des choix des citoyens: les économistes eux-mêmes sont animés par des considérations morales ou politiques. S’il n’existait qu’une école de pensée économique et un seul mode d’organisation économique (le marché), la démocratie serait sans objet.</a:t>
            </a:r>
          </a:p>
          <a:p>
            <a:pPr marL="0" indent="0" algn="just">
              <a:buNone/>
            </a:pPr>
            <a:r>
              <a:rPr lang="fr-FR" dirty="0" smtClean="0"/>
              <a:t>-</a:t>
            </a:r>
            <a:r>
              <a:rPr lang="fr-FR" b="1" dirty="0" smtClean="0"/>
              <a:t>Prévoir le comportement humain est difficile</a:t>
            </a:r>
            <a:r>
              <a:rPr lang="fr-FR" dirty="0" smtClean="0"/>
              <a:t>: il n’existe pas de théorie définitive qui permette de prévoir le comportement humain. Les motivations humaines sont complexes, souvent contradictoires. L’intérêt individuel n’est pas forcément la motivation première des individus…</a:t>
            </a:r>
          </a:p>
          <a:p>
            <a:pPr marL="0" indent="0" algn="just">
              <a:buNone/>
            </a:pPr>
            <a:r>
              <a:rPr lang="fr-FR" b="1" dirty="0" smtClean="0"/>
              <a:t>-Les « lois » économiques ont une portée limitée </a:t>
            </a:r>
            <a:r>
              <a:rPr lang="fr-FR" dirty="0" smtClean="0"/>
              <a:t>dans l’espace et dans le temps.</a:t>
            </a:r>
          </a:p>
          <a:p>
            <a:pPr marL="0" indent="0">
              <a:buNone/>
            </a:pPr>
            <a:r>
              <a:rPr lang="fr-FR" b="1" dirty="0" smtClean="0"/>
              <a:t>-L’économie n’est pas une science expérimentale</a:t>
            </a:r>
            <a:endParaRPr lang="fr-FR" b="1" dirty="0"/>
          </a:p>
        </p:txBody>
      </p:sp>
    </p:spTree>
    <p:extLst>
      <p:ext uri="{BB962C8B-B14F-4D97-AF65-F5344CB8AC3E}">
        <p14:creationId xmlns:p14="http://schemas.microsoft.com/office/powerpoint/2010/main" val="245676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1</a:t>
            </a:r>
            <a:r>
              <a:rPr lang="fr-FR" sz="3200" dirty="0" smtClean="0"/>
              <a:t>. L’économie: science ou pseudo science?</a:t>
            </a:r>
            <a:endParaRPr lang="fr-FR" sz="3200" dirty="0"/>
          </a:p>
        </p:txBody>
      </p:sp>
      <p:sp>
        <p:nvSpPr>
          <p:cNvPr id="3" name="Espace réservé du contenu 2"/>
          <p:cNvSpPr>
            <a:spLocks noGrp="1"/>
          </p:cNvSpPr>
          <p:nvPr>
            <p:ph idx="1"/>
          </p:nvPr>
        </p:nvSpPr>
        <p:spPr>
          <a:xfrm>
            <a:off x="2589212" y="2133599"/>
            <a:ext cx="8915400" cy="4486141"/>
          </a:xfrm>
        </p:spPr>
        <p:txBody>
          <a:bodyPr/>
          <a:lstStyle/>
          <a:p>
            <a:pPr marL="0" indent="0">
              <a:buNone/>
            </a:pPr>
            <a:r>
              <a:rPr lang="fr-FR" b="1" dirty="0" smtClean="0"/>
              <a:t>b)…mais cela n’empêche pas les économistes d’adopter une démarche scientifique</a:t>
            </a:r>
          </a:p>
          <a:p>
            <a:pPr marL="0" indent="0">
              <a:buNone/>
            </a:pPr>
            <a:endParaRPr lang="fr-FR" b="1" dirty="0" smtClean="0"/>
          </a:p>
          <a:p>
            <a:pPr marL="0" indent="0">
              <a:buNone/>
            </a:pPr>
            <a:r>
              <a:rPr lang="fr-FR" dirty="0" smtClean="0"/>
              <a:t>Les économistes peuvent prétendre au statut de scientifiques si les modèles qu’ils proposent sont</a:t>
            </a:r>
          </a:p>
          <a:p>
            <a:pPr marL="0" indent="0">
              <a:buNone/>
            </a:pPr>
            <a:r>
              <a:rPr lang="fr-FR" dirty="0" smtClean="0"/>
              <a:t>-</a:t>
            </a:r>
            <a:r>
              <a:rPr lang="fr-FR" b="1" dirty="0" smtClean="0"/>
              <a:t>cohérents</a:t>
            </a:r>
            <a:r>
              <a:rPr lang="fr-FR" dirty="0" smtClean="0"/>
              <a:t>:  </a:t>
            </a:r>
            <a:r>
              <a:rPr lang="fr-FR" dirty="0"/>
              <a:t>hypothèses </a:t>
            </a:r>
            <a:r>
              <a:rPr lang="fr-FR" dirty="0" smtClean="0"/>
              <a:t>non contradictoires+ déductions non erronées</a:t>
            </a:r>
            <a:endParaRPr lang="fr-FR" dirty="0"/>
          </a:p>
          <a:p>
            <a:pPr marL="0" indent="0">
              <a:buNone/>
            </a:pPr>
            <a:r>
              <a:rPr lang="fr-FR" dirty="0" smtClean="0"/>
              <a:t>-</a:t>
            </a:r>
            <a:r>
              <a:rPr lang="fr-FR" b="1" dirty="0" smtClean="0"/>
              <a:t>réalistes</a:t>
            </a:r>
            <a:r>
              <a:rPr lang="fr-FR" dirty="0" smtClean="0"/>
              <a:t>: l’observation des </a:t>
            </a:r>
            <a:r>
              <a:rPr lang="fr-FR" dirty="0"/>
              <a:t>faits </a:t>
            </a:r>
            <a:r>
              <a:rPr lang="fr-FR" dirty="0" smtClean="0"/>
              <a:t>ne contredit pas les hypothèses et les conclusions</a:t>
            </a:r>
            <a:endParaRPr lang="fr-FR" b="1" dirty="0" smtClean="0"/>
          </a:p>
          <a:p>
            <a:pPr marL="0" indent="0">
              <a:buNone/>
            </a:pPr>
            <a:r>
              <a:rPr lang="fr-FR" dirty="0" smtClean="0"/>
              <a:t>NB: Les économistes produisent forcément des modèles « irréalistes » pour mieux observer et comprendre le réel</a:t>
            </a:r>
            <a:endParaRPr lang="fr-FR" dirty="0"/>
          </a:p>
        </p:txBody>
      </p:sp>
    </p:spTree>
    <p:extLst>
      <p:ext uri="{BB962C8B-B14F-4D97-AF65-F5344CB8AC3E}">
        <p14:creationId xmlns:p14="http://schemas.microsoft.com/office/powerpoint/2010/main" val="2026266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a:t>
            </a:r>
            <a:r>
              <a:rPr lang="fr-FR" dirty="0" smtClean="0"/>
              <a:t>. </a:t>
            </a:r>
            <a:r>
              <a:rPr lang="fr-FR" dirty="0"/>
              <a:t>L</a:t>
            </a:r>
            <a:r>
              <a:rPr lang="fr-FR" dirty="0" smtClean="0"/>
              <a:t>’économie c’est quoi?</a:t>
            </a:r>
            <a:endParaRPr lang="fr-FR" dirty="0"/>
          </a:p>
        </p:txBody>
      </p:sp>
      <p:sp>
        <p:nvSpPr>
          <p:cNvPr id="3" name="Espace réservé du contenu 2"/>
          <p:cNvSpPr>
            <a:spLocks noGrp="1"/>
          </p:cNvSpPr>
          <p:nvPr>
            <p:ph idx="1"/>
          </p:nvPr>
        </p:nvSpPr>
        <p:spPr>
          <a:xfrm>
            <a:off x="2589212" y="1513267"/>
            <a:ext cx="8915400" cy="5344733"/>
          </a:xfrm>
        </p:spPr>
        <p:txBody>
          <a:bodyPr>
            <a:normAutofit lnSpcReduction="10000"/>
          </a:bodyPr>
          <a:lstStyle/>
          <a:p>
            <a:r>
              <a:rPr lang="fr-FR" b="1" dirty="0" smtClean="0"/>
              <a:t>Une définition consensuelle….</a:t>
            </a:r>
          </a:p>
          <a:p>
            <a:endParaRPr lang="fr-FR" b="1" dirty="0"/>
          </a:p>
          <a:p>
            <a:endParaRPr lang="fr-FR" b="1" dirty="0" smtClean="0"/>
          </a:p>
          <a:p>
            <a:pPr marL="0" indent="0">
              <a:buNone/>
            </a:pPr>
            <a:endParaRPr lang="fr-FR" b="1" dirty="0"/>
          </a:p>
          <a:p>
            <a:endParaRPr lang="fr-FR" b="1" dirty="0" smtClean="0"/>
          </a:p>
          <a:p>
            <a:endParaRPr lang="fr-FR" b="1" dirty="0"/>
          </a:p>
          <a:p>
            <a:pPr marL="0" indent="0" algn="just">
              <a:buNone/>
            </a:pPr>
            <a:r>
              <a:rPr lang="fr-FR" sz="2400" b="1" dirty="0" smtClean="0"/>
              <a:t>« </a:t>
            </a:r>
            <a:r>
              <a:rPr lang="fr-FR" sz="2400" dirty="0" smtClean="0"/>
              <a:t>L’économie est la </a:t>
            </a:r>
            <a:r>
              <a:rPr lang="fr-FR" sz="2400" u="sng" dirty="0" smtClean="0"/>
              <a:t>science</a:t>
            </a:r>
            <a:r>
              <a:rPr lang="fr-FR" sz="2400" dirty="0" smtClean="0"/>
              <a:t> qui étudie comment des </a:t>
            </a:r>
            <a:r>
              <a:rPr lang="fr-FR" sz="2400" u="sng" dirty="0" smtClean="0"/>
              <a:t>ressources rares</a:t>
            </a:r>
            <a:r>
              <a:rPr lang="fr-FR" sz="2400" dirty="0" smtClean="0"/>
              <a:t> sont employées pour la </a:t>
            </a:r>
            <a:r>
              <a:rPr lang="fr-FR" sz="2400" u="sng" dirty="0" smtClean="0"/>
              <a:t>satisfaction des besoins des hommes vivant en société</a:t>
            </a:r>
            <a:r>
              <a:rPr lang="fr-FR" sz="2400" dirty="0" smtClean="0"/>
              <a:t>; elle s’intéresse, d’une part aux opérations essentielles que sont </a:t>
            </a:r>
            <a:r>
              <a:rPr lang="fr-FR" sz="2400" u="sng" dirty="0" smtClean="0"/>
              <a:t>la production, la distribution des revenus et la consommation</a:t>
            </a:r>
            <a:r>
              <a:rPr lang="fr-FR" sz="2400" dirty="0" smtClean="0"/>
              <a:t>, d’autre part aux </a:t>
            </a:r>
            <a:r>
              <a:rPr lang="fr-FR" sz="2400" u="sng" dirty="0" smtClean="0"/>
              <a:t>institutions</a:t>
            </a:r>
            <a:r>
              <a:rPr lang="fr-FR" sz="2400" dirty="0" smtClean="0"/>
              <a:t> et aux activités ayant pour objet de faciliter ces opérations » </a:t>
            </a:r>
          </a:p>
          <a:p>
            <a:pPr marL="0" indent="0" algn="just">
              <a:buNone/>
            </a:pPr>
            <a:r>
              <a:rPr lang="fr-FR" b="1" dirty="0" smtClean="0"/>
              <a:t>Edmond Malinvaud (1968)</a:t>
            </a:r>
          </a:p>
          <a:p>
            <a:pPr marL="0" indent="0" algn="just">
              <a:buNone/>
            </a:pPr>
            <a:endParaRPr lang="fr-FR" b="1" dirty="0"/>
          </a:p>
          <a:p>
            <a:pPr marL="0" indent="0" algn="just">
              <a:buNone/>
            </a:pPr>
            <a:endParaRPr lang="fr-FR"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890" y="2013598"/>
            <a:ext cx="2924175" cy="1533525"/>
          </a:xfrm>
          <a:prstGeom prst="rect">
            <a:avLst/>
          </a:prstGeom>
        </p:spPr>
      </p:pic>
    </p:spTree>
    <p:extLst>
      <p:ext uri="{BB962C8B-B14F-4D97-AF65-F5344CB8AC3E}">
        <p14:creationId xmlns:p14="http://schemas.microsoft.com/office/powerpoint/2010/main" val="5291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688504"/>
            <a:ext cx="8911687" cy="1280890"/>
          </a:xfrm>
        </p:spPr>
        <p:txBody>
          <a:bodyPr/>
          <a:lstStyle/>
          <a:p>
            <a:r>
              <a:rPr lang="fr-FR" dirty="0"/>
              <a:t>2</a:t>
            </a:r>
            <a:r>
              <a:rPr lang="fr-FR" dirty="0" smtClean="0"/>
              <a:t>. </a:t>
            </a:r>
            <a:r>
              <a:rPr lang="fr-FR" dirty="0"/>
              <a:t>L</a:t>
            </a:r>
            <a:r>
              <a:rPr lang="fr-FR" dirty="0" smtClean="0"/>
              <a:t>’économie c’est quoi?</a:t>
            </a:r>
            <a:endParaRPr lang="fr-FR" dirty="0"/>
          </a:p>
        </p:txBody>
      </p:sp>
      <p:sp>
        <p:nvSpPr>
          <p:cNvPr id="3" name="Espace réservé du contenu 2"/>
          <p:cNvSpPr>
            <a:spLocks noGrp="1"/>
          </p:cNvSpPr>
          <p:nvPr>
            <p:ph sz="half" idx="1"/>
          </p:nvPr>
        </p:nvSpPr>
        <p:spPr>
          <a:xfrm>
            <a:off x="2589212" y="1545465"/>
            <a:ext cx="4313864" cy="5215943"/>
          </a:xfrm>
        </p:spPr>
        <p:txBody>
          <a:bodyPr>
            <a:normAutofit/>
          </a:bodyPr>
          <a:lstStyle/>
          <a:p>
            <a:pPr algn="just"/>
            <a:r>
              <a:rPr lang="fr-FR" b="1" dirty="0" smtClean="0"/>
              <a:t>L’économie substantive</a:t>
            </a:r>
          </a:p>
          <a:p>
            <a:pPr marL="0" indent="0" algn="just">
              <a:buNone/>
            </a:pPr>
            <a:r>
              <a:rPr lang="fr-FR" sz="1600" b="1" dirty="0"/>
              <a:t>L'économie est simplement la façon par laquelle une société satisfait ses besoins </a:t>
            </a:r>
            <a:r>
              <a:rPr lang="fr-FR" sz="1600" b="1" dirty="0" smtClean="0"/>
              <a:t>matériels</a:t>
            </a:r>
          </a:p>
          <a:p>
            <a:pPr marL="0" indent="0" algn="just">
              <a:buNone/>
            </a:pPr>
            <a:r>
              <a:rPr lang="fr-FR" sz="1400" dirty="0"/>
              <a:t>Elle désigne simplement l'étude des choix humains qui leur permettent de vivre dans leur environnement social et </a:t>
            </a:r>
            <a:r>
              <a:rPr lang="fr-FR" sz="1400" dirty="0" smtClean="0"/>
              <a:t>naturel, un </a:t>
            </a:r>
            <a:r>
              <a:rPr lang="fr-FR" sz="1400" dirty="0"/>
              <a:t>processus qui </a:t>
            </a:r>
            <a:r>
              <a:rPr lang="fr-FR" sz="1400" b="1" dirty="0"/>
              <a:t>peut impliquer ou non la maximisation de l'utilisation de ses ressources</a:t>
            </a:r>
            <a:r>
              <a:rPr lang="fr-FR" sz="1400" dirty="0"/>
              <a:t>. Le sens substantif du terme « économie » est vu dans le sens plus large d'« économiser » </a:t>
            </a:r>
            <a:r>
              <a:rPr lang="fr-FR" sz="1400" dirty="0" smtClean="0"/>
              <a:t>ou d</a:t>
            </a:r>
            <a:r>
              <a:rPr lang="fr-FR" sz="1400" dirty="0"/>
              <a:t>'« approvisionner ».</a:t>
            </a:r>
          </a:p>
          <a:p>
            <a:pPr marL="0" indent="0" algn="just">
              <a:buNone/>
            </a:pPr>
            <a:endParaRPr lang="fr-FR" b="1" dirty="0" smtClean="0"/>
          </a:p>
          <a:p>
            <a:pPr marL="0" indent="0">
              <a:buNone/>
            </a:pPr>
            <a:endParaRPr lang="fr-FR" b="1" dirty="0"/>
          </a:p>
        </p:txBody>
      </p:sp>
      <p:sp>
        <p:nvSpPr>
          <p:cNvPr id="4" name="Espace réservé du contenu 3"/>
          <p:cNvSpPr>
            <a:spLocks noGrp="1"/>
          </p:cNvSpPr>
          <p:nvPr>
            <p:ph sz="half" idx="2"/>
          </p:nvPr>
        </p:nvSpPr>
        <p:spPr>
          <a:xfrm>
            <a:off x="7045055" y="1429555"/>
            <a:ext cx="4313864" cy="5151549"/>
          </a:xfrm>
        </p:spPr>
        <p:txBody>
          <a:bodyPr>
            <a:normAutofit/>
          </a:bodyPr>
          <a:lstStyle/>
          <a:p>
            <a:r>
              <a:rPr lang="fr-FR" b="1" dirty="0" smtClean="0"/>
              <a:t>L’économie formelle </a:t>
            </a:r>
          </a:p>
          <a:p>
            <a:pPr marL="0" indent="0" algn="just">
              <a:buNone/>
            </a:pPr>
            <a:r>
              <a:rPr lang="fr-FR" dirty="0"/>
              <a:t>-</a:t>
            </a:r>
            <a:r>
              <a:rPr lang="fr-FR" sz="1600" b="1" dirty="0"/>
              <a:t>L’économie est une stratégie d’optimisation des ressources rares </a:t>
            </a:r>
            <a:r>
              <a:rPr lang="fr-FR" sz="1600" dirty="0"/>
              <a:t>(temps, revenus…) qui </a:t>
            </a:r>
            <a:r>
              <a:rPr lang="fr-FR" sz="1600" dirty="0" smtClean="0"/>
              <a:t>concerne toute la vie sociale: </a:t>
            </a:r>
            <a:r>
              <a:rPr lang="fr-FR" sz="1600" dirty="0"/>
              <a:t>une économie du mariage, du crime ou de la religion est possible</a:t>
            </a:r>
            <a:endParaRPr lang="fr-FR" sz="1600" b="1" dirty="0" smtClean="0"/>
          </a:p>
          <a:p>
            <a:pPr marL="0" indent="0" algn="just">
              <a:buNone/>
            </a:pPr>
            <a:r>
              <a:rPr lang="fr-FR" sz="1600" dirty="0" smtClean="0"/>
              <a:t>«</a:t>
            </a:r>
            <a:r>
              <a:rPr lang="fr-FR" sz="1600" dirty="0"/>
              <a:t> l'économie est la science qui étudie le comportement humain en tant que relation entre les fins et les moyens rares à usage alternatif </a:t>
            </a:r>
            <a:r>
              <a:rPr lang="fr-FR" sz="1600" dirty="0" smtClean="0"/>
              <a:t>». </a:t>
            </a:r>
            <a:r>
              <a:rPr lang="fr-FR" sz="1600" b="1" dirty="0" smtClean="0"/>
              <a:t>Lionel Robbins </a:t>
            </a:r>
            <a:r>
              <a:rPr lang="fr-FR" sz="1600" dirty="0" smtClean="0"/>
              <a:t>(1934)</a:t>
            </a:r>
            <a:endParaRPr lang="fr-FR" sz="1600" b="1" dirty="0"/>
          </a:p>
          <a:p>
            <a:pPr marL="0" indent="0" algn="just">
              <a:buNone/>
            </a:pP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482" y="4544703"/>
            <a:ext cx="3155324" cy="20364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68" y="4551912"/>
            <a:ext cx="1895475" cy="2029191"/>
          </a:xfrm>
          <a:prstGeom prst="rect">
            <a:avLst/>
          </a:prstGeom>
        </p:spPr>
      </p:pic>
    </p:spTree>
    <p:extLst>
      <p:ext uri="{BB962C8B-B14F-4D97-AF65-F5344CB8AC3E}">
        <p14:creationId xmlns:p14="http://schemas.microsoft.com/office/powerpoint/2010/main" val="241702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L’économie, c’est quoi?</a:t>
            </a:r>
            <a:endParaRPr lang="fr-FR" dirty="0"/>
          </a:p>
        </p:txBody>
      </p:sp>
      <p:sp>
        <p:nvSpPr>
          <p:cNvPr id="3" name="Espace réservé du contenu 2"/>
          <p:cNvSpPr>
            <a:spLocks noGrp="1"/>
          </p:cNvSpPr>
          <p:nvPr>
            <p:ph idx="1"/>
          </p:nvPr>
        </p:nvSpPr>
        <p:spPr/>
        <p:txBody>
          <a:bodyPr/>
          <a:lstStyle/>
          <a:p>
            <a:r>
              <a:rPr lang="fr-FR" b="1" dirty="0" smtClean="0"/>
              <a:t>Les différentes optiques en économie</a:t>
            </a:r>
          </a:p>
          <a:p>
            <a:pPr marL="0" indent="0">
              <a:buNone/>
            </a:pPr>
            <a:endParaRPr lang="fr-FR" b="1" dirty="0" smtClean="0"/>
          </a:p>
          <a:p>
            <a:pPr marL="0" indent="0">
              <a:buNone/>
            </a:pPr>
            <a:r>
              <a:rPr lang="fr-FR" b="1" dirty="0" smtClean="0"/>
              <a:t>Economie positive/ Economie normative</a:t>
            </a:r>
          </a:p>
          <a:p>
            <a:pPr marL="0" indent="0">
              <a:buNone/>
            </a:pPr>
            <a:endParaRPr lang="fr-FR" b="1" dirty="0" smtClean="0"/>
          </a:p>
          <a:p>
            <a:pPr marL="0" indent="0">
              <a:buNone/>
            </a:pPr>
            <a:r>
              <a:rPr lang="fr-FR" b="1" dirty="0" smtClean="0"/>
              <a:t>Micro-économie/ Macro-économie</a:t>
            </a:r>
          </a:p>
          <a:p>
            <a:pPr marL="0" indent="0">
              <a:buNone/>
            </a:pPr>
            <a:endParaRPr lang="fr-FR" dirty="0" smtClean="0"/>
          </a:p>
          <a:p>
            <a:pPr marL="0" indent="0">
              <a:buNone/>
            </a:pPr>
            <a:r>
              <a:rPr lang="fr-FR" b="1" dirty="0" smtClean="0"/>
              <a:t>Economie pure/ Economie appliquée</a:t>
            </a:r>
            <a:endParaRPr lang="fr-FR" b="1" dirty="0"/>
          </a:p>
        </p:txBody>
      </p:sp>
    </p:spTree>
    <p:extLst>
      <p:ext uri="{BB962C8B-B14F-4D97-AF65-F5344CB8AC3E}">
        <p14:creationId xmlns:p14="http://schemas.microsoft.com/office/powerpoint/2010/main" val="377859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3</a:t>
            </a:r>
            <a:r>
              <a:rPr lang="fr-FR" sz="3200" dirty="0" smtClean="0"/>
              <a:t>. Les trois âges de la pensée économique</a:t>
            </a:r>
            <a:endParaRPr lang="fr-FR" sz="3200" dirty="0"/>
          </a:p>
        </p:txBody>
      </p:sp>
      <p:sp>
        <p:nvSpPr>
          <p:cNvPr id="3" name="Espace réservé du contenu 2"/>
          <p:cNvSpPr>
            <a:spLocks noGrp="1"/>
          </p:cNvSpPr>
          <p:nvPr>
            <p:ph idx="1"/>
          </p:nvPr>
        </p:nvSpPr>
        <p:spPr>
          <a:xfrm>
            <a:off x="2592925" y="1610040"/>
            <a:ext cx="8915400" cy="5151369"/>
          </a:xfrm>
        </p:spPr>
        <p:txBody>
          <a:bodyPr/>
          <a:lstStyle/>
          <a:p>
            <a:pPr marL="0" indent="0">
              <a:buNone/>
            </a:pPr>
            <a:endParaRPr lang="fr-FR" b="1" dirty="0" smtClean="0"/>
          </a:p>
          <a:p>
            <a:r>
              <a:rPr lang="fr-FR" b="1" dirty="0"/>
              <a:t>3</a:t>
            </a:r>
            <a:r>
              <a:rPr lang="fr-FR" b="1" dirty="0" smtClean="0"/>
              <a:t>. 1 L’âge antique          </a:t>
            </a:r>
            <a:endParaRPr lang="fr-FR" dirty="0"/>
          </a:p>
          <a:p>
            <a:pPr marL="0" indent="0">
              <a:buNone/>
            </a:pPr>
            <a:r>
              <a:rPr lang="fr-FR" dirty="0" smtClean="0"/>
              <a:t> </a:t>
            </a:r>
            <a:r>
              <a:rPr lang="fr-FR" dirty="0"/>
              <a:t>360 av J-C, Xénophon invente le </a:t>
            </a:r>
            <a:r>
              <a:rPr lang="fr-FR" dirty="0" smtClean="0"/>
              <a:t>mot </a:t>
            </a:r>
            <a:r>
              <a:rPr lang="fr-FR" dirty="0"/>
              <a:t>« économie » </a:t>
            </a:r>
            <a:endParaRPr lang="fr-FR" dirty="0" smtClean="0"/>
          </a:p>
          <a:p>
            <a:pPr marL="0" indent="0">
              <a:buNone/>
            </a:pPr>
            <a:r>
              <a:rPr lang="fr-FR" dirty="0" smtClean="0"/>
              <a:t> </a:t>
            </a:r>
            <a:r>
              <a:rPr lang="fr-FR" dirty="0" err="1"/>
              <a:t>oïkos</a:t>
            </a:r>
            <a:r>
              <a:rPr lang="fr-FR" dirty="0"/>
              <a:t> (maison)+ </a:t>
            </a:r>
            <a:r>
              <a:rPr lang="fr-FR" dirty="0" err="1"/>
              <a:t>nomos</a:t>
            </a:r>
            <a:r>
              <a:rPr lang="fr-FR" dirty="0"/>
              <a:t> (administration, loi</a:t>
            </a:r>
            <a:r>
              <a:rPr lang="fr-FR" dirty="0" smtClean="0"/>
              <a:t>)</a:t>
            </a:r>
            <a:endParaRPr lang="fr-FR" dirty="0"/>
          </a:p>
          <a:p>
            <a:pPr marL="0" indent="0">
              <a:buNone/>
            </a:pPr>
            <a:endParaRPr lang="fr-FR" b="1" dirty="0" smtClean="0"/>
          </a:p>
          <a:p>
            <a:pPr marL="0" indent="0">
              <a:buNone/>
            </a:pPr>
            <a:endParaRPr lang="fr-FR" b="1" dirty="0" smtClean="0"/>
          </a:p>
          <a:p>
            <a:pPr marL="0" indent="0">
              <a:buNone/>
            </a:pPr>
            <a:endParaRPr lang="fr-FR" b="1" dirty="0" smtClean="0"/>
          </a:p>
          <a:p>
            <a:r>
              <a:rPr lang="fr-FR" b="1" dirty="0"/>
              <a:t>3</a:t>
            </a:r>
            <a:r>
              <a:rPr lang="fr-FR" b="1" dirty="0" smtClean="0"/>
              <a:t>.2 L’âge classique (XVIII-</a:t>
            </a:r>
            <a:r>
              <a:rPr lang="fr-FR" b="1" dirty="0" err="1" smtClean="0"/>
              <a:t>XIXième</a:t>
            </a:r>
            <a:r>
              <a:rPr lang="fr-FR" b="1" dirty="0" smtClean="0"/>
              <a:t> siècle)</a:t>
            </a:r>
          </a:p>
          <a:p>
            <a:pPr marL="0" indent="0">
              <a:buNone/>
            </a:pPr>
            <a:endParaRPr lang="fr-FR" b="1" dirty="0" smtClean="0"/>
          </a:p>
          <a:p>
            <a:pPr marL="0" indent="0">
              <a:buNone/>
            </a:pPr>
            <a:endParaRPr lang="fr-FR" b="1" dirty="0" smtClean="0"/>
          </a:p>
          <a:p>
            <a:pPr marL="0" indent="0">
              <a:buNone/>
            </a:pPr>
            <a:endParaRPr lang="fr-FR" b="1" dirty="0" smtClean="0"/>
          </a:p>
          <a:p>
            <a:r>
              <a:rPr lang="fr-FR" b="1" dirty="0"/>
              <a:t>3</a:t>
            </a:r>
            <a:r>
              <a:rPr lang="fr-FR" b="1" dirty="0" smtClean="0"/>
              <a:t>.3 L’âge néoclassique (depuis le </a:t>
            </a:r>
            <a:r>
              <a:rPr lang="fr-FR" b="1" dirty="0" err="1" smtClean="0"/>
              <a:t>XIXième</a:t>
            </a:r>
            <a:r>
              <a:rPr lang="fr-FR" b="1" dirty="0" smtClean="0"/>
              <a:t> siècle)</a:t>
            </a:r>
            <a:endParaRPr lang="fr-FR"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363" y="2040925"/>
            <a:ext cx="2031574" cy="2590800"/>
          </a:xfrm>
          <a:prstGeom prst="rect">
            <a:avLst/>
          </a:prstGeom>
        </p:spPr>
      </p:pic>
    </p:spTree>
    <p:extLst>
      <p:ext uri="{BB962C8B-B14F-4D97-AF65-F5344CB8AC3E}">
        <p14:creationId xmlns:p14="http://schemas.microsoft.com/office/powerpoint/2010/main" val="3612292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976</TotalTime>
  <Words>1408</Words>
  <Application>Microsoft Office PowerPoint</Application>
  <PresentationFormat>Grand écran</PresentationFormat>
  <Paragraphs>197</Paragraphs>
  <Slides>31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Century Gothic</vt:lpstr>
      <vt:lpstr>Wingdings 3</vt:lpstr>
      <vt:lpstr>Brin</vt:lpstr>
      <vt:lpstr>ECONOMIE GENERALE  INTRODUCTION </vt:lpstr>
      <vt:lpstr>Présentation PowerPoint</vt:lpstr>
      <vt:lpstr>Source: mesure-du-discours.unice.fr</vt:lpstr>
      <vt:lpstr>1. L’économie: science ou pseudo science?</vt:lpstr>
      <vt:lpstr>1. L’économie: science ou pseudo science?</vt:lpstr>
      <vt:lpstr>2. L’économie c’est quoi?</vt:lpstr>
      <vt:lpstr>2. L’économie c’est quoi?</vt:lpstr>
      <vt:lpstr>2. L’économie, c’est quoi?</vt:lpstr>
      <vt:lpstr>3. Les trois âges de la pensée économique</vt:lpstr>
      <vt:lpstr>3.1. L’âge antique : l’économie est l’art de la gestion au service d’un but moral</vt:lpstr>
      <vt:lpstr>3.2 L’âge classique: la genèse de l’économie comme science sociale autonome</vt:lpstr>
      <vt:lpstr>Présentation PowerPoint</vt:lpstr>
      <vt:lpstr>Balzac (1837) Les illusions perdues: quand l’imprimeur David Sechard devient un acteur rationnel </vt:lpstr>
      <vt:lpstr>3.3 L’âge néoclassique: l’économie est la science des choix efficaces</vt:lpstr>
      <vt:lpstr>Présentation PowerPoint</vt:lpstr>
      <vt:lpstr>Présentation PowerPoint</vt:lpstr>
      <vt:lpstr>Présentation PowerPoint</vt:lpstr>
      <vt:lpstr>4. Les courants de la pensée économique</vt:lpstr>
      <vt:lpstr> 6.1 Les libéraux</vt:lpstr>
      <vt:lpstr> 4.2 Les interventionnistes</vt:lpstr>
      <vt:lpstr>Présentation PowerPoint</vt:lpstr>
      <vt:lpstr>4.3 Les radicaux</vt:lpstr>
      <vt:lpstr>L’exploitation de la marchandise force de travail</vt:lpstr>
      <vt:lpstr>Le cycle à trois temps du capital</vt:lpstr>
      <vt:lpstr>La baisse tendancielle du taux de profit</vt:lpstr>
      <vt:lpstr>Les crises de surproduction</vt:lpstr>
      <vt:lpstr>Présentation PowerPoint</vt:lpstr>
      <vt:lpstr>Les 3 approches du PIB : France. Millliards d’€ courants</vt:lpstr>
      <vt:lpstr>Présentation PowerPoint</vt:lpstr>
      <vt:lpstr>Présentation PowerPoint</vt:lpstr>
      <vt:lpstr>PIB/hab : France 40 375$ (25ième rang) Source: Statistics Times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ECONOMIE GENERALE</dc:title>
  <dc:creator>denis Gouaux</dc:creator>
  <cp:lastModifiedBy>denis Gouaux</cp:lastModifiedBy>
  <cp:revision>81</cp:revision>
  <dcterms:created xsi:type="dcterms:W3CDTF">2015-11-21T20:34:11Z</dcterms:created>
  <dcterms:modified xsi:type="dcterms:W3CDTF">2015-12-01T06:37:10Z</dcterms:modified>
</cp:coreProperties>
</file>