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99" r:id="rId3"/>
    <p:sldId id="298" r:id="rId4"/>
    <p:sldId id="257" r:id="rId5"/>
    <p:sldId id="300" r:id="rId6"/>
    <p:sldId id="294" r:id="rId7"/>
    <p:sldId id="306" r:id="rId8"/>
    <p:sldId id="295" r:id="rId9"/>
    <p:sldId id="297" r:id="rId10"/>
    <p:sldId id="261" r:id="rId11"/>
    <p:sldId id="262" r:id="rId12"/>
    <p:sldId id="311" r:id="rId13"/>
    <p:sldId id="296" r:id="rId14"/>
    <p:sldId id="301" r:id="rId15"/>
    <p:sldId id="313" r:id="rId16"/>
    <p:sldId id="302" r:id="rId17"/>
    <p:sldId id="303" r:id="rId18"/>
    <p:sldId id="309" r:id="rId19"/>
    <p:sldId id="307" r:id="rId20"/>
    <p:sldId id="310" r:id="rId21"/>
    <p:sldId id="308" r:id="rId22"/>
    <p:sldId id="305" r:id="rId23"/>
    <p:sldId id="304" r:id="rId24"/>
    <p:sldId id="312" r:id="rId25"/>
    <p:sldId id="259" r:id="rId26"/>
    <p:sldId id="315" r:id="rId27"/>
    <p:sldId id="314" r:id="rId28"/>
    <p:sldId id="266" r:id="rId29"/>
    <p:sldId id="267" r:id="rId30"/>
    <p:sldId id="268" r:id="rId31"/>
  </p:sldIdLst>
  <p:sldSz cx="9144000" cy="6858000" type="screen4x3"/>
  <p:notesSz cx="6858000" cy="9144000"/>
  <p:defaultTextStyle>
    <a:defPPr>
      <a:defRPr lang="en-US">
        <a:uFillTx/>
      </a:defRPr>
    </a:defPPr>
    <a:lvl1pPr marL="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11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uFillTx/>
              </a:defRPr>
            </a:lvl1pPr>
          </a:lstStyle>
          <a:p>
            <a:fld id="{28223903-EE02-4A36-BB58-DCBE94C55C97}" type="datetimeFigureOut">
              <a:rPr lang="en-US" smtClean="0">
                <a:uFillTx/>
              </a:rPr>
              <a:t>2/7/2016</a:t>
            </a:fld>
            <a:endParaRPr lang="en-US">
              <a:uFillTx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0" anchor="ctr"/>
          <a:lstStyle/>
          <a:p>
            <a:endParaRPr lang="en-US">
              <a:uFillTx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uFillTx/>
              </a:defRPr>
            </a:lvl1pPr>
          </a:lstStyle>
          <a:p>
            <a:fld id="{585130D5-F9FA-4733-AAB2-789088DCA765}" type="slidenum">
              <a:rPr lang="en-US" smtClean="0">
                <a:uFillTx/>
              </a:rPr>
              <a:t>‹N°›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54743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130D5-F9FA-4733-AAB2-789088DCA765}" type="slidenum">
              <a:rPr lang="en-US" smtClean="0">
                <a:uFillTx/>
              </a:rPr>
              <a:t>1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11549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130D5-F9FA-4733-AAB2-789088DCA765}" type="slidenum">
              <a:rPr lang="en-US" smtClean="0">
                <a:uFillTx/>
              </a:rPr>
              <a:t>4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59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n-US" smtClean="0">
                <a:uFillTx/>
              </a:rPr>
              <a:t>Click to edit Master subtitle style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737D-B2DB-4D1C-BC6B-8F72F6D95BAC}" type="datetimeFigureOut">
              <a:rPr lang="en-US" smtClean="0">
                <a:uFillTx/>
              </a:rPr>
              <a:pPr/>
              <a:t>2/7/2016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0C77-1017-45EE-AFED-67C0A5197F02}" type="slidenum">
              <a:rPr lang="en-US" smtClean="0">
                <a:uFillTx/>
              </a:rPr>
              <a:pPr/>
              <a:t>‹N°›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737D-B2DB-4D1C-BC6B-8F72F6D95BAC}" type="datetimeFigureOut">
              <a:rPr lang="en-US" smtClean="0">
                <a:uFillTx/>
              </a:rPr>
              <a:pPr/>
              <a:t>2/7/2016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0C77-1017-45EE-AFED-67C0A5197F02}" type="slidenum">
              <a:rPr lang="en-US" smtClean="0">
                <a:uFillTx/>
              </a:rPr>
              <a:pPr/>
              <a:t>‹N°›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737D-B2DB-4D1C-BC6B-8F72F6D95BAC}" type="datetimeFigureOut">
              <a:rPr lang="en-US" smtClean="0">
                <a:uFillTx/>
              </a:rPr>
              <a:pPr/>
              <a:t>2/7/2016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0C77-1017-45EE-AFED-67C0A5197F02}" type="slidenum">
              <a:rPr lang="en-US" smtClean="0">
                <a:uFillTx/>
              </a:rPr>
              <a:pPr/>
              <a:t>‹N°›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737D-B2DB-4D1C-BC6B-8F72F6D95BAC}" type="datetimeFigureOut">
              <a:rPr lang="en-US" smtClean="0">
                <a:uFillTx/>
              </a:rPr>
              <a:pPr/>
              <a:t>2/7/2016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0C77-1017-45EE-AFED-67C0A5197F02}" type="slidenum">
              <a:rPr lang="en-US" smtClean="0">
                <a:uFillTx/>
              </a:rPr>
              <a:pPr/>
              <a:t>‹N°›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uFillTx/>
              </a:defRPr>
            </a:lvl1pPr>
          </a:lstStyle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737D-B2DB-4D1C-BC6B-8F72F6D95BAC}" type="datetimeFigureOut">
              <a:rPr lang="en-US" smtClean="0">
                <a:uFillTx/>
              </a:rPr>
              <a:pPr/>
              <a:t>2/7/2016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0C77-1017-45EE-AFED-67C0A5197F02}" type="slidenum">
              <a:rPr lang="en-US" smtClean="0">
                <a:uFillTx/>
              </a:rPr>
              <a:pPr/>
              <a:t>‹N°›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737D-B2DB-4D1C-BC6B-8F72F6D95BAC}" type="datetimeFigureOut">
              <a:rPr lang="en-US" smtClean="0">
                <a:uFillTx/>
              </a:rPr>
              <a:pPr/>
              <a:t>2/7/2016</a:t>
            </a:fld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0C77-1017-45EE-AFED-67C0A5197F02}" type="slidenum">
              <a:rPr lang="en-US" smtClean="0">
                <a:uFillTx/>
              </a:rPr>
              <a:pPr/>
              <a:t>‹N°›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737D-B2DB-4D1C-BC6B-8F72F6D95BAC}" type="datetimeFigureOut">
              <a:rPr lang="en-US" smtClean="0">
                <a:uFillTx/>
              </a:rPr>
              <a:pPr/>
              <a:t>2/7/2016</a:t>
            </a:fld>
            <a:endParaRPr lang="en-US">
              <a:uFillTx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0C77-1017-45EE-AFED-67C0A5197F02}" type="slidenum">
              <a:rPr lang="en-US" smtClean="0">
                <a:uFillTx/>
              </a:rPr>
              <a:pPr/>
              <a:t>‹N°›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737D-B2DB-4D1C-BC6B-8F72F6D95BAC}" type="datetimeFigureOut">
              <a:rPr lang="en-US" smtClean="0">
                <a:uFillTx/>
              </a:rPr>
              <a:pPr/>
              <a:t>2/7/2016</a:t>
            </a:fld>
            <a:endParaRPr lang="en-US"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0C77-1017-45EE-AFED-67C0A5197F02}" type="slidenum">
              <a:rPr lang="en-US" smtClean="0">
                <a:uFillTx/>
              </a:rPr>
              <a:pPr/>
              <a:t>‹N°›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737D-B2DB-4D1C-BC6B-8F72F6D95BAC}" type="datetimeFigureOut">
              <a:rPr lang="en-US" smtClean="0">
                <a:uFillTx/>
              </a:rPr>
              <a:pPr/>
              <a:t>2/7/2016</a:t>
            </a:fld>
            <a:endParaRPr lang="en-US"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0C77-1017-45EE-AFED-67C0A5197F02}" type="slidenum">
              <a:rPr lang="en-US" smtClean="0">
                <a:uFillTx/>
              </a:rPr>
              <a:pPr/>
              <a:t>‹N°›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uFillTx/>
              </a:defRPr>
            </a:lvl1pPr>
          </a:lstStyle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737D-B2DB-4D1C-BC6B-8F72F6D95BAC}" type="datetimeFigureOut">
              <a:rPr lang="en-US" smtClean="0">
                <a:uFillTx/>
              </a:rPr>
              <a:pPr/>
              <a:t>2/7/2016</a:t>
            </a:fld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0C77-1017-45EE-AFED-67C0A5197F02}" type="slidenum">
              <a:rPr lang="en-US" smtClean="0">
                <a:uFillTx/>
              </a:rPr>
              <a:pPr/>
              <a:t>‹N°›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uFillTx/>
              </a:defRPr>
            </a:lvl1pPr>
          </a:lstStyle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endParaRPr lang="en-US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en-US" smtClean="0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737D-B2DB-4D1C-BC6B-8F72F6D95BAC}" type="datetimeFigureOut">
              <a:rPr lang="en-US" smtClean="0">
                <a:uFillTx/>
              </a:rPr>
              <a:pPr/>
              <a:t>2/7/2016</a:t>
            </a:fld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D0C77-1017-45EE-AFED-67C0A5197F02}" type="slidenum">
              <a:rPr lang="en-US" smtClean="0">
                <a:uFillTx/>
              </a:rPr>
              <a:pPr/>
              <a:t>‹N°›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>
                <a:uFillTx/>
              </a:rPr>
              <a:t>Click to edit Master title style</a:t>
            </a:r>
            <a:endParaRPr lang="en-US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14D7737D-B2DB-4D1C-BC6B-8F72F6D95BAC}" type="datetimeFigureOut">
              <a:rPr lang="en-US" smtClean="0">
                <a:uFillTx/>
              </a:rPr>
              <a:pPr/>
              <a:t>2/7/2016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D43D0C77-1017-45EE-AFED-67C0A5197F02}" type="slidenum">
              <a:rPr lang="en-US" smtClean="0">
                <a:uFillTx/>
              </a:rPr>
              <a:pPr/>
              <a:t>‹N°›</a:t>
            </a:fld>
            <a:endParaRPr lang="en-US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en-US">
          <a:uFillTx/>
        </a:defRPr>
      </a:defPPr>
      <a:lvl1pPr marL="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03055" y="152401"/>
            <a:ext cx="77724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uFillTx/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dirty="0" err="1" smtClean="0">
                <a:uFillTx/>
                <a:latin typeface="Arial"/>
                <a:cs typeface="Arial"/>
              </a:rPr>
              <a:t>onnaie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crédit</a:t>
            </a:r>
            <a:r>
              <a:rPr lang="en-US" dirty="0" smtClean="0">
                <a:latin typeface="Arial"/>
                <a:cs typeface="Arial"/>
              </a:rPr>
              <a:t> et </a:t>
            </a:r>
            <a:r>
              <a:rPr lang="en-US" dirty="0" err="1" smtClean="0">
                <a:latin typeface="Arial"/>
                <a:cs typeface="Arial"/>
              </a:rPr>
              <a:t>f</a:t>
            </a:r>
            <a:r>
              <a:rPr lang="en-US" dirty="0" err="1" smtClean="0">
                <a:uFillTx/>
                <a:latin typeface="Arial"/>
                <a:cs typeface="Arial"/>
              </a:rPr>
              <a:t>inancement</a:t>
            </a:r>
            <a:endParaRPr lang="en-US" dirty="0" smtClean="0">
              <a:uFillTx/>
              <a:latin typeface="Arial"/>
              <a:cs typeface="Arial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-10886" y="1371600"/>
            <a:ext cx="9002486" cy="5334000"/>
          </a:xfrm>
        </p:spPr>
        <p:txBody>
          <a:bodyPr/>
          <a:lstStyle/>
          <a:p>
            <a:r>
              <a:rPr lang="en-US" dirty="0" smtClean="0">
                <a:uFillTx/>
                <a:latin typeface="Arial"/>
                <a:cs typeface="Arial"/>
              </a:rPr>
              <a:t> </a:t>
            </a:r>
            <a:r>
              <a:rPr lang="en-US" b="1" dirty="0" smtClean="0">
                <a:uFillTx/>
                <a:latin typeface="Arial"/>
                <a:cs typeface="Arial"/>
              </a:rPr>
              <a:t>Notions </a:t>
            </a:r>
            <a:r>
              <a:rPr lang="en-US" b="1" dirty="0" err="1" smtClean="0">
                <a:uFillTx/>
                <a:latin typeface="Arial"/>
                <a:cs typeface="Arial"/>
              </a:rPr>
              <a:t>fondamentales</a:t>
            </a:r>
            <a:r>
              <a:rPr lang="en-US" b="1" dirty="0" smtClean="0">
                <a:uFillTx/>
                <a:latin typeface="Arial"/>
                <a:cs typeface="Arial"/>
              </a:rPr>
              <a:t> sur la </a:t>
            </a:r>
            <a:r>
              <a:rPr lang="en-US" b="1" dirty="0" err="1" smtClean="0">
                <a:uFillTx/>
                <a:latin typeface="Arial"/>
                <a:cs typeface="Arial"/>
              </a:rPr>
              <a:t>monnaie</a:t>
            </a:r>
            <a:endParaRPr lang="en-US" b="1" dirty="0" smtClean="0">
              <a:uFillTx/>
              <a:latin typeface="Arial"/>
              <a:cs typeface="Arial"/>
            </a:endParaRPr>
          </a:p>
          <a:p>
            <a:endParaRPr lang="en-US" b="1" dirty="0">
              <a:latin typeface="Arial"/>
              <a:cs typeface="Arial"/>
            </a:endParaRPr>
          </a:p>
          <a:p>
            <a:endParaRPr lang="en-US" b="1" dirty="0" smtClean="0">
              <a:uFillTx/>
              <a:latin typeface="Arial"/>
              <a:cs typeface="Arial"/>
            </a:endParaRPr>
          </a:p>
        </p:txBody>
      </p:sp>
      <p:pic>
        <p:nvPicPr>
          <p:cNvPr id="4" name="Imag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015428" y="2239191"/>
            <a:ext cx="6949857" cy="44664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81000"/>
            <a:ext cx="8534400" cy="6324600"/>
          </a:xfrm>
        </p:spPr>
        <p:txBody>
          <a:bodyPr>
            <a:normAutofit/>
          </a:bodyPr>
          <a:lstStyle/>
          <a:p>
            <a:endParaRPr sz="1400" dirty="0">
              <a:uFillTx/>
              <a:latin typeface="Arial" charset="0"/>
            </a:endParaRPr>
          </a:p>
          <a:p>
            <a:pPr marL="0" indent="0">
              <a:buNone/>
            </a:pPr>
            <a:r>
              <a:rPr lang="fr-FR" sz="3600" dirty="0" smtClean="0">
                <a:uFillTx/>
                <a:latin typeface="Arial" charset="0"/>
              </a:rPr>
              <a:t>A. </a:t>
            </a:r>
            <a:r>
              <a:rPr lang="fr-FR" sz="3600" dirty="0" smtClean="0">
                <a:latin typeface="Arial" charset="0"/>
              </a:rPr>
              <a:t>La fonction d’u</a:t>
            </a:r>
            <a:r>
              <a:rPr sz="3600" dirty="0" err="1" smtClean="0">
                <a:uFillTx/>
                <a:latin typeface="Arial" charset="0"/>
              </a:rPr>
              <a:t>nité</a:t>
            </a:r>
            <a:r>
              <a:rPr sz="3600" dirty="0" smtClean="0">
                <a:uFillTx/>
                <a:latin typeface="Arial" charset="0"/>
              </a:rPr>
              <a:t> </a:t>
            </a:r>
            <a:r>
              <a:rPr sz="3600" dirty="0">
                <a:uFillTx/>
                <a:latin typeface="Arial" charset="0"/>
              </a:rPr>
              <a:t>de </a:t>
            </a:r>
            <a:r>
              <a:rPr sz="3600" dirty="0" err="1">
                <a:uFillTx/>
                <a:latin typeface="Arial" charset="0"/>
              </a:rPr>
              <a:t>compte</a:t>
            </a:r>
            <a:endParaRPr sz="3600" dirty="0">
              <a:uFillTx/>
              <a:latin typeface="Arial" charset="0"/>
            </a:endParaRPr>
          </a:p>
          <a:p>
            <a:endParaRPr sz="1400" dirty="0">
              <a:uFillTx/>
              <a:latin typeface="Arial" charset="0"/>
            </a:endParaRPr>
          </a:p>
          <a:p>
            <a:pPr algn="just"/>
            <a:r>
              <a:rPr lang="fr-FR" sz="2000" dirty="0" smtClean="0">
                <a:latin typeface="Arial" charset="0"/>
              </a:rPr>
              <a:t>La</a:t>
            </a:r>
            <a:r>
              <a:rPr lang="fr-FR" sz="2000" dirty="0" smtClean="0">
                <a:uFillTx/>
                <a:latin typeface="Arial" charset="0"/>
              </a:rPr>
              <a:t> monnaie permet de </a:t>
            </a:r>
            <a:r>
              <a:rPr sz="2000" dirty="0" err="1" smtClean="0">
                <a:uFillTx/>
                <a:latin typeface="Arial" charset="0"/>
              </a:rPr>
              <a:t>mesure</a:t>
            </a:r>
            <a:r>
              <a:rPr lang="fr-FR" sz="2000" dirty="0" smtClean="0">
                <a:uFillTx/>
                <a:latin typeface="Arial" charset="0"/>
              </a:rPr>
              <a:t>r et de comparer</a:t>
            </a:r>
            <a:r>
              <a:rPr sz="2000" dirty="0" smtClean="0">
                <a:uFillTx/>
                <a:latin typeface="Arial" charset="0"/>
              </a:rPr>
              <a:t>  </a:t>
            </a:r>
            <a:r>
              <a:rPr sz="2000" dirty="0">
                <a:uFillTx/>
                <a:latin typeface="Arial" charset="0"/>
              </a:rPr>
              <a:t>la </a:t>
            </a:r>
            <a:r>
              <a:rPr sz="2000" dirty="0" err="1">
                <a:uFillTx/>
                <a:latin typeface="Arial" charset="0"/>
              </a:rPr>
              <a:t>valeur</a:t>
            </a:r>
            <a:r>
              <a:rPr sz="2000" dirty="0">
                <a:uFillTx/>
                <a:latin typeface="Arial" charset="0"/>
              </a:rPr>
              <a:t> </a:t>
            </a:r>
            <a:r>
              <a:rPr lang="fr-FR" sz="2000" dirty="0" smtClean="0">
                <a:latin typeface="Arial" charset="0"/>
              </a:rPr>
              <a:t>des</a:t>
            </a:r>
            <a:r>
              <a:rPr sz="2000" dirty="0" smtClean="0">
                <a:uFillTx/>
                <a:latin typeface="Arial" charset="0"/>
              </a:rPr>
              <a:t> </a:t>
            </a:r>
            <a:r>
              <a:rPr sz="2000" dirty="0" err="1">
                <a:uFillTx/>
                <a:latin typeface="Arial" charset="0"/>
              </a:rPr>
              <a:t>biens</a:t>
            </a:r>
            <a:r>
              <a:rPr sz="2000" dirty="0">
                <a:uFillTx/>
                <a:latin typeface="Arial" charset="0"/>
              </a:rPr>
              <a:t> et </a:t>
            </a:r>
            <a:r>
              <a:rPr sz="2000" dirty="0" smtClean="0">
                <a:uFillTx/>
                <a:latin typeface="Arial" charset="0"/>
              </a:rPr>
              <a:t>services</a:t>
            </a:r>
            <a:r>
              <a:rPr lang="fr-FR" sz="2000" dirty="0" smtClean="0">
                <a:uFillTx/>
                <a:latin typeface="Arial" charset="0"/>
              </a:rPr>
              <a:t> hétérogènes (Etalon de valeur)</a:t>
            </a:r>
          </a:p>
          <a:p>
            <a:pPr marL="0" indent="0" algn="just">
              <a:buNone/>
            </a:pPr>
            <a:endParaRPr lang="fr-FR" sz="2000" dirty="0">
              <a:latin typeface="Arial" charset="0"/>
            </a:endParaRPr>
          </a:p>
          <a:p>
            <a:pPr algn="just"/>
            <a:r>
              <a:rPr lang="fr-FR" sz="2000" dirty="0" smtClean="0">
                <a:uFillTx/>
                <a:latin typeface="Arial" charset="0"/>
              </a:rPr>
              <a:t>Sans l’unité de compte, le système de prix serait beaucoup moins lisible </a:t>
            </a:r>
          </a:p>
          <a:p>
            <a:pPr marL="0" indent="0">
              <a:buNone/>
            </a:pPr>
            <a:r>
              <a:rPr lang="fr-FR" sz="2000" dirty="0" smtClean="0">
                <a:latin typeface="Arial" charset="0"/>
              </a:rPr>
              <a:t> </a:t>
            </a:r>
            <a:r>
              <a:rPr lang="fr-FR" sz="2400" i="1" dirty="0" smtClean="0">
                <a:latin typeface="Arial" charset="0"/>
              </a:rPr>
              <a:t>Soit une économie à N biens échangeables </a:t>
            </a:r>
            <a:endParaRPr lang="fr-FR" sz="2400" i="1" dirty="0" smtClean="0">
              <a:uFillTx/>
              <a:latin typeface="Arial" charset="0"/>
            </a:endParaRPr>
          </a:p>
          <a:p>
            <a:pPr marL="0" indent="0">
              <a:buNone/>
            </a:pPr>
            <a:endParaRPr lang="fr-FR" sz="2400" i="1" dirty="0">
              <a:latin typeface="Arial" charset="0"/>
            </a:endParaRPr>
          </a:p>
          <a:p>
            <a:pPr marL="0" indent="0">
              <a:buNone/>
            </a:pPr>
            <a:r>
              <a:rPr lang="fr-FR" sz="2400" i="1" dirty="0" smtClean="0">
                <a:latin typeface="Arial" charset="0"/>
              </a:rPr>
              <a:t>Economie de troc                N(N-1)/2 prix relatifs</a:t>
            </a:r>
          </a:p>
          <a:p>
            <a:pPr marL="0" indent="0">
              <a:buNone/>
            </a:pPr>
            <a:r>
              <a:rPr lang="fr-FR" sz="2400" i="1" dirty="0" smtClean="0">
                <a:uFillTx/>
                <a:latin typeface="Arial" charset="0"/>
              </a:rPr>
              <a:t>Pour 4 biens il faut 6 prix; pour 10 biens il faut 45 prix</a:t>
            </a:r>
          </a:p>
          <a:p>
            <a:pPr marL="0" indent="0">
              <a:buNone/>
            </a:pPr>
            <a:endParaRPr lang="fr-FR" sz="2400" i="1" dirty="0" smtClean="0">
              <a:uFillTx/>
              <a:latin typeface="Arial" charset="0"/>
            </a:endParaRPr>
          </a:p>
          <a:p>
            <a:pPr marL="0" indent="0">
              <a:buNone/>
            </a:pPr>
            <a:r>
              <a:rPr lang="fr-FR" sz="2400" i="1" dirty="0" smtClean="0">
                <a:latin typeface="Arial" charset="0"/>
              </a:rPr>
              <a:t>Economie monétaire           N prix exprimés en monnaie </a:t>
            </a:r>
            <a:endParaRPr lang="fr-FR" sz="2400" i="1" dirty="0" smtClean="0">
              <a:latin typeface="Arial" charset="0"/>
            </a:endParaRPr>
          </a:p>
          <a:p>
            <a:pPr marL="0" indent="0">
              <a:buNone/>
            </a:pPr>
            <a:r>
              <a:rPr lang="fr-FR" sz="2400" i="1" dirty="0" smtClean="0">
                <a:latin typeface="Arial" charset="0"/>
              </a:rPr>
              <a:t>Pour </a:t>
            </a:r>
            <a:r>
              <a:rPr lang="fr-FR" sz="2400" i="1" dirty="0" smtClean="0">
                <a:latin typeface="Arial" charset="0"/>
              </a:rPr>
              <a:t>4 biens il faut 4 prix, pour 10 biens, il en faut 10</a:t>
            </a:r>
            <a:endParaRPr lang="fr-FR" sz="2400" i="1" dirty="0">
              <a:latin typeface="Arial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3162300" y="4343400"/>
            <a:ext cx="838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3467100" y="5715000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3847" y="228600"/>
            <a:ext cx="8229600" cy="561247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latin typeface="Arial" charset="0"/>
              </a:rPr>
              <a:t>B. La fonction d’intermédiaire des échanges</a:t>
            </a:r>
            <a:endParaRPr dirty="0">
              <a:uFillTx/>
              <a:latin typeface="Arial" charset="0"/>
            </a:endParaRPr>
          </a:p>
          <a:p>
            <a:pPr marL="0" indent="0" algn="ctr">
              <a:buNone/>
            </a:pPr>
            <a:endParaRPr lang="fr-FR" sz="1400" dirty="0">
              <a:latin typeface="Arial" charset="0"/>
            </a:endParaRPr>
          </a:p>
          <a:p>
            <a:pPr algn="just"/>
            <a:r>
              <a:rPr lang="fr-FR" sz="2400" dirty="0" smtClean="0">
                <a:latin typeface="Arial" charset="0"/>
              </a:rPr>
              <a:t>Capacité de la</a:t>
            </a:r>
            <a:r>
              <a:rPr sz="2400" dirty="0" smtClean="0">
                <a:uFillTx/>
                <a:latin typeface="Arial" charset="0"/>
              </a:rPr>
              <a:t> </a:t>
            </a:r>
            <a:r>
              <a:rPr sz="2400" dirty="0" err="1">
                <a:uFillTx/>
                <a:latin typeface="Arial" charset="0"/>
              </a:rPr>
              <a:t>monnaie</a:t>
            </a:r>
            <a:r>
              <a:rPr sz="2400" dirty="0">
                <a:uFillTx/>
                <a:latin typeface="Arial" charset="0"/>
              </a:rPr>
              <a:t> </a:t>
            </a:r>
            <a:r>
              <a:rPr lang="fr-FR" sz="2400" dirty="0">
                <a:latin typeface="Arial" charset="0"/>
              </a:rPr>
              <a:t>à</a:t>
            </a:r>
            <a:r>
              <a:rPr sz="2400" dirty="0" smtClean="0">
                <a:uFillTx/>
                <a:latin typeface="Arial" charset="0"/>
              </a:rPr>
              <a:t> </a:t>
            </a:r>
            <a:r>
              <a:rPr sz="2400" dirty="0" err="1">
                <a:uFillTx/>
                <a:latin typeface="Arial" charset="0"/>
              </a:rPr>
              <a:t>s'échanger</a:t>
            </a:r>
            <a:r>
              <a:rPr sz="2400" dirty="0">
                <a:uFillTx/>
                <a:latin typeface="Arial" charset="0"/>
              </a:rPr>
              <a:t> </a:t>
            </a:r>
            <a:r>
              <a:rPr sz="2400" dirty="0" err="1">
                <a:uFillTx/>
                <a:latin typeface="Arial" charset="0"/>
              </a:rPr>
              <a:t>contre</a:t>
            </a:r>
            <a:r>
              <a:rPr sz="2400" dirty="0">
                <a:uFillTx/>
                <a:latin typeface="Arial" charset="0"/>
              </a:rPr>
              <a:t> </a:t>
            </a:r>
            <a:r>
              <a:rPr sz="2400" dirty="0" err="1">
                <a:uFillTx/>
                <a:latin typeface="Arial" charset="0"/>
              </a:rPr>
              <a:t>toutes</a:t>
            </a:r>
            <a:r>
              <a:rPr sz="2400" dirty="0">
                <a:uFillTx/>
                <a:latin typeface="Arial" charset="0"/>
              </a:rPr>
              <a:t> les </a:t>
            </a:r>
            <a:r>
              <a:rPr sz="2400" dirty="0" err="1" smtClean="0">
                <a:uFillTx/>
                <a:latin typeface="Arial" charset="0"/>
              </a:rPr>
              <a:t>marchandises</a:t>
            </a:r>
            <a:r>
              <a:rPr sz="2400" dirty="0">
                <a:uFillTx/>
                <a:latin typeface="Arial" charset="0"/>
              </a:rPr>
              <a:t>: </a:t>
            </a:r>
            <a:r>
              <a:rPr lang="fr-FR" sz="2400" dirty="0" smtClean="0">
                <a:latin typeface="Arial" charset="0"/>
              </a:rPr>
              <a:t>la monnaie est</a:t>
            </a:r>
            <a:r>
              <a:rPr sz="2400" dirty="0" smtClean="0">
                <a:uFillTx/>
                <a:latin typeface="Arial" charset="0"/>
              </a:rPr>
              <a:t> </a:t>
            </a:r>
            <a:r>
              <a:rPr sz="2400" b="1" dirty="0" err="1">
                <a:uFillTx/>
                <a:latin typeface="Arial" charset="0"/>
              </a:rPr>
              <a:t>l'équivalent</a:t>
            </a:r>
            <a:r>
              <a:rPr sz="2400" b="1" dirty="0">
                <a:uFillTx/>
                <a:latin typeface="Arial" charset="0"/>
              </a:rPr>
              <a:t> </a:t>
            </a:r>
            <a:r>
              <a:rPr sz="2400" b="1" dirty="0" err="1" smtClean="0">
                <a:uFillTx/>
                <a:latin typeface="Arial" charset="0"/>
              </a:rPr>
              <a:t>général</a:t>
            </a:r>
            <a:endParaRPr lang="fr-FR" sz="2400" b="1" dirty="0">
              <a:latin typeface="Arial" charset="0"/>
            </a:endParaRPr>
          </a:p>
          <a:p>
            <a:pPr algn="just"/>
            <a:endParaRPr lang="fr-FR" sz="2400" dirty="0">
              <a:latin typeface="Arial" charset="0"/>
            </a:endParaRPr>
          </a:p>
          <a:p>
            <a:pPr algn="just"/>
            <a:r>
              <a:rPr lang="fr-FR" sz="2400" dirty="0" smtClean="0">
                <a:latin typeface="Arial" charset="0"/>
              </a:rPr>
              <a:t>Sans </a:t>
            </a:r>
            <a:r>
              <a:rPr lang="fr-FR" sz="2400" dirty="0" smtClean="0">
                <a:latin typeface="Arial" charset="0"/>
              </a:rPr>
              <a:t>la </a:t>
            </a:r>
            <a:r>
              <a:rPr lang="fr-FR" sz="2400" dirty="0" smtClean="0">
                <a:uFillTx/>
                <a:latin typeface="Arial" charset="0"/>
              </a:rPr>
              <a:t>monnaie</a:t>
            </a:r>
            <a:r>
              <a:rPr lang="fr-FR" sz="2400" dirty="0" smtClean="0">
                <a:uFillTx/>
                <a:latin typeface="Arial" charset="0"/>
              </a:rPr>
              <a:t>, les échanges seraient moins fréquents</a:t>
            </a:r>
          </a:p>
          <a:p>
            <a:pPr marL="0" indent="0" algn="just">
              <a:buNone/>
            </a:pPr>
            <a:endParaRPr lang="fr-FR" sz="2400" dirty="0">
              <a:latin typeface="Arial" charset="0"/>
            </a:endParaRPr>
          </a:p>
          <a:p>
            <a:pPr marL="0" indent="0" algn="ctr">
              <a:buNone/>
            </a:pPr>
            <a:r>
              <a:rPr lang="fr-FR" sz="2400" i="1" dirty="0" smtClean="0">
                <a:solidFill>
                  <a:srgbClr val="FF0000"/>
                </a:solidFill>
                <a:uFillTx/>
                <a:latin typeface="Arial" charset="0"/>
              </a:rPr>
              <a:t>Problème du troc: la double coïncidence des besoins</a:t>
            </a:r>
          </a:p>
          <a:p>
            <a:pPr marL="0" indent="0" algn="just">
              <a:buNone/>
            </a:pPr>
            <a:r>
              <a:rPr lang="fr-FR" sz="2400" i="1" dirty="0">
                <a:latin typeface="Arial" charset="0"/>
              </a:rPr>
              <a:t> </a:t>
            </a:r>
            <a:endParaRPr lang="fr-FR" sz="2400" i="1" dirty="0" smtClean="0">
              <a:uFillTx/>
              <a:latin typeface="Arial" charset="0"/>
            </a:endParaRPr>
          </a:p>
          <a:p>
            <a:pPr marL="0" indent="0" algn="just">
              <a:buNone/>
            </a:pPr>
            <a:endParaRPr lang="fr-FR" sz="2400" dirty="0" smtClean="0">
              <a:uFillTx/>
              <a:latin typeface="Arial" charset="0"/>
            </a:endParaRPr>
          </a:p>
          <a:p>
            <a:pPr marL="0" indent="0" algn="ctr">
              <a:buNone/>
            </a:pPr>
            <a:endParaRPr sz="2400" dirty="0">
              <a:uFillTx/>
              <a:latin typeface="Arial" charset="0"/>
            </a:endParaRPr>
          </a:p>
          <a:p>
            <a:pPr algn="ctr"/>
            <a:endParaRPr sz="1400" dirty="0">
              <a:uFillTx/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221343"/>
            <a:ext cx="8229600" cy="6172200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Bananes-Livres</a:t>
            </a:r>
          </a:p>
          <a:p>
            <a:pPr marL="0" indent="0">
              <a:buNone/>
            </a:pPr>
            <a:r>
              <a:rPr lang="fr-FR" dirty="0" smtClean="0"/>
              <a:t>ou Bananes-Monnaie-Livres? 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1205"/>
            <a:ext cx="8534400" cy="464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36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dirty="0" smtClean="0"/>
              <a:t>C. La fonction de réserve de valeur</a:t>
            </a:r>
          </a:p>
          <a:p>
            <a:endParaRPr lang="fr-FR" dirty="0">
              <a:latin typeface="Arial" charset="0"/>
            </a:endParaRPr>
          </a:p>
          <a:p>
            <a:pPr algn="just"/>
            <a:r>
              <a:rPr lang="fr-FR" sz="2000" dirty="0" smtClean="0">
                <a:latin typeface="Arial" charset="0"/>
              </a:rPr>
              <a:t>Capacité d’une monnaie à conserver sa valeur (son pouvoir d’achat) entre deux </a:t>
            </a:r>
            <a:r>
              <a:rPr lang="fr-FR" sz="2000" dirty="0" smtClean="0">
                <a:latin typeface="Arial" charset="0"/>
              </a:rPr>
              <a:t>transactions</a:t>
            </a:r>
          </a:p>
          <a:p>
            <a:pPr algn="just"/>
            <a:endParaRPr lang="fr-FR" sz="2000" dirty="0" smtClean="0">
              <a:latin typeface="Arial" charset="0"/>
            </a:endParaRPr>
          </a:p>
          <a:p>
            <a:pPr marL="0" indent="0" algn="just">
              <a:buNone/>
            </a:pPr>
            <a:r>
              <a:rPr lang="fr-FR" sz="2000" dirty="0" smtClean="0">
                <a:latin typeface="Arial" charset="0"/>
              </a:rPr>
              <a:t>           Faire face au décalage temporel entre versement des revenus et dépenses+ constituer une épargne de précaution</a:t>
            </a:r>
          </a:p>
          <a:p>
            <a:pPr marL="0" indent="0" algn="just">
              <a:buNone/>
            </a:pPr>
            <a:endParaRPr lang="fr-FR" sz="2000" dirty="0">
              <a:latin typeface="Arial" charset="0"/>
            </a:endParaRPr>
          </a:p>
          <a:p>
            <a:pPr marL="0" indent="0" algn="just">
              <a:buNone/>
            </a:pPr>
            <a:endParaRPr lang="fr-FR" sz="2000" dirty="0" smtClean="0">
              <a:latin typeface="Arial" charset="0"/>
            </a:endParaRPr>
          </a:p>
          <a:p>
            <a:pPr algn="just"/>
            <a:r>
              <a:rPr lang="fr-FR" sz="2000" dirty="0" smtClean="0">
                <a:latin typeface="Arial" charset="0"/>
              </a:rPr>
              <a:t>L’inflation érode le pouvoir d’achat de la </a:t>
            </a:r>
            <a:r>
              <a:rPr lang="fr-FR" sz="2000" dirty="0" smtClean="0">
                <a:latin typeface="Arial" charset="0"/>
              </a:rPr>
              <a:t>monnaie (-18% tous les 10 ans)</a:t>
            </a:r>
            <a:r>
              <a:rPr lang="fr-FR" sz="2000" dirty="0">
                <a:latin typeface="Arial" charset="0"/>
              </a:rPr>
              <a:t> </a:t>
            </a:r>
            <a:r>
              <a:rPr lang="fr-FR" sz="2000" dirty="0" smtClean="0">
                <a:latin typeface="Arial" charset="0"/>
              </a:rPr>
              <a:t>…</a:t>
            </a:r>
            <a:r>
              <a:rPr lang="fr-FR" sz="2000" dirty="0" smtClean="0">
                <a:latin typeface="Arial" charset="0"/>
              </a:rPr>
              <a:t>mais c’est le placement le moins risqué (pas de perte nominale)</a:t>
            </a:r>
            <a:endParaRPr lang="fr-FR" dirty="0">
              <a:latin typeface="Arial" charset="0"/>
            </a:endParaRPr>
          </a:p>
          <a:p>
            <a:pPr marL="0" indent="0">
              <a:buNone/>
            </a:pPr>
            <a:endParaRPr lang="fr-FR" dirty="0">
              <a:latin typeface="Arial" charset="0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2" name="Flèche droite 1"/>
          <p:cNvSpPr/>
          <p:nvPr/>
        </p:nvSpPr>
        <p:spPr>
          <a:xfrm>
            <a:off x="609600" y="2667000"/>
            <a:ext cx="6096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550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FR" u="sng" dirty="0" smtClean="0"/>
              <a:t>IV. </a:t>
            </a:r>
            <a:r>
              <a:rPr lang="fr-FR" u="sng" dirty="0" smtClean="0"/>
              <a:t>L’HISTOIRE DE LA MONNAIE</a:t>
            </a:r>
            <a:endParaRPr lang="fr-FR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fr-FR" dirty="0" smtClean="0"/>
              <a:t>La fable des économistes</a:t>
            </a:r>
          </a:p>
          <a:p>
            <a:pPr marL="514350" indent="-514350">
              <a:buAutoNum type="alphaUcPeriod"/>
            </a:pPr>
            <a:endParaRPr lang="fr-FR" dirty="0" smtClean="0"/>
          </a:p>
          <a:p>
            <a:pPr marL="514350" indent="-514350">
              <a:buAutoNum type="alphaUcPeriod"/>
            </a:pPr>
            <a:r>
              <a:rPr lang="fr-FR" dirty="0"/>
              <a:t>L</a:t>
            </a:r>
            <a:r>
              <a:rPr lang="fr-FR" dirty="0" smtClean="0"/>
              <a:t>es économistes manquent d’imagination</a:t>
            </a:r>
            <a:endParaRPr lang="fr-FR" dirty="0" smtClean="0"/>
          </a:p>
          <a:p>
            <a:pPr marL="514350" indent="-514350">
              <a:buAutoNum type="alphaUcPeriod"/>
            </a:pPr>
            <a:endParaRPr lang="fr-FR" dirty="0" smtClean="0"/>
          </a:p>
          <a:p>
            <a:pPr marL="514350" indent="-514350">
              <a:buAutoNum type="alphaUcPeriod"/>
            </a:pPr>
            <a:r>
              <a:rPr lang="fr-FR" dirty="0" smtClean="0"/>
              <a:t>L’invention </a:t>
            </a:r>
            <a:r>
              <a:rPr lang="fr-FR" dirty="0" smtClean="0"/>
              <a:t>de la monnaie moderne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465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66800"/>
            <a:ext cx="5257800" cy="3457797"/>
          </a:xfrm>
        </p:spPr>
      </p:pic>
      <p:sp>
        <p:nvSpPr>
          <p:cNvPr id="6" name="ZoneTexte 5"/>
          <p:cNvSpPr txBox="1"/>
          <p:nvPr/>
        </p:nvSpPr>
        <p:spPr>
          <a:xfrm>
            <a:off x="838200" y="4876800"/>
            <a:ext cx="7315200" cy="3810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dirty="0" smtClean="0"/>
              <a:t>      Les cauris. Monnaie utilisée pendant 3000 ans sur 3 </a:t>
            </a:r>
            <a:r>
              <a:rPr lang="fr-FR" dirty="0" err="1" smtClean="0"/>
              <a:t>contients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094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fr-FR" dirty="0" smtClean="0"/>
              <a:t>La fable des économistes</a:t>
            </a:r>
          </a:p>
          <a:p>
            <a:pPr marL="514350" indent="-514350">
              <a:buAutoNum type="alphaUcPeriod"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   TROC          MONNAIE          CREDIT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2362200" y="1600200"/>
            <a:ext cx="3048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4"/>
          <p:cNvSpPr/>
          <p:nvPr/>
        </p:nvSpPr>
        <p:spPr>
          <a:xfrm>
            <a:off x="5562600" y="1600200"/>
            <a:ext cx="30480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88" y="2305843"/>
            <a:ext cx="4481512" cy="287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04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pPr marL="0" indent="0">
              <a:buNone/>
            </a:pPr>
            <a:r>
              <a:rPr lang="fr-FR" sz="4000" dirty="0" smtClean="0"/>
              <a:t>B. </a:t>
            </a:r>
            <a:r>
              <a:rPr lang="fr-FR" sz="4000" dirty="0" smtClean="0"/>
              <a:t>Les économistes manquent d’imagination</a:t>
            </a:r>
            <a:endParaRPr lang="fr-FR" sz="4000" dirty="0" smtClean="0"/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Leçon 1: le mythe des sociétés </a:t>
            </a:r>
            <a:r>
              <a:rPr lang="fr-FR" dirty="0" smtClean="0"/>
              <a:t>de </a:t>
            </a:r>
            <a:r>
              <a:rPr lang="fr-FR" dirty="0" smtClean="0"/>
              <a:t>troc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Leçon 2: La redistribution et le don on précédé le marché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Leçon 3: Les </a:t>
            </a:r>
            <a:r>
              <a:rPr lang="fr-FR" dirty="0" smtClean="0"/>
              <a:t>paléo-monnaies </a:t>
            </a:r>
            <a:r>
              <a:rPr lang="fr-FR" dirty="0" smtClean="0"/>
              <a:t>mesuraient déjà </a:t>
            </a:r>
            <a:r>
              <a:rPr lang="fr-FR" dirty="0" smtClean="0"/>
              <a:t>les </a:t>
            </a:r>
            <a:r>
              <a:rPr lang="fr-FR" dirty="0" smtClean="0"/>
              <a:t>dettes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890290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r>
              <a:rPr lang="fr-FR" dirty="0" smtClean="0"/>
              <a:t>Leçon 1: le mythe des sociétés de troc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sz="2000" dirty="0" smtClean="0"/>
              <a:t>-Aucune société ancienne n’a alloué ses ressources au moyen du troc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sz="2000" dirty="0" smtClean="0"/>
              <a:t>-Le troc est une invention moderne : pallier le manque de monnaie (Russie fin des années 90, ou Argentine en 2002)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057400"/>
            <a:ext cx="4481512" cy="287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44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477000"/>
          </a:xfrm>
        </p:spPr>
        <p:txBody>
          <a:bodyPr>
            <a:normAutofit/>
          </a:bodyPr>
          <a:lstStyle/>
          <a:p>
            <a:r>
              <a:rPr lang="fr-FR" dirty="0" smtClean="0"/>
              <a:t>Leçon 2: La redistribution et le don ont précédé le marché</a:t>
            </a:r>
          </a:p>
          <a:p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000" dirty="0" smtClean="0"/>
              <a:t>Où l’on apprend qu’au plan monétaire,  l’Utopie de Thomas More (1516) a déjà existé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600200"/>
            <a:ext cx="5029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21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8600"/>
            <a:ext cx="8458200" cy="6477000"/>
          </a:xfrm>
        </p:spPr>
        <p:txBody>
          <a:bodyPr/>
          <a:lstStyle/>
          <a:p>
            <a:pPr marL="571500" indent="-571500">
              <a:buAutoNum type="romanUcPeriod"/>
            </a:pPr>
            <a:r>
              <a:rPr lang="fr-FR" dirty="0" smtClean="0"/>
              <a:t>Qu’est-ce que la monnaie?</a:t>
            </a:r>
          </a:p>
          <a:p>
            <a:pPr marL="0" indent="0">
              <a:buNone/>
            </a:pPr>
            <a:endParaRPr lang="fr-FR" dirty="0" smtClean="0"/>
          </a:p>
          <a:p>
            <a:pPr marL="571500" indent="-571500">
              <a:buAutoNum type="romanUcPeriod"/>
            </a:pPr>
            <a:r>
              <a:rPr lang="fr-FR" dirty="0" smtClean="0"/>
              <a:t>Les propriétés de la monnaie</a:t>
            </a:r>
          </a:p>
          <a:p>
            <a:pPr marL="571500" indent="-571500">
              <a:buAutoNum type="romanUcPeriod"/>
            </a:pPr>
            <a:endParaRPr lang="fr-FR" dirty="0" smtClean="0"/>
          </a:p>
          <a:p>
            <a:pPr marL="571500" indent="-571500">
              <a:buAutoNum type="romanUcPeriod"/>
            </a:pPr>
            <a:r>
              <a:rPr lang="fr-FR" dirty="0" smtClean="0"/>
              <a:t>Les fonctions économiques de la monnaie</a:t>
            </a:r>
          </a:p>
          <a:p>
            <a:pPr marL="571500" indent="-571500">
              <a:buAutoNum type="romanUcPeriod"/>
            </a:pPr>
            <a:endParaRPr lang="fr-FR" dirty="0" smtClean="0"/>
          </a:p>
          <a:p>
            <a:pPr marL="571500" indent="-571500">
              <a:buAutoNum type="romanUcPeriod"/>
            </a:pPr>
            <a:r>
              <a:rPr lang="fr-FR" dirty="0" smtClean="0"/>
              <a:t>L’histoire de la monnaie</a:t>
            </a:r>
          </a:p>
          <a:p>
            <a:pPr marL="571500" indent="-571500">
              <a:buAutoNum type="romanUcPeriod"/>
            </a:pPr>
            <a:endParaRPr lang="fr-FR" dirty="0" smtClean="0"/>
          </a:p>
          <a:p>
            <a:pPr marL="571500" indent="-571500">
              <a:buAutoNum type="romanUcPeriod"/>
            </a:pPr>
            <a:r>
              <a:rPr lang="fr-FR" dirty="0" smtClean="0"/>
              <a:t>Mesurer la monnaie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2980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85800"/>
            <a:ext cx="6120519" cy="4525963"/>
          </a:xfrm>
        </p:spPr>
      </p:pic>
      <p:sp>
        <p:nvSpPr>
          <p:cNvPr id="7" name="ZoneTexte 6"/>
          <p:cNvSpPr txBox="1"/>
          <p:nvPr/>
        </p:nvSpPr>
        <p:spPr>
          <a:xfrm>
            <a:off x="1295400" y="5486400"/>
            <a:ext cx="627291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dirty="0" smtClean="0"/>
              <a:t>Maison longue des Iroquois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2183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r>
              <a:rPr lang="fr-FR" dirty="0" smtClean="0"/>
              <a:t>Leçon 3: les paléo-monnaies mesuraient déjà les dettes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 smtClean="0"/>
              <a:t>Dettes profanes</a:t>
            </a:r>
          </a:p>
          <a:p>
            <a:pPr marL="0" indent="0">
              <a:buNone/>
            </a:pPr>
            <a:r>
              <a:rPr lang="fr-FR" dirty="0" smtClean="0"/>
              <a:t>-</a:t>
            </a:r>
            <a:r>
              <a:rPr lang="fr-FR" sz="2000" dirty="0" smtClean="0"/>
              <a:t>Monnaies unité de compte en Mésopotamie et en Egypte (Shekel, </a:t>
            </a:r>
            <a:r>
              <a:rPr lang="fr-FR" sz="2000" dirty="0" err="1" smtClean="0"/>
              <a:t>Shât</a:t>
            </a:r>
            <a:r>
              <a:rPr lang="fr-FR" sz="2000" dirty="0" smtClean="0"/>
              <a:t>, </a:t>
            </a:r>
            <a:r>
              <a:rPr lang="fr-FR" sz="2000" dirty="0" err="1" smtClean="0"/>
              <a:t>Deben</a:t>
            </a:r>
            <a:r>
              <a:rPr lang="fr-FR" sz="2000" dirty="0" smtClean="0"/>
              <a:t>)</a:t>
            </a:r>
          </a:p>
          <a:p>
            <a:pPr marL="0" indent="0">
              <a:buNone/>
            </a:pPr>
            <a:r>
              <a:rPr lang="fr-FR" sz="2000" dirty="0" smtClean="0"/>
              <a:t>-La comptabilité des dettes </a:t>
            </a:r>
            <a:r>
              <a:rPr lang="fr-FR" sz="2000" dirty="0" err="1" smtClean="0"/>
              <a:t>inter-individuelles</a:t>
            </a:r>
            <a:r>
              <a:rPr lang="fr-FR" sz="2000" dirty="0" smtClean="0"/>
              <a:t> : économiques ou dettes de sang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Dettes religieuses</a:t>
            </a:r>
          </a:p>
          <a:p>
            <a:pPr marL="0" indent="0">
              <a:buNone/>
            </a:pPr>
            <a:r>
              <a:rPr lang="fr-FR" sz="2000" dirty="0" smtClean="0"/>
              <a:t>Monnaies sacrées destinées aux offrandes (or, monnaie papier en Chine)</a:t>
            </a:r>
          </a:p>
          <a:p>
            <a:pPr marL="0" indent="0">
              <a:buNone/>
            </a:pP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326075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89" y="1600200"/>
            <a:ext cx="2902421" cy="4525963"/>
          </a:xfrm>
        </p:spPr>
      </p:pic>
      <p:sp>
        <p:nvSpPr>
          <p:cNvPr id="8" name="ZoneTexte 7"/>
          <p:cNvSpPr txBox="1"/>
          <p:nvPr/>
        </p:nvSpPr>
        <p:spPr>
          <a:xfrm>
            <a:off x="304800" y="152400"/>
            <a:ext cx="8382000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                CREDIT           </a:t>
            </a:r>
            <a:r>
              <a:rPr lang="fr-FR" sz="2400" dirty="0"/>
              <a:t>MONNAIE               TROC</a:t>
            </a:r>
          </a:p>
          <a:p>
            <a:endParaRPr lang="fr-FR" dirty="0"/>
          </a:p>
        </p:txBody>
      </p:sp>
      <p:sp>
        <p:nvSpPr>
          <p:cNvPr id="9" name="Flèche droite 8"/>
          <p:cNvSpPr/>
          <p:nvPr/>
        </p:nvSpPr>
        <p:spPr>
          <a:xfrm>
            <a:off x="3120789" y="381000"/>
            <a:ext cx="384411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9"/>
          <p:cNvSpPr/>
          <p:nvPr/>
        </p:nvSpPr>
        <p:spPr>
          <a:xfrm>
            <a:off x="5562600" y="381000"/>
            <a:ext cx="460610" cy="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009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C/ </a:t>
            </a:r>
            <a:r>
              <a:rPr lang="fr-FR" dirty="0" smtClean="0"/>
              <a:t>L’invention </a:t>
            </a:r>
            <a:r>
              <a:rPr lang="fr-FR" dirty="0" smtClean="0"/>
              <a:t>de la monnaie </a:t>
            </a:r>
            <a:r>
              <a:rPr lang="fr-FR" dirty="0" smtClean="0"/>
              <a:t>moderne</a:t>
            </a:r>
            <a:endParaRPr lang="fr-FR" dirty="0"/>
          </a:p>
          <a:p>
            <a:r>
              <a:rPr lang="fr-FR" sz="2000" dirty="0" smtClean="0"/>
              <a:t>L’invention de la monnaie métallique frappée et standardisée</a:t>
            </a:r>
          </a:p>
          <a:p>
            <a:pPr marL="0" indent="0">
              <a:buNone/>
            </a:pPr>
            <a:r>
              <a:rPr lang="fr-FR" sz="1800" dirty="0" smtClean="0">
                <a:latin typeface="Arial" charset="0"/>
              </a:rPr>
              <a:t>Lydie (Turquie) </a:t>
            </a:r>
            <a:r>
              <a:rPr lang="fr-FR" sz="1800" dirty="0">
                <a:latin typeface="Arial" charset="0"/>
              </a:rPr>
              <a:t>630/620 </a:t>
            </a:r>
            <a:r>
              <a:rPr lang="fr-FR" sz="1800" dirty="0" smtClean="0">
                <a:latin typeface="Arial" charset="0"/>
              </a:rPr>
              <a:t>avant JC sous </a:t>
            </a:r>
            <a:r>
              <a:rPr lang="fr-FR" sz="1800" dirty="0">
                <a:latin typeface="Arial" charset="0"/>
              </a:rPr>
              <a:t>les rois </a:t>
            </a:r>
            <a:r>
              <a:rPr lang="fr-FR" sz="1800" dirty="0" err="1">
                <a:latin typeface="Arial" charset="0"/>
              </a:rPr>
              <a:t>Ardys</a:t>
            </a:r>
            <a:r>
              <a:rPr lang="fr-FR" sz="1800" dirty="0">
                <a:latin typeface="Arial" charset="0"/>
              </a:rPr>
              <a:t> et Crésus</a:t>
            </a:r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676400" y="1752600"/>
            <a:ext cx="5279446" cy="30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99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 smtClean="0"/>
              <a:t>La Chine a inventé la monnaie métallique</a:t>
            </a:r>
          </a:p>
          <a:p>
            <a:pPr marL="0" indent="0">
              <a:buNone/>
            </a:pPr>
            <a:r>
              <a:rPr lang="fr-FR" sz="2800" dirty="0" smtClean="0"/>
              <a:t>-700</a:t>
            </a:r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630363"/>
            <a:ext cx="4495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57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429496729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2400" dirty="0" smtClean="0">
                <a:uFillTx/>
                <a:latin typeface="Arial" charset="0"/>
              </a:rPr>
              <a:t> </a:t>
            </a:r>
            <a:endParaRPr sz="2400" dirty="0">
              <a:uFillTx/>
              <a:latin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r>
              <a:rPr sz="1800" b="1" dirty="0" err="1" smtClean="0">
                <a:uFillTx/>
                <a:latin typeface="Arial" charset="0"/>
              </a:rPr>
              <a:t>L'invention</a:t>
            </a:r>
            <a:r>
              <a:rPr sz="1800" b="1" dirty="0" smtClean="0">
                <a:uFillTx/>
                <a:latin typeface="Arial" charset="0"/>
              </a:rPr>
              <a:t> </a:t>
            </a:r>
            <a:r>
              <a:rPr sz="1800" b="1" dirty="0">
                <a:uFillTx/>
                <a:latin typeface="Arial" charset="0"/>
              </a:rPr>
              <a:t>du billet de </a:t>
            </a:r>
            <a:r>
              <a:rPr sz="1800" b="1" dirty="0" err="1">
                <a:uFillTx/>
                <a:latin typeface="Arial" charset="0"/>
              </a:rPr>
              <a:t>banque</a:t>
            </a:r>
            <a:r>
              <a:rPr sz="1800" b="1" dirty="0">
                <a:uFillTx/>
                <a:latin typeface="Arial" charset="0"/>
              </a:rPr>
              <a:t> </a:t>
            </a:r>
          </a:p>
          <a:p>
            <a:endParaRPr sz="1400" b="1" dirty="0">
              <a:uFillTx/>
              <a:latin typeface="Arial" charset="0"/>
            </a:endParaRPr>
          </a:p>
          <a:p>
            <a:pPr algn="just"/>
            <a:endParaRPr sz="1400" b="1" dirty="0">
              <a:uFillTx/>
              <a:latin typeface="Arial" charset="0"/>
            </a:endParaRPr>
          </a:p>
          <a:p>
            <a:pPr algn="just"/>
            <a:r>
              <a:rPr sz="1400" b="1" dirty="0">
                <a:uFillTx/>
                <a:latin typeface="Arial" charset="0"/>
              </a:rPr>
              <a:t>Le billet </a:t>
            </a:r>
            <a:r>
              <a:rPr sz="1400" b="1" dirty="0" err="1">
                <a:uFillTx/>
                <a:latin typeface="Arial" charset="0"/>
              </a:rPr>
              <a:t>certificat</a:t>
            </a:r>
            <a:r>
              <a:rPr sz="1400" b="0" dirty="0">
                <a:uFillTx/>
                <a:latin typeface="Arial" charset="0"/>
              </a:rPr>
              <a:t>:  </a:t>
            </a:r>
            <a:r>
              <a:rPr sz="1400" b="0" dirty="0" err="1">
                <a:uFillTx/>
                <a:latin typeface="Arial" charset="0"/>
              </a:rPr>
              <a:t>ce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n'est</a:t>
            </a:r>
            <a:r>
              <a:rPr sz="1400" b="0" dirty="0">
                <a:uFillTx/>
                <a:latin typeface="Arial" charset="0"/>
              </a:rPr>
              <a:t> pas </a:t>
            </a:r>
            <a:r>
              <a:rPr sz="1400" b="0" dirty="0" err="1">
                <a:uFillTx/>
                <a:latin typeface="Arial" charset="0"/>
              </a:rPr>
              <a:t>une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monnaie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mais</a:t>
            </a:r>
            <a:r>
              <a:rPr sz="1400" b="0" dirty="0">
                <a:uFillTx/>
                <a:latin typeface="Arial" charset="0"/>
              </a:rPr>
              <a:t> un </a:t>
            </a:r>
            <a:r>
              <a:rPr sz="1400" b="0" dirty="0" err="1">
                <a:uFillTx/>
                <a:latin typeface="Arial" charset="0"/>
              </a:rPr>
              <a:t>moyen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pratique</a:t>
            </a:r>
            <a:r>
              <a:rPr sz="1400" b="0" dirty="0">
                <a:uFillTx/>
                <a:latin typeface="Arial" charset="0"/>
              </a:rPr>
              <a:t> de faire </a:t>
            </a:r>
            <a:r>
              <a:rPr sz="1400" b="0" dirty="0" err="1">
                <a:uFillTx/>
                <a:latin typeface="Arial" charset="0"/>
              </a:rPr>
              <a:t>circuler</a:t>
            </a:r>
            <a:r>
              <a:rPr sz="1400" b="0" dirty="0">
                <a:uFillTx/>
                <a:latin typeface="Arial" charset="0"/>
              </a:rPr>
              <a:t> la </a:t>
            </a:r>
            <a:r>
              <a:rPr sz="1400" b="0" dirty="0" err="1">
                <a:uFillTx/>
                <a:latin typeface="Arial" charset="0"/>
              </a:rPr>
              <a:t>monnaie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métallique</a:t>
            </a:r>
            <a:r>
              <a:rPr sz="1400" b="0" dirty="0">
                <a:uFillTx/>
                <a:latin typeface="Arial" charset="0"/>
              </a:rPr>
              <a:t>. Il </a:t>
            </a:r>
            <a:r>
              <a:rPr sz="1400" b="0" dirty="0" err="1">
                <a:uFillTx/>
                <a:latin typeface="Arial" charset="0"/>
              </a:rPr>
              <a:t>s'agit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d'une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sorte</a:t>
            </a:r>
            <a:r>
              <a:rPr sz="1400" b="0" dirty="0">
                <a:uFillTx/>
                <a:latin typeface="Arial" charset="0"/>
              </a:rPr>
              <a:t> de </a:t>
            </a:r>
            <a:r>
              <a:rPr sz="1400" b="0" dirty="0" err="1">
                <a:uFillTx/>
                <a:latin typeface="Arial" charset="0"/>
              </a:rPr>
              <a:t>chèque</a:t>
            </a:r>
            <a:r>
              <a:rPr sz="1400" b="0" dirty="0">
                <a:uFillTx/>
                <a:latin typeface="Arial" charset="0"/>
              </a:rPr>
              <a:t>, un </a:t>
            </a:r>
            <a:r>
              <a:rPr sz="1400" b="0" dirty="0" err="1">
                <a:uFillTx/>
                <a:latin typeface="Arial" charset="0"/>
              </a:rPr>
              <a:t>certificat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représentatif</a:t>
            </a:r>
            <a:r>
              <a:rPr sz="1400" b="0" dirty="0">
                <a:uFillTx/>
                <a:latin typeface="Arial" charset="0"/>
              </a:rPr>
              <a:t> d'un </a:t>
            </a:r>
            <a:r>
              <a:rPr sz="1400" b="0" dirty="0" err="1">
                <a:uFillTx/>
                <a:latin typeface="Arial" charset="0"/>
              </a:rPr>
              <a:t>dépôt</a:t>
            </a:r>
            <a:r>
              <a:rPr sz="1400" b="0" dirty="0">
                <a:uFillTx/>
                <a:latin typeface="Arial" charset="0"/>
              </a:rPr>
              <a:t> qui le </a:t>
            </a:r>
            <a:r>
              <a:rPr sz="1400" b="0" dirty="0" err="1">
                <a:uFillTx/>
                <a:latin typeface="Arial" charset="0"/>
              </a:rPr>
              <a:t>symbolise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mais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n'ajoute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rien</a:t>
            </a:r>
            <a:r>
              <a:rPr sz="1400" b="0" dirty="0">
                <a:uFillTx/>
                <a:latin typeface="Arial" charset="0"/>
              </a:rPr>
              <a:t> au stock de </a:t>
            </a:r>
            <a:r>
              <a:rPr sz="1400" b="0" dirty="0" err="1">
                <a:uFillTx/>
                <a:latin typeface="Arial" charset="0"/>
              </a:rPr>
              <a:t>monnaie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métallique</a:t>
            </a:r>
            <a:r>
              <a:rPr sz="1400" b="0" dirty="0">
                <a:uFillTx/>
                <a:latin typeface="Arial" charset="0"/>
              </a:rPr>
              <a:t>. </a:t>
            </a:r>
            <a:r>
              <a:rPr sz="1400" b="0" dirty="0" smtClean="0">
                <a:uFillTx/>
                <a:latin typeface="Arial" charset="0"/>
              </a:rPr>
              <a:t>Remarque </a:t>
            </a:r>
            <a:r>
              <a:rPr sz="1400" b="0" dirty="0">
                <a:uFillTx/>
                <a:latin typeface="Arial" charset="0"/>
              </a:rPr>
              <a:t>: le billet </a:t>
            </a:r>
            <a:r>
              <a:rPr sz="1400" b="0" dirty="0" err="1">
                <a:uFillTx/>
                <a:latin typeface="Arial" charset="0"/>
              </a:rPr>
              <a:t>certificat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existait</a:t>
            </a:r>
            <a:r>
              <a:rPr sz="1400" b="0" dirty="0">
                <a:uFillTx/>
                <a:latin typeface="Arial" charset="0"/>
              </a:rPr>
              <a:t> sous la </a:t>
            </a:r>
            <a:r>
              <a:rPr sz="1400" b="0" dirty="0" err="1">
                <a:uFillTx/>
                <a:latin typeface="Arial" charset="0"/>
              </a:rPr>
              <a:t>forme</a:t>
            </a:r>
            <a:r>
              <a:rPr sz="1400" b="0" dirty="0">
                <a:uFillTx/>
                <a:latin typeface="Arial" charset="0"/>
              </a:rPr>
              <a:t> de </a:t>
            </a:r>
            <a:r>
              <a:rPr sz="1400" b="0" dirty="0" err="1">
                <a:uFillTx/>
                <a:latin typeface="Arial" charset="0"/>
              </a:rPr>
              <a:t>tablettes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d'argile</a:t>
            </a:r>
            <a:r>
              <a:rPr sz="1400" b="0" dirty="0">
                <a:uFillTx/>
                <a:latin typeface="Arial" charset="0"/>
              </a:rPr>
              <a:t>  </a:t>
            </a:r>
            <a:r>
              <a:rPr sz="1400" b="0" dirty="0" err="1">
                <a:uFillTx/>
                <a:latin typeface="Arial" charset="0"/>
              </a:rPr>
              <a:t>existait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smtClean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en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Mésopotamie</a:t>
            </a:r>
            <a:r>
              <a:rPr sz="1400" b="0" dirty="0">
                <a:uFillTx/>
                <a:latin typeface="Arial" charset="0"/>
              </a:rPr>
              <a:t>.</a:t>
            </a:r>
            <a:endParaRPr sz="1400" b="1" dirty="0">
              <a:uFillTx/>
              <a:latin typeface="Arial" charset="0"/>
            </a:endParaRPr>
          </a:p>
          <a:p>
            <a:pPr algn="just"/>
            <a:endParaRPr sz="1400" b="0" dirty="0">
              <a:uFillTx/>
              <a:latin typeface="Arial" charset="0"/>
            </a:endParaRPr>
          </a:p>
          <a:p>
            <a:pPr algn="just"/>
            <a:endParaRPr sz="1400" b="0" dirty="0">
              <a:uFillTx/>
              <a:latin typeface="Arial" charset="0"/>
            </a:endParaRPr>
          </a:p>
          <a:p>
            <a:pPr algn="just"/>
            <a:r>
              <a:rPr sz="1400" b="1" dirty="0">
                <a:uFillTx/>
                <a:latin typeface="Arial" charset="0"/>
              </a:rPr>
              <a:t>Le billet </a:t>
            </a:r>
            <a:r>
              <a:rPr sz="1400" b="1" dirty="0" err="1">
                <a:uFillTx/>
                <a:latin typeface="Arial" charset="0"/>
              </a:rPr>
              <a:t>monnaie</a:t>
            </a:r>
            <a:r>
              <a:rPr sz="1400" b="0" dirty="0">
                <a:uFillTx/>
                <a:latin typeface="Arial" charset="0"/>
              </a:rPr>
              <a:t>: </a:t>
            </a:r>
            <a:r>
              <a:rPr sz="1400" b="0" dirty="0" err="1">
                <a:uFillTx/>
                <a:latin typeface="Arial" charset="0"/>
              </a:rPr>
              <a:t>il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devient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monnaie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officielle</a:t>
            </a:r>
            <a:r>
              <a:rPr sz="1400" b="0" dirty="0">
                <a:uFillTx/>
                <a:latin typeface="Arial" charset="0"/>
              </a:rPr>
              <a:t> au XIV </a:t>
            </a:r>
            <a:r>
              <a:rPr sz="1400" b="0" dirty="0" err="1">
                <a:uFillTx/>
                <a:latin typeface="Arial" charset="0"/>
              </a:rPr>
              <a:t>ième</a:t>
            </a:r>
            <a:r>
              <a:rPr sz="1400" b="0" dirty="0">
                <a:uFillTx/>
                <a:latin typeface="Arial" charset="0"/>
              </a:rPr>
              <a:t> siècle </a:t>
            </a:r>
            <a:r>
              <a:rPr sz="1400" b="0" dirty="0" err="1">
                <a:uFillTx/>
                <a:latin typeface="Arial" charset="0"/>
              </a:rPr>
              <a:t>en</a:t>
            </a:r>
            <a:r>
              <a:rPr sz="1400" b="0" dirty="0">
                <a:uFillTx/>
                <a:latin typeface="Arial" charset="0"/>
              </a:rPr>
              <a:t> Chine sous la </a:t>
            </a:r>
            <a:r>
              <a:rPr sz="1400" b="0" dirty="0" err="1">
                <a:uFillTx/>
                <a:latin typeface="Arial" charset="0"/>
              </a:rPr>
              <a:t>dynastie</a:t>
            </a:r>
            <a:r>
              <a:rPr sz="1400" b="0" dirty="0">
                <a:uFillTx/>
                <a:latin typeface="Arial" charset="0"/>
              </a:rPr>
              <a:t> des Yuan et pour la première </a:t>
            </a:r>
            <a:r>
              <a:rPr sz="1400" b="0" dirty="0" err="1">
                <a:uFillTx/>
                <a:latin typeface="Arial" charset="0"/>
              </a:rPr>
              <a:t>fois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en</a:t>
            </a:r>
            <a:r>
              <a:rPr sz="1400" b="0" dirty="0">
                <a:uFillTx/>
                <a:latin typeface="Arial" charset="0"/>
              </a:rPr>
              <a:t> Europe </a:t>
            </a:r>
            <a:r>
              <a:rPr sz="1400" b="0" dirty="0" err="1">
                <a:uFillTx/>
                <a:latin typeface="Arial" charset="0"/>
              </a:rPr>
              <a:t>en</a:t>
            </a:r>
            <a:r>
              <a:rPr sz="1400" b="0" dirty="0">
                <a:uFillTx/>
                <a:latin typeface="Arial" charset="0"/>
              </a:rPr>
              <a:t> 1656  </a:t>
            </a:r>
            <a:r>
              <a:rPr sz="1400" b="0" dirty="0" err="1">
                <a:uFillTx/>
                <a:latin typeface="Arial" charset="0"/>
              </a:rPr>
              <a:t>en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Suède</a:t>
            </a:r>
            <a:r>
              <a:rPr sz="1400" b="0" dirty="0">
                <a:uFillTx/>
                <a:latin typeface="Arial" charset="0"/>
              </a:rPr>
              <a:t> et 1694 </a:t>
            </a:r>
            <a:r>
              <a:rPr sz="1400" b="0" dirty="0" err="1">
                <a:uFillTx/>
                <a:latin typeface="Arial" charset="0"/>
              </a:rPr>
              <a:t>en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Angleterre</a:t>
            </a:r>
            <a:r>
              <a:rPr sz="1400" b="0" dirty="0">
                <a:uFillTx/>
                <a:latin typeface="Arial" charset="0"/>
              </a:rPr>
              <a:t> et </a:t>
            </a:r>
            <a:r>
              <a:rPr sz="1400" b="0" dirty="0" err="1">
                <a:uFillTx/>
                <a:latin typeface="Arial" charset="0"/>
              </a:rPr>
              <a:t>en</a:t>
            </a:r>
            <a:r>
              <a:rPr sz="1400" b="0" dirty="0">
                <a:uFillTx/>
                <a:latin typeface="Arial" charset="0"/>
              </a:rPr>
              <a:t> 1800 </a:t>
            </a:r>
            <a:r>
              <a:rPr sz="1400" b="0" dirty="0" err="1">
                <a:uFillTx/>
                <a:latin typeface="Arial" charset="0"/>
              </a:rPr>
              <a:t>en</a:t>
            </a:r>
            <a:r>
              <a:rPr sz="1400" b="0" dirty="0">
                <a:uFillTx/>
                <a:latin typeface="Arial" charset="0"/>
              </a:rPr>
              <a:t> France. Figures du </a:t>
            </a:r>
            <a:r>
              <a:rPr sz="1400" b="0" dirty="0" err="1">
                <a:uFillTx/>
                <a:latin typeface="Arial" charset="0"/>
              </a:rPr>
              <a:t>marchand</a:t>
            </a:r>
            <a:r>
              <a:rPr sz="1400" b="0" dirty="0">
                <a:uFillTx/>
                <a:latin typeface="Arial" charset="0"/>
              </a:rPr>
              <a:t> Marco Polo qui </a:t>
            </a:r>
            <a:r>
              <a:rPr sz="1400" b="0" dirty="0" err="1">
                <a:uFillTx/>
                <a:latin typeface="Arial" charset="0"/>
              </a:rPr>
              <a:t>s'émerveille</a:t>
            </a:r>
            <a:r>
              <a:rPr sz="1400" b="0" dirty="0">
                <a:uFillTx/>
                <a:latin typeface="Arial" charset="0"/>
              </a:rPr>
              <a:t> que les Chinois </a:t>
            </a:r>
            <a:r>
              <a:rPr sz="1400" b="0" dirty="0" err="1">
                <a:uFillTx/>
                <a:latin typeface="Arial" charset="0"/>
              </a:rPr>
              <a:t>transforment</a:t>
            </a:r>
            <a:r>
              <a:rPr sz="1400" b="0" dirty="0">
                <a:uFillTx/>
                <a:latin typeface="Arial" charset="0"/>
              </a:rPr>
              <a:t> le papier </a:t>
            </a:r>
            <a:r>
              <a:rPr sz="1400" b="0" dirty="0" err="1">
                <a:uFillTx/>
                <a:latin typeface="Arial" charset="0"/>
              </a:rPr>
              <a:t>en</a:t>
            </a:r>
            <a:r>
              <a:rPr sz="1400" b="0" dirty="0">
                <a:uFillTx/>
                <a:latin typeface="Arial" charset="0"/>
              </a:rPr>
              <a:t> argent, Johan </a:t>
            </a:r>
            <a:r>
              <a:rPr sz="1400" b="0" dirty="0" err="1">
                <a:uFillTx/>
                <a:latin typeface="Arial" charset="0"/>
              </a:rPr>
              <a:t>Palmstruch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marchand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Hollandais</a:t>
            </a:r>
            <a:r>
              <a:rPr sz="1400" b="0" dirty="0">
                <a:uFillTx/>
                <a:latin typeface="Arial" charset="0"/>
              </a:rPr>
              <a:t> et </a:t>
            </a:r>
            <a:r>
              <a:rPr sz="1400" b="0" dirty="0" err="1">
                <a:uFillTx/>
                <a:latin typeface="Arial" charset="0"/>
              </a:rPr>
              <a:t>fondateur</a:t>
            </a:r>
            <a:r>
              <a:rPr sz="1400" b="0" dirty="0">
                <a:uFillTx/>
                <a:latin typeface="Arial" charset="0"/>
              </a:rPr>
              <a:t> de la </a:t>
            </a:r>
            <a:r>
              <a:rPr sz="1400" b="0" dirty="0" err="1">
                <a:uFillTx/>
                <a:latin typeface="Arial" charset="0"/>
              </a:rPr>
              <a:t>banque</a:t>
            </a:r>
            <a:r>
              <a:rPr sz="1400" b="0" dirty="0">
                <a:uFillTx/>
                <a:latin typeface="Arial" charset="0"/>
              </a:rPr>
              <a:t> de </a:t>
            </a:r>
            <a:r>
              <a:rPr sz="1400" b="0" dirty="0" err="1">
                <a:uFillTx/>
                <a:latin typeface="Arial" charset="0"/>
              </a:rPr>
              <a:t>Suède</a:t>
            </a:r>
            <a:r>
              <a:rPr sz="1400" b="0" dirty="0">
                <a:uFillTx/>
                <a:latin typeface="Arial" charset="0"/>
              </a:rPr>
              <a:t>, premier </a:t>
            </a:r>
            <a:r>
              <a:rPr sz="1400" b="0" dirty="0" err="1">
                <a:uFillTx/>
                <a:latin typeface="Arial" charset="0"/>
              </a:rPr>
              <a:t>banquier</a:t>
            </a:r>
            <a:r>
              <a:rPr sz="1400" b="0" dirty="0">
                <a:uFillTx/>
                <a:latin typeface="Arial" charset="0"/>
              </a:rPr>
              <a:t> à </a:t>
            </a:r>
            <a:r>
              <a:rPr sz="1400" b="0" dirty="0" err="1">
                <a:uFillTx/>
                <a:latin typeface="Arial" charset="0"/>
              </a:rPr>
              <a:t>émettre</a:t>
            </a:r>
            <a:r>
              <a:rPr sz="1400" b="0" dirty="0">
                <a:uFillTx/>
                <a:latin typeface="Arial" charset="0"/>
              </a:rPr>
              <a:t> des billets </a:t>
            </a:r>
            <a:r>
              <a:rPr sz="1400" b="0" dirty="0" err="1">
                <a:uFillTx/>
                <a:latin typeface="Arial" charset="0"/>
              </a:rPr>
              <a:t>indépendamment</a:t>
            </a:r>
            <a:r>
              <a:rPr sz="1400" b="0" dirty="0">
                <a:uFillTx/>
                <a:latin typeface="Arial" charset="0"/>
              </a:rPr>
              <a:t> du stock de </a:t>
            </a:r>
            <a:r>
              <a:rPr sz="1400" b="0" dirty="0" err="1">
                <a:uFillTx/>
                <a:latin typeface="Arial" charset="0"/>
              </a:rPr>
              <a:t>monnaie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métallique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détenue</a:t>
            </a:r>
            <a:r>
              <a:rPr sz="1400" b="0" dirty="0">
                <a:uFillTx/>
                <a:latin typeface="Arial" charset="0"/>
              </a:rPr>
              <a:t> par la </a:t>
            </a:r>
            <a:r>
              <a:rPr sz="1400" b="0" dirty="0" err="1">
                <a:uFillTx/>
                <a:latin typeface="Arial" charset="0"/>
              </a:rPr>
              <a:t>banque</a:t>
            </a:r>
            <a:r>
              <a:rPr sz="1400" b="0" dirty="0">
                <a:uFillTx/>
                <a:latin typeface="Arial" charset="0"/>
              </a:rPr>
              <a:t>....</a:t>
            </a:r>
            <a:r>
              <a:rPr sz="1400" b="0" dirty="0" err="1">
                <a:uFillTx/>
                <a:latin typeface="Arial" charset="0"/>
              </a:rPr>
              <a:t>il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fera</a:t>
            </a:r>
            <a:r>
              <a:rPr sz="1400" b="0" dirty="0">
                <a:uFillTx/>
                <a:latin typeface="Arial" charset="0"/>
              </a:rPr>
              <a:t> </a:t>
            </a:r>
            <a:r>
              <a:rPr sz="1400" b="0" dirty="0" err="1">
                <a:uFillTx/>
                <a:latin typeface="Arial" charset="0"/>
              </a:rPr>
              <a:t>faillitte</a:t>
            </a:r>
            <a:r>
              <a:rPr sz="1400" b="0" dirty="0">
                <a:uFillTx/>
                <a:latin typeface="Arial" charset="0"/>
              </a:rPr>
              <a:t> 3 </a:t>
            </a:r>
            <a:r>
              <a:rPr sz="1400" b="0" dirty="0" err="1">
                <a:uFillTx/>
                <a:latin typeface="Arial" charset="0"/>
              </a:rPr>
              <a:t>ans</a:t>
            </a:r>
            <a:r>
              <a:rPr sz="1400" b="0" dirty="0">
                <a:uFillTx/>
                <a:latin typeface="Arial" charset="0"/>
              </a:rPr>
              <a:t> après. </a:t>
            </a:r>
          </a:p>
          <a:p>
            <a:pPr marL="0" indent="0">
              <a:buNone/>
            </a:pPr>
            <a:endParaRPr sz="1400" b="0" dirty="0">
              <a:uFillTx/>
              <a:latin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62806"/>
            <a:ext cx="7010400" cy="4623594"/>
          </a:xfrm>
        </p:spPr>
      </p:pic>
    </p:spTree>
    <p:extLst>
      <p:ext uri="{BB962C8B-B14F-4D97-AF65-F5344CB8AC3E}">
        <p14:creationId xmlns:p14="http://schemas.microsoft.com/office/powerpoint/2010/main" val="1106316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14" y="685800"/>
            <a:ext cx="5299186" cy="5440363"/>
          </a:xfrm>
        </p:spPr>
      </p:pic>
      <p:sp>
        <p:nvSpPr>
          <p:cNvPr id="5" name="ZoneTexte 4"/>
          <p:cNvSpPr txBox="1"/>
          <p:nvPr/>
        </p:nvSpPr>
        <p:spPr>
          <a:xfrm>
            <a:off x="609600" y="152400"/>
            <a:ext cx="7543800" cy="38100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dirty="0" smtClean="0"/>
              <a:t>L’inconscient de la monnaie révélé dans les contes (Sigmund Freud)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4294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429496729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4000" dirty="0" smtClean="0">
                <a:uFillTx/>
                <a:latin typeface="Arial" charset="0"/>
              </a:rPr>
              <a:t>IV MESURER LA MONNAIE</a:t>
            </a:r>
            <a:endParaRPr sz="4000" dirty="0">
              <a:uFillTx/>
              <a:latin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4708" y="149108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sz="1600" b="1" dirty="0" smtClean="0">
                <a:uFillTx/>
                <a:latin typeface="Arial" charset="0"/>
              </a:rPr>
              <a:t>Les </a:t>
            </a:r>
            <a:r>
              <a:rPr sz="1600" b="1" dirty="0" err="1">
                <a:uFillTx/>
                <a:latin typeface="Arial" charset="0"/>
              </a:rPr>
              <a:t>agrégats</a:t>
            </a:r>
            <a:r>
              <a:rPr sz="1600" b="1" dirty="0">
                <a:uFillTx/>
                <a:latin typeface="Arial" charset="0"/>
              </a:rPr>
              <a:t> </a:t>
            </a:r>
            <a:r>
              <a:rPr sz="1600" b="1" dirty="0" err="1" smtClean="0">
                <a:uFillTx/>
                <a:latin typeface="Arial" charset="0"/>
              </a:rPr>
              <a:t>monétaires</a:t>
            </a:r>
            <a:endParaRPr lang="fr-FR" sz="1600" b="1" dirty="0" smtClean="0">
              <a:uFillTx/>
              <a:latin typeface="Arial" charset="0"/>
            </a:endParaRPr>
          </a:p>
          <a:p>
            <a:pPr marL="0" indent="0" algn="just">
              <a:buNone/>
            </a:pPr>
            <a:endParaRPr lang="fr-FR" sz="1600" b="1" dirty="0">
              <a:latin typeface="Arial" charset="0"/>
            </a:endParaRPr>
          </a:p>
          <a:p>
            <a:pPr marL="0" indent="0" algn="just">
              <a:buNone/>
            </a:pPr>
            <a:endParaRPr sz="1600" dirty="0">
              <a:uFillTx/>
              <a:latin typeface="Arial" charset="0"/>
            </a:endParaRPr>
          </a:p>
          <a:p>
            <a:pPr marL="0" indent="0" algn="just">
              <a:buNone/>
            </a:pPr>
            <a:r>
              <a:rPr lang="fr-FR" sz="1600" dirty="0" smtClean="0">
                <a:latin typeface="Arial" charset="0"/>
              </a:rPr>
              <a:t>La</a:t>
            </a:r>
            <a:r>
              <a:rPr sz="1600" dirty="0" smtClean="0">
                <a:uFillTx/>
                <a:latin typeface="Arial" charset="0"/>
              </a:rPr>
              <a:t> </a:t>
            </a:r>
            <a:r>
              <a:rPr sz="1600" dirty="0">
                <a:uFillTx/>
                <a:latin typeface="Arial" charset="0"/>
              </a:rPr>
              <a:t>masse </a:t>
            </a:r>
            <a:r>
              <a:rPr sz="1600" dirty="0" err="1">
                <a:uFillTx/>
                <a:latin typeface="Arial" charset="0"/>
              </a:rPr>
              <a:t>monétaire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en</a:t>
            </a:r>
            <a:r>
              <a:rPr sz="1600" dirty="0">
                <a:uFillTx/>
                <a:latin typeface="Arial" charset="0"/>
              </a:rPr>
              <a:t> circulation </a:t>
            </a:r>
            <a:r>
              <a:rPr sz="1600" dirty="0" err="1">
                <a:uFillTx/>
                <a:latin typeface="Arial" charset="0"/>
              </a:rPr>
              <a:t>est</a:t>
            </a:r>
            <a:r>
              <a:rPr sz="1600" dirty="0">
                <a:uFillTx/>
                <a:latin typeface="Arial" charset="0"/>
              </a:rPr>
              <a:t> la </a:t>
            </a:r>
            <a:r>
              <a:rPr sz="1600" dirty="0" err="1">
                <a:uFillTx/>
                <a:latin typeface="Arial" charset="0"/>
              </a:rPr>
              <a:t>somme</a:t>
            </a:r>
            <a:r>
              <a:rPr sz="1600" dirty="0">
                <a:uFillTx/>
                <a:latin typeface="Arial" charset="0"/>
              </a:rPr>
              <a:t> des </a:t>
            </a:r>
            <a:r>
              <a:rPr sz="1600" dirty="0" err="1">
                <a:uFillTx/>
                <a:latin typeface="Arial" charset="0"/>
              </a:rPr>
              <a:t>moyens</a:t>
            </a:r>
            <a:r>
              <a:rPr sz="1600" dirty="0">
                <a:uFillTx/>
                <a:latin typeface="Arial" charset="0"/>
              </a:rPr>
              <a:t> de </a:t>
            </a:r>
            <a:r>
              <a:rPr sz="1600" dirty="0" err="1">
                <a:uFillTx/>
                <a:latin typeface="Arial" charset="0"/>
              </a:rPr>
              <a:t>paiement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immédiatement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ou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facilement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mobilisables</a:t>
            </a:r>
            <a:r>
              <a:rPr sz="1600" dirty="0">
                <a:uFillTx/>
                <a:latin typeface="Arial" charset="0"/>
              </a:rPr>
              <a:t> par les agents non financiers (ménages, </a:t>
            </a:r>
            <a:r>
              <a:rPr sz="1600" dirty="0" err="1">
                <a:uFillTx/>
                <a:latin typeface="Arial" charset="0"/>
              </a:rPr>
              <a:t>entreprises</a:t>
            </a:r>
            <a:r>
              <a:rPr sz="1600" dirty="0">
                <a:uFillTx/>
                <a:latin typeface="Arial" charset="0"/>
              </a:rPr>
              <a:t>, administrations). A </a:t>
            </a:r>
            <a:r>
              <a:rPr sz="1600" dirty="0" err="1">
                <a:uFillTx/>
                <a:latin typeface="Arial" charset="0"/>
              </a:rPr>
              <a:t>l'intérieur</a:t>
            </a:r>
            <a:r>
              <a:rPr sz="1600" dirty="0">
                <a:uFillTx/>
                <a:latin typeface="Arial" charset="0"/>
              </a:rPr>
              <a:t> de </a:t>
            </a:r>
            <a:r>
              <a:rPr sz="1600" dirty="0" err="1">
                <a:uFillTx/>
                <a:latin typeface="Arial" charset="0"/>
              </a:rPr>
              <a:t>l'agrégat</a:t>
            </a:r>
            <a:r>
              <a:rPr sz="1600" dirty="0">
                <a:uFillTx/>
                <a:latin typeface="Arial" charset="0"/>
              </a:rPr>
              <a:t> global les </a:t>
            </a:r>
            <a:r>
              <a:rPr sz="1600" dirty="0" err="1">
                <a:uFillTx/>
                <a:latin typeface="Arial" charset="0"/>
              </a:rPr>
              <a:t>actifs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monétaires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sont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classés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selon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leur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degré</a:t>
            </a:r>
            <a:r>
              <a:rPr sz="1600" dirty="0">
                <a:uFillTx/>
                <a:latin typeface="Arial" charset="0"/>
              </a:rPr>
              <a:t> de </a:t>
            </a:r>
            <a:r>
              <a:rPr sz="1600" dirty="0" err="1">
                <a:uFillTx/>
                <a:latin typeface="Arial" charset="0"/>
              </a:rPr>
              <a:t>liquidité</a:t>
            </a:r>
            <a:r>
              <a:rPr sz="1600" dirty="0">
                <a:uFillTx/>
                <a:latin typeface="Arial" charset="0"/>
              </a:rPr>
              <a:t>. Les </a:t>
            </a:r>
            <a:r>
              <a:rPr sz="1600" dirty="0" err="1">
                <a:uFillTx/>
                <a:latin typeface="Arial" charset="0"/>
              </a:rPr>
              <a:t>agrégats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sont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estimés</a:t>
            </a:r>
            <a:r>
              <a:rPr sz="1600" dirty="0">
                <a:uFillTx/>
                <a:latin typeface="Arial" charset="0"/>
              </a:rPr>
              <a:t> par la BCE et les </a:t>
            </a:r>
            <a:r>
              <a:rPr sz="1600" dirty="0" err="1">
                <a:uFillTx/>
                <a:latin typeface="Arial" charset="0"/>
              </a:rPr>
              <a:t>Banques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centrales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nationales</a:t>
            </a:r>
            <a:r>
              <a:rPr sz="1600" dirty="0">
                <a:uFillTx/>
                <a:latin typeface="Arial" charset="0"/>
              </a:rPr>
              <a:t> (SEBC: </a:t>
            </a:r>
            <a:r>
              <a:rPr sz="1600" dirty="0" err="1">
                <a:uFillTx/>
                <a:latin typeface="Arial" charset="0"/>
              </a:rPr>
              <a:t>système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européen</a:t>
            </a:r>
            <a:r>
              <a:rPr sz="1600" dirty="0">
                <a:uFillTx/>
                <a:latin typeface="Arial" charset="0"/>
              </a:rPr>
              <a:t> des </a:t>
            </a:r>
            <a:r>
              <a:rPr sz="1600" dirty="0" err="1">
                <a:uFillTx/>
                <a:latin typeface="Arial" charset="0"/>
              </a:rPr>
              <a:t>banques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centrales</a:t>
            </a:r>
            <a:r>
              <a:rPr sz="1600" dirty="0">
                <a:uFillTx/>
                <a:latin typeface="Arial" charset="0"/>
              </a:rPr>
              <a:t>).</a:t>
            </a:r>
            <a:endParaRPr sz="1600" b="1" dirty="0">
              <a:uFillTx/>
              <a:latin typeface="Arial" charset="0"/>
            </a:endParaRPr>
          </a:p>
          <a:p>
            <a:pPr algn="just"/>
            <a:endParaRPr sz="1600" dirty="0">
              <a:uFillTx/>
              <a:latin typeface="Arial" charset="0"/>
            </a:endParaRPr>
          </a:p>
          <a:p>
            <a:pPr algn="just"/>
            <a:endParaRPr lang="fr-FR" sz="1600" b="1" dirty="0">
              <a:latin typeface="Arial" charset="0"/>
            </a:endParaRPr>
          </a:p>
          <a:p>
            <a:pPr marL="0" indent="0" algn="just">
              <a:buNone/>
            </a:pPr>
            <a:r>
              <a:rPr lang="fr-FR" sz="1600" b="1" dirty="0" smtClean="0">
                <a:uFillTx/>
                <a:latin typeface="Arial" charset="0"/>
              </a:rPr>
              <a:t> </a:t>
            </a:r>
            <a:r>
              <a:rPr sz="1600" b="1" dirty="0" smtClean="0">
                <a:uFillTx/>
                <a:latin typeface="Arial" charset="0"/>
              </a:rPr>
              <a:t>Composition </a:t>
            </a:r>
            <a:r>
              <a:rPr sz="1600" b="1" dirty="0">
                <a:uFillTx/>
                <a:latin typeface="Arial" charset="0"/>
              </a:rPr>
              <a:t>et </a:t>
            </a:r>
            <a:r>
              <a:rPr sz="1600" b="1" dirty="0" err="1">
                <a:uFillTx/>
                <a:latin typeface="Arial" charset="0"/>
              </a:rPr>
              <a:t>emboîtement</a:t>
            </a:r>
            <a:r>
              <a:rPr sz="1600" b="1" dirty="0">
                <a:uFillTx/>
                <a:latin typeface="Arial" charset="0"/>
              </a:rPr>
              <a:t> des </a:t>
            </a:r>
            <a:r>
              <a:rPr sz="1600" b="1" dirty="0" err="1">
                <a:uFillTx/>
                <a:latin typeface="Arial" charset="0"/>
              </a:rPr>
              <a:t>agrégats</a:t>
            </a:r>
            <a:endParaRPr sz="1600" b="1" dirty="0">
              <a:uFillTx/>
              <a:latin typeface="Arial" charset="0"/>
            </a:endParaRPr>
          </a:p>
          <a:p>
            <a:pPr marL="0" indent="0" algn="just">
              <a:buNone/>
            </a:pPr>
            <a:r>
              <a:rPr sz="1600" dirty="0">
                <a:uFillTx/>
                <a:latin typeface="Arial" charset="0"/>
              </a:rPr>
              <a:t>M1= </a:t>
            </a:r>
            <a:r>
              <a:rPr sz="1600" dirty="0" err="1">
                <a:uFillTx/>
                <a:latin typeface="Arial" charset="0"/>
              </a:rPr>
              <a:t>pièces</a:t>
            </a:r>
            <a:r>
              <a:rPr sz="1600" dirty="0">
                <a:uFillTx/>
                <a:latin typeface="Arial" charset="0"/>
              </a:rPr>
              <a:t> et billets </a:t>
            </a:r>
            <a:r>
              <a:rPr sz="1600" dirty="0" err="1">
                <a:uFillTx/>
                <a:latin typeface="Arial" charset="0"/>
              </a:rPr>
              <a:t>en</a:t>
            </a:r>
            <a:r>
              <a:rPr sz="1600" dirty="0">
                <a:uFillTx/>
                <a:latin typeface="Arial" charset="0"/>
              </a:rPr>
              <a:t> circulation + </a:t>
            </a:r>
            <a:r>
              <a:rPr sz="1600" dirty="0" err="1">
                <a:uFillTx/>
                <a:latin typeface="Arial" charset="0"/>
              </a:rPr>
              <a:t>dépôts</a:t>
            </a:r>
            <a:r>
              <a:rPr sz="1600" dirty="0">
                <a:uFillTx/>
                <a:latin typeface="Arial" charset="0"/>
              </a:rPr>
              <a:t> à </a:t>
            </a:r>
            <a:r>
              <a:rPr sz="1600" dirty="0" err="1">
                <a:uFillTx/>
                <a:latin typeface="Arial" charset="0"/>
              </a:rPr>
              <a:t>vue</a:t>
            </a:r>
            <a:endParaRPr sz="1600" dirty="0">
              <a:uFillTx/>
              <a:latin typeface="Arial" charset="0"/>
            </a:endParaRPr>
          </a:p>
          <a:p>
            <a:pPr marL="0" indent="0" algn="just">
              <a:buNone/>
            </a:pPr>
            <a:r>
              <a:rPr sz="1600" dirty="0">
                <a:uFillTx/>
                <a:latin typeface="Arial" charset="0"/>
              </a:rPr>
              <a:t>M2=M1+dépôts avec un </a:t>
            </a:r>
            <a:r>
              <a:rPr sz="1600" dirty="0" err="1">
                <a:uFillTx/>
                <a:latin typeface="Arial" charset="0"/>
              </a:rPr>
              <a:t>préavis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inférieur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ou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égal</a:t>
            </a:r>
            <a:r>
              <a:rPr sz="1600" dirty="0">
                <a:uFillTx/>
                <a:latin typeface="Arial" charset="0"/>
              </a:rPr>
              <a:t> à 3 </a:t>
            </a:r>
            <a:r>
              <a:rPr sz="1600" dirty="0" err="1">
                <a:uFillTx/>
                <a:latin typeface="Arial" charset="0"/>
              </a:rPr>
              <a:t>mois</a:t>
            </a:r>
            <a:r>
              <a:rPr sz="1600" dirty="0">
                <a:uFillTx/>
                <a:latin typeface="Arial" charset="0"/>
              </a:rPr>
              <a:t> (</a:t>
            </a:r>
            <a:r>
              <a:rPr sz="1600" dirty="0" err="1">
                <a:uFillTx/>
                <a:latin typeface="Arial" charset="0"/>
              </a:rPr>
              <a:t>livret</a:t>
            </a:r>
            <a:r>
              <a:rPr sz="1600" dirty="0">
                <a:uFillTx/>
                <a:latin typeface="Arial" charset="0"/>
              </a:rPr>
              <a:t> A, </a:t>
            </a:r>
            <a:r>
              <a:rPr sz="1600" dirty="0" err="1">
                <a:uFillTx/>
                <a:latin typeface="Arial" charset="0"/>
              </a:rPr>
              <a:t>livret</a:t>
            </a:r>
            <a:r>
              <a:rPr sz="1600" dirty="0">
                <a:uFillTx/>
                <a:latin typeface="Arial" charset="0"/>
              </a:rPr>
              <a:t> de </a:t>
            </a:r>
            <a:r>
              <a:rPr sz="1600" dirty="0" err="1">
                <a:uFillTx/>
                <a:latin typeface="Arial" charset="0"/>
              </a:rPr>
              <a:t>développement</a:t>
            </a:r>
            <a:r>
              <a:rPr sz="1600" dirty="0">
                <a:uFillTx/>
                <a:latin typeface="Arial" charset="0"/>
              </a:rPr>
              <a:t> durable)+ </a:t>
            </a:r>
            <a:r>
              <a:rPr sz="1600" dirty="0" err="1">
                <a:uFillTx/>
                <a:latin typeface="Arial" charset="0"/>
              </a:rPr>
              <a:t>dépôts</a:t>
            </a:r>
            <a:r>
              <a:rPr sz="1600" dirty="0">
                <a:uFillTx/>
                <a:latin typeface="Arial" charset="0"/>
              </a:rPr>
              <a:t> à </a:t>
            </a:r>
            <a:r>
              <a:rPr sz="1600" dirty="0" err="1">
                <a:uFillTx/>
                <a:latin typeface="Arial" charset="0"/>
              </a:rPr>
              <a:t>terme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d'une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durée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inférieure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ou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égale</a:t>
            </a:r>
            <a:r>
              <a:rPr sz="1600" dirty="0">
                <a:uFillTx/>
                <a:latin typeface="Arial" charset="0"/>
              </a:rPr>
              <a:t> à 2 </a:t>
            </a:r>
            <a:r>
              <a:rPr sz="1600" dirty="0" err="1">
                <a:uFillTx/>
                <a:latin typeface="Arial" charset="0"/>
              </a:rPr>
              <a:t>ans</a:t>
            </a:r>
            <a:endParaRPr sz="1600" dirty="0">
              <a:uFillTx/>
              <a:latin typeface="Arial" charset="0"/>
            </a:endParaRPr>
          </a:p>
          <a:p>
            <a:pPr marL="0" indent="0" algn="just">
              <a:buNone/>
            </a:pPr>
            <a:r>
              <a:rPr sz="1600" dirty="0">
                <a:uFillTx/>
                <a:latin typeface="Arial" charset="0"/>
              </a:rPr>
              <a:t>M3=M2+ </a:t>
            </a:r>
            <a:r>
              <a:rPr sz="1600" dirty="0" err="1">
                <a:uFillTx/>
                <a:latin typeface="Arial" charset="0"/>
              </a:rPr>
              <a:t>pensions+titres</a:t>
            </a:r>
            <a:r>
              <a:rPr sz="1600" dirty="0">
                <a:uFillTx/>
                <a:latin typeface="Arial" charset="0"/>
              </a:rPr>
              <a:t> de </a:t>
            </a:r>
            <a:r>
              <a:rPr sz="1600" dirty="0" err="1">
                <a:uFillTx/>
                <a:latin typeface="Arial" charset="0"/>
              </a:rPr>
              <a:t>créances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négociables</a:t>
            </a:r>
            <a:r>
              <a:rPr sz="1600" dirty="0">
                <a:uFillTx/>
                <a:latin typeface="Arial" charset="0"/>
              </a:rPr>
              <a:t> de </a:t>
            </a:r>
            <a:r>
              <a:rPr sz="1600" dirty="0" err="1">
                <a:uFillTx/>
                <a:latin typeface="Arial" charset="0"/>
              </a:rPr>
              <a:t>durée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inférieure</a:t>
            </a:r>
            <a:r>
              <a:rPr sz="1600" dirty="0">
                <a:uFillTx/>
                <a:latin typeface="Arial" charset="0"/>
              </a:rPr>
              <a:t> à 2 </a:t>
            </a:r>
            <a:r>
              <a:rPr sz="1600" dirty="0" err="1">
                <a:uFillTx/>
                <a:latin typeface="Arial" charset="0"/>
              </a:rPr>
              <a:t>ans</a:t>
            </a:r>
            <a:r>
              <a:rPr sz="1600" dirty="0">
                <a:uFillTx/>
                <a:latin typeface="Arial" charset="0"/>
              </a:rPr>
              <a:t> </a:t>
            </a:r>
            <a:r>
              <a:rPr lang="fr-FR" sz="1600" dirty="0" smtClean="0">
                <a:latin typeface="Arial" charset="0"/>
              </a:rPr>
              <a:t>(</a:t>
            </a:r>
            <a:r>
              <a:rPr sz="1600" dirty="0" err="1" smtClean="0">
                <a:uFillTx/>
                <a:latin typeface="Arial" charset="0"/>
              </a:rPr>
              <a:t>certificats</a:t>
            </a:r>
            <a:r>
              <a:rPr sz="1600" dirty="0" smtClean="0">
                <a:uFillTx/>
                <a:latin typeface="Arial" charset="0"/>
              </a:rPr>
              <a:t> </a:t>
            </a:r>
            <a:r>
              <a:rPr sz="1600" dirty="0">
                <a:uFillTx/>
                <a:latin typeface="Arial" charset="0"/>
              </a:rPr>
              <a:t>de </a:t>
            </a:r>
            <a:r>
              <a:rPr sz="1600" dirty="0" err="1">
                <a:uFillTx/>
                <a:latin typeface="Arial" charset="0"/>
              </a:rPr>
              <a:t>dépôt</a:t>
            </a:r>
            <a:r>
              <a:rPr sz="1600" dirty="0">
                <a:uFillTx/>
                <a:latin typeface="Arial" charset="0"/>
              </a:rPr>
              <a:t>)+ </a:t>
            </a:r>
            <a:r>
              <a:rPr sz="1600" dirty="0" err="1">
                <a:uFillTx/>
                <a:latin typeface="Arial" charset="0"/>
              </a:rPr>
              <a:t>titres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d'OPCVM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monétaires</a:t>
            </a:r>
            <a:endParaRPr sz="1600" dirty="0">
              <a:uFillTx/>
              <a:latin typeface="Arial" charset="0"/>
            </a:endParaRPr>
          </a:p>
          <a:p>
            <a:pPr algn="just"/>
            <a:endParaRPr sz="1600" dirty="0">
              <a:uFillTx/>
              <a:latin typeface="Arial" charset="0"/>
            </a:endParaRPr>
          </a:p>
          <a:p>
            <a:pPr marL="0" indent="0" algn="just">
              <a:buNone/>
            </a:pPr>
            <a:r>
              <a:rPr sz="1600" dirty="0">
                <a:uFillTx/>
                <a:latin typeface="Arial" charset="0"/>
              </a:rPr>
              <a:t>M3 </a:t>
            </a:r>
            <a:r>
              <a:rPr sz="1600" dirty="0" err="1">
                <a:uFillTx/>
                <a:latin typeface="Arial" charset="0"/>
              </a:rPr>
              <a:t>est</a:t>
            </a:r>
            <a:r>
              <a:rPr sz="1600" dirty="0">
                <a:uFillTx/>
                <a:latin typeface="Arial" charset="0"/>
              </a:rPr>
              <a:t> la masse </a:t>
            </a:r>
            <a:r>
              <a:rPr sz="1600" dirty="0" err="1">
                <a:uFillTx/>
                <a:latin typeface="Arial" charset="0"/>
              </a:rPr>
              <a:t>monétaire</a:t>
            </a:r>
            <a:r>
              <a:rPr sz="1600" dirty="0">
                <a:uFillTx/>
                <a:latin typeface="Arial" charset="0"/>
              </a:rPr>
              <a:t>, </a:t>
            </a:r>
            <a:r>
              <a:rPr sz="1600" dirty="0" err="1">
                <a:uFillTx/>
                <a:latin typeface="Arial" charset="0"/>
              </a:rPr>
              <a:t>c'est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l'agrégat</a:t>
            </a:r>
            <a:r>
              <a:rPr sz="1600" dirty="0">
                <a:uFillTx/>
                <a:latin typeface="Arial" charset="0"/>
              </a:rPr>
              <a:t> le plus large </a:t>
            </a:r>
            <a:r>
              <a:rPr sz="1600" dirty="0" err="1">
                <a:uFillTx/>
                <a:latin typeface="Arial" charset="0"/>
              </a:rPr>
              <a:t>dans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lequel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s'emboîtent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tous</a:t>
            </a:r>
            <a:r>
              <a:rPr sz="1600" dirty="0">
                <a:uFillTx/>
                <a:latin typeface="Arial" charset="0"/>
              </a:rPr>
              <a:t> les </a:t>
            </a:r>
            <a:r>
              <a:rPr sz="1600" dirty="0" err="1">
                <a:uFillTx/>
                <a:latin typeface="Arial" charset="0"/>
              </a:rPr>
              <a:t>autres</a:t>
            </a:r>
            <a:r>
              <a:rPr sz="1600" dirty="0">
                <a:uFillTx/>
                <a:latin typeface="Arial" charset="0"/>
              </a:rPr>
              <a:t> </a:t>
            </a:r>
            <a:r>
              <a:rPr sz="1600" dirty="0" err="1">
                <a:uFillTx/>
                <a:latin typeface="Arial" charset="0"/>
              </a:rPr>
              <a:t>agrégats</a:t>
            </a:r>
            <a:r>
              <a:rPr sz="1600" dirty="0">
                <a:uFillTx/>
                <a:latin typeface="Arial" charset="0"/>
              </a:rPr>
              <a:t> plus </a:t>
            </a:r>
            <a:r>
              <a:rPr sz="1600" dirty="0" err="1">
                <a:uFillTx/>
                <a:latin typeface="Arial" charset="0"/>
              </a:rPr>
              <a:t>étroits</a:t>
            </a:r>
            <a:endParaRPr sz="1600" dirty="0">
              <a:uFillTx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sz="1400">
              <a:uFillTx/>
              <a:latin typeface="Arial" charset="0"/>
            </a:endParaRPr>
          </a:p>
          <a:p>
            <a:endParaRPr>
              <a:uFillTx/>
            </a:endParaRPr>
          </a:p>
        </p:txBody>
      </p:sp>
      <p:pic>
        <p:nvPicPr>
          <p:cNvPr id="4" name="Imag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67450" y="2542054"/>
            <a:ext cx="3075367" cy="4022939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3"/>
          <a:stretch>
            <a:fillRect/>
          </a:stretch>
        </p:blipFill>
        <p:spPr>
          <a:xfrm>
            <a:off x="3885674" y="2172493"/>
            <a:ext cx="4719822" cy="4339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rmAutofit fontScale="90000"/>
          </a:bodyPr>
          <a:lstStyle/>
          <a:p>
            <a:pPr algn="l"/>
            <a:r>
              <a:rPr lang="fr-FR" u="sng" dirty="0" smtClean="0"/>
              <a:t>I. </a:t>
            </a:r>
            <a:r>
              <a:rPr lang="fr-FR" u="sng" dirty="0" smtClean="0"/>
              <a:t>QU’EST-CE QUE LA MONNAIE?</a:t>
            </a:r>
            <a:endParaRPr lang="fr-FR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fr-FR" dirty="0" smtClean="0"/>
              <a:t>Etymologie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B. Définitions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C. Les formes de monnaie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543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marL="0" indent="0">
              <a:buNone/>
            </a:pPr>
            <a:endParaRPr dirty="0"/>
          </a:p>
        </p:txBody>
      </p:sp>
      <p:pic>
        <p:nvPicPr>
          <p:cNvPr id="4" name="Imag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80739" y="1143000"/>
            <a:ext cx="7982522" cy="4614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618896" cy="6324600"/>
          </a:xfrm>
        </p:spPr>
        <p:txBody>
          <a:bodyPr>
            <a:normAutofit/>
          </a:bodyPr>
          <a:lstStyle/>
          <a:p>
            <a:endParaRPr sz="1400" dirty="0">
              <a:uFillTx/>
              <a:latin typeface="Arial" charset="0"/>
            </a:endParaRPr>
          </a:p>
          <a:p>
            <a:pPr marL="514350" indent="-514350">
              <a:buAutoNum type="alphaUcPeriod"/>
            </a:pPr>
            <a:r>
              <a:rPr lang="fr-FR" sz="4000" dirty="0" smtClean="0">
                <a:uFillTx/>
                <a:latin typeface="Arial" charset="0"/>
              </a:rPr>
              <a:t>Etymologie : « </a:t>
            </a:r>
            <a:r>
              <a:rPr lang="fr-FR" sz="4000" dirty="0" err="1" smtClean="0">
                <a:uFillTx/>
                <a:latin typeface="Arial" charset="0"/>
              </a:rPr>
              <a:t>moneta</a:t>
            </a:r>
            <a:r>
              <a:rPr lang="fr-FR" sz="4000" dirty="0" smtClean="0">
                <a:uFillTx/>
                <a:latin typeface="Arial" charset="0"/>
              </a:rPr>
              <a:t> »</a:t>
            </a:r>
          </a:p>
          <a:p>
            <a:pPr marL="514350" indent="-514350">
              <a:buAutoNum type="alphaUcPeriod"/>
            </a:pPr>
            <a:endParaRPr lang="fr-FR" sz="4000" dirty="0">
              <a:latin typeface="Arial" charset="0"/>
            </a:endParaRPr>
          </a:p>
          <a:p>
            <a:pPr marL="0" indent="0">
              <a:buNone/>
            </a:pPr>
            <a:r>
              <a:rPr lang="fr-FR" sz="2000" dirty="0" smtClean="0">
                <a:uFillTx/>
                <a:latin typeface="Arial" charset="0"/>
              </a:rPr>
              <a:t>Rome</a:t>
            </a:r>
          </a:p>
          <a:p>
            <a:pPr marL="0" indent="0">
              <a:buNone/>
            </a:pPr>
            <a:r>
              <a:rPr lang="fr-FR" sz="2000" dirty="0" smtClean="0">
                <a:latin typeface="Arial" charset="0"/>
              </a:rPr>
              <a:t>290 av J-C</a:t>
            </a:r>
            <a:endParaRPr lang="fr-FR" sz="2000" dirty="0" smtClean="0">
              <a:uFillTx/>
              <a:latin typeface="Arial" charset="0"/>
            </a:endParaRPr>
          </a:p>
          <a:p>
            <a:pPr marL="0" indent="0">
              <a:buNone/>
            </a:pPr>
            <a:endParaRPr lang="fr-FR" sz="4000" dirty="0" smtClean="0">
              <a:uFillTx/>
              <a:latin typeface="Arial" charset="0"/>
            </a:endParaRPr>
          </a:p>
          <a:p>
            <a:pPr marL="514350" indent="-514350">
              <a:buAutoNum type="alphaUcPeriod"/>
            </a:pPr>
            <a:endParaRPr lang="fr-FR" dirty="0">
              <a:latin typeface="Arial" charset="0"/>
            </a:endParaRPr>
          </a:p>
          <a:p>
            <a:pPr marL="0" indent="0">
              <a:buNone/>
            </a:pPr>
            <a:endParaRPr lang="fr-FR" dirty="0" smtClean="0">
              <a:uFillTx/>
              <a:latin typeface="Arial" charset="0"/>
            </a:endParaRPr>
          </a:p>
          <a:p>
            <a:pPr marL="0" indent="0">
              <a:buNone/>
            </a:pPr>
            <a:endParaRPr sz="1400" dirty="0">
              <a:uFillTx/>
              <a:latin typeface="Arial" charset="0"/>
            </a:endParaRPr>
          </a:p>
          <a:p>
            <a:endParaRPr sz="1400" dirty="0">
              <a:uFillTx/>
              <a:latin typeface="Arial" charset="0"/>
            </a:endParaRPr>
          </a:p>
          <a:p>
            <a:endParaRPr sz="1400" dirty="0">
              <a:uFillTx/>
              <a:latin typeface="Arial" charset="0"/>
            </a:endParaRPr>
          </a:p>
          <a:p>
            <a:endParaRPr sz="1400" dirty="0">
              <a:uFillTx/>
              <a:latin typeface="Arial" charset="0"/>
            </a:endParaRPr>
          </a:p>
          <a:p>
            <a:endParaRPr sz="1400" dirty="0">
              <a:uFillTx/>
              <a:latin typeface="Arial" charset="0"/>
            </a:endParaRPr>
          </a:p>
          <a:p>
            <a:endParaRPr sz="1400" dirty="0">
              <a:uFillTx/>
              <a:latin typeface="Arial" charset="0"/>
            </a:endParaRPr>
          </a:p>
          <a:p>
            <a:endParaRPr sz="1400" dirty="0">
              <a:uFillTx/>
              <a:latin typeface="Arial" charset="0"/>
            </a:endParaRPr>
          </a:p>
          <a:p>
            <a:endParaRPr sz="1400" dirty="0">
              <a:uFillTx/>
              <a:latin typeface="Arial" charset="0"/>
            </a:endParaRPr>
          </a:p>
          <a:p>
            <a:endParaRPr sz="1400" dirty="0">
              <a:uFillTx/>
              <a:latin typeface="Arial" charset="0"/>
            </a:endParaRPr>
          </a:p>
          <a:p>
            <a:endParaRPr sz="1400" dirty="0">
              <a:uFillTx/>
              <a:latin typeface="Arial" charset="0"/>
            </a:endParaRPr>
          </a:p>
          <a:p>
            <a:endParaRPr sz="1400" dirty="0">
              <a:uFillTx/>
              <a:latin typeface="Arial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738312"/>
            <a:ext cx="3810000" cy="33813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943600"/>
          </a:xfrm>
        </p:spPr>
        <p:txBody>
          <a:bodyPr/>
          <a:lstStyle/>
          <a:p>
            <a:pPr marL="0" indent="0">
              <a:buNone/>
            </a:pPr>
            <a:r>
              <a:rPr lang="fr-FR" sz="4000" dirty="0" smtClean="0"/>
              <a:t>B. Définitions</a:t>
            </a:r>
            <a:endParaRPr lang="fr-FR" sz="4000" dirty="0"/>
          </a:p>
          <a:p>
            <a:pPr marL="0" indent="0" algn="just">
              <a:buNone/>
            </a:pPr>
            <a:endParaRPr lang="fr-FR" sz="2000" dirty="0" smtClean="0"/>
          </a:p>
          <a:p>
            <a:pPr marL="0" indent="0" algn="just">
              <a:buNone/>
            </a:pPr>
            <a:endParaRPr lang="fr-FR" sz="2000" b="1" dirty="0" smtClean="0"/>
          </a:p>
          <a:p>
            <a:pPr algn="just"/>
            <a:r>
              <a:rPr lang="fr-FR" sz="2000" b="1" dirty="0" smtClean="0"/>
              <a:t>Au sens restreint </a:t>
            </a:r>
            <a:r>
              <a:rPr lang="fr-FR" sz="2000" dirty="0" smtClean="0"/>
              <a:t>(le plus courant) : la monnaie représente l’ensemble des moyens de paiement légaux sur une zone géographique donnée , immédiatement disponibles pour le règlement des transactions et le remboursement des dettes. La monnaie prend deux formes: les pièces et le billets (monnaie manuelle ou fiduciaire) et les dépôts à vue conservés par les établissements bancaires (monnaie scripturale).</a:t>
            </a:r>
          </a:p>
          <a:p>
            <a:pPr marL="0" indent="0" algn="just">
              <a:buNone/>
            </a:pPr>
            <a:endParaRPr lang="fr-FR" sz="2000" dirty="0"/>
          </a:p>
          <a:p>
            <a:pPr marL="0" indent="0" algn="just">
              <a:buNone/>
            </a:pPr>
            <a:endParaRPr lang="fr-FR" sz="2000" b="1" dirty="0" smtClean="0"/>
          </a:p>
          <a:p>
            <a:pPr algn="just"/>
            <a:r>
              <a:rPr lang="fr-FR" sz="2000" b="1" dirty="0" smtClean="0"/>
              <a:t>Au sens large</a:t>
            </a:r>
            <a:r>
              <a:rPr lang="fr-FR" sz="2000" dirty="0" smtClean="0"/>
              <a:t>: la monnaie est l’ensemble des pièces, des billets et des dépôts bancaires d’une durée inférieure ou égale à deux ans (Banque de France). </a:t>
            </a:r>
          </a:p>
          <a:p>
            <a:pPr marL="0" indent="0" algn="just">
              <a:buNone/>
            </a:pPr>
            <a:endParaRPr lang="fr-FR" sz="2000" dirty="0"/>
          </a:p>
          <a:p>
            <a:pPr marL="0" indent="0" algn="just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200459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141514"/>
            <a:ext cx="8763000" cy="6705600"/>
          </a:xfrm>
        </p:spPr>
        <p:txBody>
          <a:bodyPr>
            <a:normAutofit/>
          </a:bodyPr>
          <a:lstStyle/>
          <a:p>
            <a:endParaRPr lang="fr-FR" sz="2000" dirty="0" smtClean="0"/>
          </a:p>
          <a:p>
            <a:pPr marL="0" indent="0">
              <a:buNone/>
            </a:pPr>
            <a:r>
              <a:rPr lang="fr-FR" sz="4300" dirty="0" smtClean="0"/>
              <a:t>C. Les formes de monnaie</a:t>
            </a:r>
          </a:p>
          <a:p>
            <a:endParaRPr lang="fr-FR" dirty="0"/>
          </a:p>
          <a:p>
            <a:pPr algn="just"/>
            <a:r>
              <a:rPr lang="fr-FR" sz="2800" u="sng" dirty="0" smtClean="0"/>
              <a:t>La monnaie fiduciaire </a:t>
            </a:r>
            <a:r>
              <a:rPr lang="fr-FR" sz="2800" dirty="0" smtClean="0"/>
              <a:t>(« </a:t>
            </a:r>
            <a:r>
              <a:rPr lang="fr-FR" sz="2800" dirty="0" err="1" smtClean="0"/>
              <a:t>fiducia</a:t>
            </a:r>
            <a:r>
              <a:rPr lang="fr-FR" sz="2800" dirty="0" smtClean="0"/>
              <a:t> »=confiance)</a:t>
            </a:r>
          </a:p>
          <a:p>
            <a:pPr marL="0" indent="0" algn="just">
              <a:buNone/>
            </a:pPr>
            <a:endParaRPr lang="fr-FR" sz="2800" dirty="0" smtClean="0"/>
          </a:p>
          <a:p>
            <a:pPr marL="0" indent="0" algn="just">
              <a:buNone/>
            </a:pPr>
            <a:r>
              <a:rPr lang="fr-FR" sz="2800" dirty="0" smtClean="0"/>
              <a:t>=pièces + billets= 85 milliards d’euros (environ 3milliards en pièces)</a:t>
            </a:r>
          </a:p>
          <a:p>
            <a:pPr algn="just"/>
            <a:endParaRPr lang="fr-FR" sz="2800" dirty="0" smtClean="0"/>
          </a:p>
          <a:p>
            <a:pPr algn="just"/>
            <a:r>
              <a:rPr lang="fr-FR" sz="2800" u="sng" dirty="0" smtClean="0"/>
              <a:t>La </a:t>
            </a:r>
            <a:r>
              <a:rPr lang="fr-FR" sz="2800" u="sng" dirty="0"/>
              <a:t>m</a:t>
            </a:r>
            <a:r>
              <a:rPr lang="fr-FR" sz="2800" u="sng" dirty="0" smtClean="0"/>
              <a:t>onnaie scripturale </a:t>
            </a:r>
            <a:r>
              <a:rPr lang="fr-FR" sz="2800" dirty="0" smtClean="0"/>
              <a:t>(monnaie d’écriture)</a:t>
            </a:r>
          </a:p>
          <a:p>
            <a:pPr marL="0" indent="0" algn="just">
              <a:buNone/>
            </a:pPr>
            <a:endParaRPr lang="fr-FR" sz="2800" dirty="0" smtClean="0"/>
          </a:p>
          <a:p>
            <a:pPr marL="0" indent="0" algn="just">
              <a:buNone/>
            </a:pPr>
            <a:r>
              <a:rPr lang="fr-FR" sz="2800" dirty="0" smtClean="0"/>
              <a:t>=DAV=747 milliards d’euros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765827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28" y="686251"/>
            <a:ext cx="4791744" cy="4906060"/>
          </a:xfrm>
        </p:spPr>
      </p:pic>
    </p:spTree>
    <p:extLst>
      <p:ext uri="{BB962C8B-B14F-4D97-AF65-F5344CB8AC3E}">
        <p14:creationId xmlns:p14="http://schemas.microsoft.com/office/powerpoint/2010/main" val="2400515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89038"/>
          </a:xfrm>
        </p:spPr>
        <p:txBody>
          <a:bodyPr>
            <a:normAutofit/>
          </a:bodyPr>
          <a:lstStyle/>
          <a:p>
            <a:pPr algn="l"/>
            <a:r>
              <a:rPr lang="fr-FR" sz="3600" b="1" u="sng" dirty="0" smtClean="0"/>
              <a:t>II</a:t>
            </a:r>
            <a:r>
              <a:rPr lang="fr-FR" sz="3600" u="sng" dirty="0" smtClean="0"/>
              <a:t>.LES PROPRIETES DE LA MONNAIE</a:t>
            </a:r>
            <a:endParaRPr lang="fr-FR" sz="3600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A. Universalité : pouvoir libératoire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B. Liquidité: zéro délais, zéro coût, zéro risque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C. Fongibilité: interchangeabilité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4582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FR" sz="4000" u="sng" dirty="0" smtClean="0"/>
              <a:t>III. </a:t>
            </a:r>
            <a:r>
              <a:rPr lang="fr-FR" sz="4000" u="sng" dirty="0" smtClean="0"/>
              <a:t>LES FONCTIONS DE LA MONNAIE</a:t>
            </a:r>
            <a:endParaRPr lang="fr-FR" sz="4000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sz="2400" dirty="0" smtClean="0">
                <a:solidFill>
                  <a:srgbClr val="FF0000"/>
                </a:solidFill>
              </a:rPr>
              <a:t>Une monnaie complète doit remplir 3 fonctions (Aristote)</a:t>
            </a:r>
          </a:p>
          <a:p>
            <a:pPr marL="0" indent="0" algn="ctr">
              <a:buNone/>
            </a:pPr>
            <a:endParaRPr lang="fr-FR" sz="2400" dirty="0" smtClean="0">
              <a:solidFill>
                <a:srgbClr val="FF0000"/>
              </a:solidFill>
            </a:endParaRPr>
          </a:p>
          <a:p>
            <a:pPr marL="514350" indent="-514350">
              <a:buFont typeface="Arial"/>
              <a:buAutoNum type="alphaUcPeriod"/>
            </a:pPr>
            <a:r>
              <a:rPr lang="fr-FR" dirty="0" smtClean="0"/>
              <a:t>La </a:t>
            </a:r>
            <a:r>
              <a:rPr lang="fr-FR" dirty="0"/>
              <a:t>fonction d’unité de </a:t>
            </a:r>
            <a:r>
              <a:rPr lang="fr-FR" dirty="0" smtClean="0"/>
              <a:t>compte</a:t>
            </a:r>
          </a:p>
          <a:p>
            <a:pPr marL="514350" indent="-514350">
              <a:buFont typeface="Arial"/>
              <a:buAutoNum type="alphaUcPeriod"/>
            </a:pPr>
            <a:endParaRPr lang="fr-FR" dirty="0"/>
          </a:p>
          <a:p>
            <a:pPr marL="514350" indent="-514350">
              <a:buAutoNum type="alphaUcPeriod"/>
            </a:pPr>
            <a:r>
              <a:rPr lang="fr-FR" dirty="0" smtClean="0"/>
              <a:t>La fonction d’intermédiaire des échanges</a:t>
            </a:r>
          </a:p>
          <a:p>
            <a:pPr marL="514350" indent="-514350">
              <a:buAutoNum type="alphaUcPeriod"/>
            </a:pPr>
            <a:endParaRPr lang="fr-FR" dirty="0" smtClean="0"/>
          </a:p>
          <a:p>
            <a:pPr marL="514350" indent="-514350">
              <a:buAutoNum type="alphaUcPeriod"/>
            </a:pPr>
            <a:r>
              <a:rPr lang="fr-FR" dirty="0" smtClean="0"/>
              <a:t>La fonction de réserve de valeur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7221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947</TotalTime>
  <Words>1021</Words>
  <Application>Microsoft Office PowerPoint</Application>
  <PresentationFormat>Affichage à l'écran (4:3)</PresentationFormat>
  <Paragraphs>174</Paragraphs>
  <Slides>30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 Monnaie, crédit et financement</vt:lpstr>
      <vt:lpstr>Présentation PowerPoint</vt:lpstr>
      <vt:lpstr>I. QU’EST-CE QUE LA MONNAIE?</vt:lpstr>
      <vt:lpstr>Présentation PowerPoint</vt:lpstr>
      <vt:lpstr>Présentation PowerPoint</vt:lpstr>
      <vt:lpstr>Présentation PowerPoint</vt:lpstr>
      <vt:lpstr>Présentation PowerPoint</vt:lpstr>
      <vt:lpstr>II.LES PROPRIETES DE LA MONNAIE</vt:lpstr>
      <vt:lpstr>III. LES FONCTIONS DE LA MONNAIE</vt:lpstr>
      <vt:lpstr>Présentation PowerPoint</vt:lpstr>
      <vt:lpstr>Présentation PowerPoint</vt:lpstr>
      <vt:lpstr>Présentation PowerPoint</vt:lpstr>
      <vt:lpstr>Présentation PowerPoint</vt:lpstr>
      <vt:lpstr>IV. L’HISTOIRE DE LA MONNAIE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IV MESURER LA MONNAIE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La monnaie</dc:title>
  <dc:subject/>
  <dc:creator/>
  <cp:keywords/>
  <dc:description/>
  <cp:lastModifiedBy>denis Gouaux</cp:lastModifiedBy>
  <cp:revision>85</cp:revision>
  <dcterms:created xsi:type="dcterms:W3CDTF">2012-03-20T13:20:32Z</dcterms:created>
  <dcterms:modified xsi:type="dcterms:W3CDTF">2016-02-07T23:37:51Z</dcterms:modified>
  <cp:category/>
</cp:coreProperties>
</file>