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2" r:id="rId3"/>
    <p:sldId id="281" r:id="rId4"/>
    <p:sldId id="257" r:id="rId5"/>
    <p:sldId id="261" r:id="rId6"/>
    <p:sldId id="264" r:id="rId7"/>
    <p:sldId id="269" r:id="rId8"/>
    <p:sldId id="283" r:id="rId9"/>
    <p:sldId id="284" r:id="rId10"/>
    <p:sldId id="285" r:id="rId11"/>
    <p:sldId id="258" r:id="rId12"/>
    <p:sldId id="267" r:id="rId13"/>
    <p:sldId id="266" r:id="rId14"/>
    <p:sldId id="260" r:id="rId15"/>
    <p:sldId id="270" r:id="rId16"/>
    <p:sldId id="277" r:id="rId17"/>
    <p:sldId id="278" r:id="rId18"/>
    <p:sldId id="275" r:id="rId19"/>
    <p:sldId id="286" r:id="rId20"/>
    <p:sldId id="287" r:id="rId21"/>
    <p:sldId id="288" r:id="rId22"/>
    <p:sldId id="289" r:id="rId23"/>
    <p:sldId id="290" r:id="rId24"/>
    <p:sldId id="293" r:id="rId25"/>
    <p:sldId id="294" r:id="rId26"/>
    <p:sldId id="295" r:id="rId27"/>
    <p:sldId id="296" r:id="rId28"/>
    <p:sldId id="271" r:id="rId29"/>
    <p:sldId id="272" r:id="rId30"/>
    <p:sldId id="265" r:id="rId31"/>
    <p:sldId id="274" r:id="rId32"/>
    <p:sldId id="273" r:id="rId33"/>
    <p:sldId id="291" r:id="rId34"/>
    <p:sldId id="292" r:id="rId3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62E45-CD33-4067-B8E3-626D6CEBF1B8}" type="datetimeFigureOut">
              <a:rPr lang="fr-FR" smtClean="0"/>
              <a:t>11/03/2016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7FAF8-3B88-4C44-8CE5-F9B1B90118A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06022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62E45-CD33-4067-B8E3-626D6CEBF1B8}" type="datetimeFigureOut">
              <a:rPr lang="fr-FR" smtClean="0"/>
              <a:t>11/03/2016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7FAF8-3B88-4C44-8CE5-F9B1B90118A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260600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62E45-CD33-4067-B8E3-626D6CEBF1B8}" type="datetimeFigureOut">
              <a:rPr lang="fr-FR" smtClean="0"/>
              <a:t>11/03/2016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7FAF8-3B88-4C44-8CE5-F9B1B90118A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16246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62E45-CD33-4067-B8E3-626D6CEBF1B8}" type="datetimeFigureOut">
              <a:rPr lang="fr-FR" smtClean="0"/>
              <a:t>11/03/2016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7FAF8-3B88-4C44-8CE5-F9B1B90118A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730419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62E45-CD33-4067-B8E3-626D6CEBF1B8}" type="datetimeFigureOut">
              <a:rPr lang="fr-FR" smtClean="0"/>
              <a:t>11/03/2016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7FAF8-3B88-4C44-8CE5-F9B1B90118A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2721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62E45-CD33-4067-B8E3-626D6CEBF1B8}" type="datetimeFigureOut">
              <a:rPr lang="fr-FR" smtClean="0"/>
              <a:t>11/03/2016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7FAF8-3B88-4C44-8CE5-F9B1B90118A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842077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62E45-CD33-4067-B8E3-626D6CEBF1B8}" type="datetimeFigureOut">
              <a:rPr lang="fr-FR" smtClean="0"/>
              <a:t>11/03/2016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7FAF8-3B88-4C44-8CE5-F9B1B90118A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986370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62E45-CD33-4067-B8E3-626D6CEBF1B8}" type="datetimeFigureOut">
              <a:rPr lang="fr-FR" smtClean="0"/>
              <a:t>11/03/2016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7FAF8-3B88-4C44-8CE5-F9B1B90118A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262556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62E45-CD33-4067-B8E3-626D6CEBF1B8}" type="datetimeFigureOut">
              <a:rPr lang="fr-FR" smtClean="0"/>
              <a:t>11/03/2016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7FAF8-3B88-4C44-8CE5-F9B1B90118A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60780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62E45-CD33-4067-B8E3-626D6CEBF1B8}" type="datetimeFigureOut">
              <a:rPr lang="fr-FR" smtClean="0"/>
              <a:t>11/03/2016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7FAF8-3B88-4C44-8CE5-F9B1B90118A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375685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62E45-CD33-4067-B8E3-626D6CEBF1B8}" type="datetimeFigureOut">
              <a:rPr lang="fr-FR" smtClean="0"/>
              <a:t>11/03/2016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7FAF8-3B88-4C44-8CE5-F9B1B90118A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26954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262E45-CD33-4067-B8E3-626D6CEBF1B8}" type="datetimeFigureOut">
              <a:rPr lang="fr-FR" smtClean="0"/>
              <a:t>11/03/2016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17FAF8-3B88-4C44-8CE5-F9B1B90118A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8168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31305" y="291550"/>
            <a:ext cx="11860695" cy="2372138"/>
          </a:xfrm>
        </p:spPr>
        <p:txBody>
          <a:bodyPr>
            <a:normAutofit fontScale="90000"/>
          </a:bodyPr>
          <a:lstStyle/>
          <a:p>
            <a:r>
              <a:rPr lang="fr-FR" sz="5300" b="1" dirty="0"/>
              <a:t>Le système monétaire international </a:t>
            </a:r>
            <a:br>
              <a:rPr lang="fr-FR" sz="5300" b="1" dirty="0"/>
            </a:br>
            <a:r>
              <a:rPr lang="fr-FR" sz="5300" b="1" dirty="0"/>
              <a:t> L’Euro</a:t>
            </a:r>
            <a:br>
              <a:rPr lang="fr-FR" sz="4000" b="1" dirty="0"/>
            </a:br>
            <a:br>
              <a:rPr lang="fr-FR" sz="4400" b="1" dirty="0"/>
            </a:br>
            <a:endParaRPr lang="fr-FR" sz="4400" b="1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6830" y="2663688"/>
            <a:ext cx="6684599" cy="3059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9876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251791"/>
            <a:ext cx="10515600" cy="5925172"/>
          </a:xfrm>
        </p:spPr>
        <p:txBody>
          <a:bodyPr/>
          <a:lstStyle/>
          <a:p>
            <a:r>
              <a:rPr lang="fr-FR" dirty="0" err="1"/>
              <a:t>Bretton</a:t>
            </a:r>
            <a:r>
              <a:rPr lang="fr-FR" dirty="0"/>
              <a:t> Woods 2?</a:t>
            </a:r>
          </a:p>
          <a:p>
            <a:endParaRPr lang="fr-FR" dirty="0"/>
          </a:p>
          <a:p>
            <a:pPr marL="0" indent="0">
              <a:buNone/>
            </a:pPr>
            <a:r>
              <a:rPr lang="fr-FR" dirty="0"/>
              <a:t>-Libéralisation des mouvements de capitaux</a:t>
            </a:r>
          </a:p>
          <a:p>
            <a:pPr marL="0" indent="0">
              <a:buNone/>
            </a:pPr>
            <a:r>
              <a:rPr lang="fr-FR" dirty="0"/>
              <a:t>-Suppression des parités officielles (changes flottants)</a:t>
            </a:r>
          </a:p>
          <a:p>
            <a:pPr marL="0" indent="0">
              <a:buNone/>
            </a:pPr>
            <a:r>
              <a:rPr lang="fr-FR" dirty="0"/>
              <a:t>-La monnaie internationale dominante reste le dollar (60% PIB mondial contre 30% pour l’Euro) …ce qui déséquilibre l’économie mondiale…</a:t>
            </a:r>
          </a:p>
        </p:txBody>
      </p:sp>
    </p:spTree>
    <p:extLst>
      <p:ext uri="{BB962C8B-B14F-4D97-AF65-F5344CB8AC3E}">
        <p14:creationId xmlns:p14="http://schemas.microsoft.com/office/powerpoint/2010/main" val="39438913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265043"/>
            <a:ext cx="10515600" cy="5911920"/>
          </a:xfrm>
        </p:spPr>
        <p:txBody>
          <a:bodyPr/>
          <a:lstStyle/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9131" y="1404730"/>
            <a:ext cx="7156174" cy="4465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2306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729" y="792615"/>
            <a:ext cx="9964541" cy="4896533"/>
          </a:xfrm>
        </p:spPr>
      </p:pic>
      <p:sp>
        <p:nvSpPr>
          <p:cNvPr id="2" name="ZoneTexte 1"/>
          <p:cNvSpPr txBox="1"/>
          <p:nvPr/>
        </p:nvSpPr>
        <p:spPr>
          <a:xfrm>
            <a:off x="914400" y="159026"/>
            <a:ext cx="825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Les 29 pays dont la monnaie flotte librement par rapport aux autres</a:t>
            </a:r>
          </a:p>
        </p:txBody>
      </p:sp>
    </p:spTree>
    <p:extLst>
      <p:ext uri="{BB962C8B-B14F-4D97-AF65-F5344CB8AC3E}">
        <p14:creationId xmlns:p14="http://schemas.microsoft.com/office/powerpoint/2010/main" val="5690242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ce réservé du contenu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181" y="1825625"/>
            <a:ext cx="9215638" cy="4351338"/>
          </a:xfrm>
        </p:spPr>
      </p:pic>
      <p:sp>
        <p:nvSpPr>
          <p:cNvPr id="2" name="ZoneTexte 1"/>
          <p:cNvSpPr txBox="1"/>
          <p:nvPr/>
        </p:nvSpPr>
        <p:spPr>
          <a:xfrm>
            <a:off x="1683026" y="543339"/>
            <a:ext cx="76067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Les 25 pays qui fixent  « solidement » le cours de leur monnaie</a:t>
            </a:r>
          </a:p>
        </p:txBody>
      </p:sp>
    </p:spTree>
    <p:extLst>
      <p:ext uri="{BB962C8B-B14F-4D97-AF65-F5344CB8AC3E}">
        <p14:creationId xmlns:p14="http://schemas.microsoft.com/office/powerpoint/2010/main" val="30850736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3915" y="838669"/>
            <a:ext cx="8564170" cy="4658375"/>
          </a:xfrm>
        </p:spPr>
      </p:pic>
    </p:spTree>
    <p:extLst>
      <p:ext uri="{BB962C8B-B14F-4D97-AF65-F5344CB8AC3E}">
        <p14:creationId xmlns:p14="http://schemas.microsoft.com/office/powerpoint/2010/main" val="25097489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L’EURO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b="1" dirty="0"/>
              <a:t>1/Repères historiques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b="1" dirty="0"/>
              <a:t>2/ Les avantages attendus de la monnaie unique</a:t>
            </a:r>
          </a:p>
          <a:p>
            <a:pPr marL="0" indent="0">
              <a:buNone/>
            </a:pPr>
            <a:endParaRPr lang="fr-FR" b="1" dirty="0"/>
          </a:p>
          <a:p>
            <a:pPr marL="0" indent="0">
              <a:buNone/>
            </a:pPr>
            <a:r>
              <a:rPr lang="fr-FR" b="1" dirty="0"/>
              <a:t>3/ Un bilan mitigé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380284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280" y="1338470"/>
            <a:ext cx="3037311" cy="3419059"/>
          </a:xfrm>
        </p:spPr>
      </p:pic>
      <p:sp>
        <p:nvSpPr>
          <p:cNvPr id="2" name="ZoneTexte 1"/>
          <p:cNvSpPr txBox="1"/>
          <p:nvPr/>
        </p:nvSpPr>
        <p:spPr>
          <a:xfrm>
            <a:off x="567280" y="172278"/>
            <a:ext cx="87357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1. Repères historiques: quelques uns des pères fondateurs de la monnaie unique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9719" y="709186"/>
            <a:ext cx="3993355" cy="2538635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4854" y="4051113"/>
            <a:ext cx="3407469" cy="2049442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0504" y="3654082"/>
            <a:ext cx="2226366" cy="2517002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567280" y="4943061"/>
            <a:ext cx="286503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Jean Bodin (1529-1596)</a:t>
            </a:r>
          </a:p>
          <a:p>
            <a:pPr algn="ctr"/>
            <a:r>
              <a:rPr lang="fr-FR" dirty="0"/>
              <a:t>Théologien, juriste, économiste</a:t>
            </a:r>
          </a:p>
          <a:p>
            <a:pPr algn="ctr"/>
            <a:r>
              <a:rPr lang="fr-FR" dirty="0"/>
              <a:t>1576: Les 6 livres de la République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3748968" y="3375251"/>
            <a:ext cx="43348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1960: Rapport Werner           Système monétaire européen (1979-1993)</a:t>
            </a:r>
          </a:p>
        </p:txBody>
      </p:sp>
      <p:sp>
        <p:nvSpPr>
          <p:cNvPr id="9" name="Flèche droite 8"/>
          <p:cNvSpPr/>
          <p:nvPr/>
        </p:nvSpPr>
        <p:spPr>
          <a:xfrm>
            <a:off x="6038588" y="3468552"/>
            <a:ext cx="371061" cy="1855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3962400" y="6255026"/>
            <a:ext cx="36443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1989: Rapport Delors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8472586" y="6255026"/>
            <a:ext cx="3120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                François Mitterrand</a:t>
            </a: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0504" y="224633"/>
            <a:ext cx="2080657" cy="2865324"/>
          </a:xfrm>
          <a:prstGeom prst="rect">
            <a:avLst/>
          </a:prstGeom>
        </p:spPr>
      </p:pic>
      <p:sp>
        <p:nvSpPr>
          <p:cNvPr id="13" name="ZoneTexte 12"/>
          <p:cNvSpPr txBox="1"/>
          <p:nvPr/>
        </p:nvSpPr>
        <p:spPr>
          <a:xfrm>
            <a:off x="9051235" y="3227748"/>
            <a:ext cx="25414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Valéry Giscard d’Estaing</a:t>
            </a:r>
          </a:p>
        </p:txBody>
      </p:sp>
    </p:spTree>
    <p:extLst>
      <p:ext uri="{BB962C8B-B14F-4D97-AF65-F5344CB8AC3E}">
        <p14:creationId xmlns:p14="http://schemas.microsoft.com/office/powerpoint/2010/main" val="18319588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1235" y="225083"/>
            <a:ext cx="8401877" cy="6632917"/>
          </a:xfrm>
        </p:spPr>
      </p:pic>
    </p:spTree>
    <p:extLst>
      <p:ext uri="{BB962C8B-B14F-4D97-AF65-F5344CB8AC3E}">
        <p14:creationId xmlns:p14="http://schemas.microsoft.com/office/powerpoint/2010/main" val="18778318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ce réservé du contenu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555" y="238539"/>
            <a:ext cx="6778645" cy="6268278"/>
          </a:xfr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4064" y="238539"/>
            <a:ext cx="2438740" cy="6268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7549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2/ Les avantages attendus de l’Euro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864998"/>
          </a:xfrm>
        </p:spPr>
        <p:txBody>
          <a:bodyPr>
            <a:normAutofit/>
          </a:bodyPr>
          <a:lstStyle/>
          <a:p>
            <a:pPr algn="just"/>
            <a:r>
              <a:rPr lang="fr-FR" b="1" dirty="0"/>
              <a:t>Avantages micro-économiques </a:t>
            </a:r>
            <a:r>
              <a:rPr lang="fr-FR" dirty="0"/>
              <a:t>:</a:t>
            </a:r>
            <a:r>
              <a:rPr lang="fr-FR" b="1" dirty="0"/>
              <a:t> </a:t>
            </a:r>
            <a:r>
              <a:rPr lang="fr-FR" dirty="0"/>
              <a:t>suppression des coûts de transactions, des risques de change et  de la spéculation.  Meilleure comparabilité des prix         + de concurrence     convergence des prix</a:t>
            </a:r>
          </a:p>
          <a:p>
            <a:pPr marL="0" indent="0" algn="just">
              <a:buNone/>
            </a:pPr>
            <a:endParaRPr lang="fr-FR" b="1" dirty="0"/>
          </a:p>
          <a:p>
            <a:pPr algn="just"/>
            <a:r>
              <a:rPr lang="fr-FR" b="1" dirty="0"/>
              <a:t>Avantages macro-économiques</a:t>
            </a:r>
            <a:r>
              <a:rPr lang="fr-FR" dirty="0"/>
              <a:t>: indépendance de la politique monétaire    crédibilité monétaire       des taux d’intérêt; suppression des crises de balances des paiements; « discipliner » les Etats-Unis; suppression des dévaluations compétitives entre pays européens.</a:t>
            </a:r>
          </a:p>
          <a:p>
            <a:pPr marL="0" indent="0" algn="just">
              <a:buNone/>
            </a:pPr>
            <a:endParaRPr lang="fr-FR" dirty="0"/>
          </a:p>
          <a:p>
            <a:pPr algn="just"/>
            <a:r>
              <a:rPr lang="fr-FR" b="1" dirty="0"/>
              <a:t>Avantages politiques </a:t>
            </a:r>
            <a:r>
              <a:rPr lang="fr-FR" dirty="0"/>
              <a:t>: renforcement du sentiment d’appartenance européen, première </a:t>
            </a:r>
            <a:r>
              <a:rPr lang="fr-FR" dirty="0" err="1"/>
              <a:t>étapee</a:t>
            </a:r>
            <a:r>
              <a:rPr lang="fr-FR" dirty="0"/>
              <a:t> vers l’union politique</a:t>
            </a:r>
          </a:p>
        </p:txBody>
      </p:sp>
      <p:sp>
        <p:nvSpPr>
          <p:cNvPr id="5" name="Flèche droite 4"/>
          <p:cNvSpPr/>
          <p:nvPr/>
        </p:nvSpPr>
        <p:spPr>
          <a:xfrm>
            <a:off x="4479234" y="2650434"/>
            <a:ext cx="463827" cy="14577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Flèche droite 5"/>
          <p:cNvSpPr/>
          <p:nvPr/>
        </p:nvSpPr>
        <p:spPr>
          <a:xfrm>
            <a:off x="7673009" y="2584173"/>
            <a:ext cx="212034" cy="14577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Flèche droite 6"/>
          <p:cNvSpPr/>
          <p:nvPr/>
        </p:nvSpPr>
        <p:spPr>
          <a:xfrm>
            <a:off x="2729947" y="4056926"/>
            <a:ext cx="198783" cy="13252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Flèche droite 8"/>
          <p:cNvSpPr/>
          <p:nvPr/>
        </p:nvSpPr>
        <p:spPr>
          <a:xfrm rot="1207621">
            <a:off x="6101400" y="3990665"/>
            <a:ext cx="569843" cy="13252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37943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278296"/>
            <a:ext cx="10515600" cy="5898667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fr-FR" dirty="0"/>
              <a:t>Définition du SMI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2. Les fonctions du SMI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3. Les configurations du SMI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4. L’évolution du SMI depuis 1870</a:t>
            </a:r>
          </a:p>
          <a:p>
            <a:pPr marL="514350" indent="-514350">
              <a:buAutoNum type="arabicPeriod"/>
            </a:pPr>
            <a:endParaRPr lang="fr-FR" dirty="0"/>
          </a:p>
          <a:p>
            <a:pPr marL="514350" indent="-514350">
              <a:buAutoNum type="arabicPeriod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363846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3/ Un bilan mitigé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/>
            <a:r>
              <a:rPr lang="fr-FR" b="1" dirty="0"/>
              <a:t>Inconvénients micro-économiques</a:t>
            </a:r>
            <a:r>
              <a:rPr lang="fr-FR" dirty="0"/>
              <a:t>: Relâchement des disciplines financières, budgétaires en raison de la confiance qu’inspire la monnaie unique et l’instauration d’une union des paiements (bulles spéculatives immobilières, déficits publics croissants); Concentration des richesses dans les régions européennes les plus avancées (effet d’agglomération).</a:t>
            </a:r>
            <a:endParaRPr lang="fr-FR" b="1" dirty="0"/>
          </a:p>
          <a:p>
            <a:pPr algn="just"/>
            <a:r>
              <a:rPr lang="fr-FR" b="1" dirty="0"/>
              <a:t>Inconvénients macro-économiques</a:t>
            </a:r>
            <a:r>
              <a:rPr lang="fr-FR" dirty="0"/>
              <a:t>: mise en concurrence directe des salariés européens,  incitation au rééquilibrage des déficits commerciaux par la baisse des salaires; absence de prêteur en dernier ressort pour les Etats de l’UEM; Application d’un taux d’intérêt unique à des économies différentes par leur taux d’inflation          tendance à la divergence des économies; Monnaie « sans souverain »: absence de politique budgétaire commune et de stratégie économique commune. </a:t>
            </a:r>
          </a:p>
          <a:p>
            <a:pPr algn="just"/>
            <a:r>
              <a:rPr lang="fr-FR" b="1" dirty="0"/>
              <a:t>Inconvénients politiques</a:t>
            </a:r>
            <a:r>
              <a:rPr lang="fr-FR" dirty="0"/>
              <a:t>: sentiment de perte de souveraineté perte de légitimité des élites; montées des tensions entre peuples européens</a:t>
            </a:r>
            <a:endParaRPr lang="fr-FR" b="1" dirty="0"/>
          </a:p>
        </p:txBody>
      </p:sp>
      <p:sp>
        <p:nvSpPr>
          <p:cNvPr id="4" name="Flèche droite 3"/>
          <p:cNvSpPr/>
          <p:nvPr/>
        </p:nvSpPr>
        <p:spPr>
          <a:xfrm>
            <a:off x="2531166" y="4333461"/>
            <a:ext cx="503583" cy="1192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22369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200" dirty="0"/>
              <a:t>Une croissance économique globalement correcte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2337" y="2086502"/>
            <a:ext cx="6087325" cy="3829584"/>
          </a:xfrm>
        </p:spPr>
      </p:pic>
    </p:spTree>
    <p:extLst>
      <p:ext uri="{BB962C8B-B14F-4D97-AF65-F5344CB8AC3E}">
        <p14:creationId xmlns:p14="http://schemas.microsoft.com/office/powerpoint/2010/main" val="10552931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200" dirty="0"/>
              <a:t>Une convergence économique entre le Nord et le Sud de la zone Euro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8022" y="2038870"/>
            <a:ext cx="6315956" cy="3924848"/>
          </a:xfrm>
        </p:spPr>
      </p:pic>
    </p:spTree>
    <p:extLst>
      <p:ext uri="{BB962C8B-B14F-4D97-AF65-F5344CB8AC3E}">
        <p14:creationId xmlns:p14="http://schemas.microsoft.com/office/powerpoint/2010/main" val="942502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200" dirty="0"/>
              <a:t>La convergence des coûts salariaux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4285" y="1891212"/>
            <a:ext cx="5763429" cy="4220164"/>
          </a:xfrm>
        </p:spPr>
      </p:pic>
    </p:spTree>
    <p:extLst>
      <p:ext uri="{BB962C8B-B14F-4D97-AF65-F5344CB8AC3E}">
        <p14:creationId xmlns:p14="http://schemas.microsoft.com/office/powerpoint/2010/main" val="26568066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200" dirty="0"/>
              <a:t>Une forte rentabilité du capital 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6233" y="2296081"/>
            <a:ext cx="5439534" cy="3410426"/>
          </a:xfrm>
        </p:spPr>
      </p:pic>
    </p:spTree>
    <p:extLst>
      <p:ext uri="{BB962C8B-B14F-4D97-AF65-F5344CB8AC3E}">
        <p14:creationId xmlns:p14="http://schemas.microsoft.com/office/powerpoint/2010/main" val="26464268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200" dirty="0"/>
              <a:t>L’Euro, une monnaie internationale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0284" y="2496134"/>
            <a:ext cx="7211431" cy="3010320"/>
          </a:xfrm>
        </p:spPr>
      </p:pic>
    </p:spTree>
    <p:extLst>
      <p:ext uri="{BB962C8B-B14F-4D97-AF65-F5344CB8AC3E}">
        <p14:creationId xmlns:p14="http://schemas.microsoft.com/office/powerpoint/2010/main" val="20844706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200" dirty="0"/>
              <a:t>Les inconvénients de l’Euro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fr-FR" b="1" dirty="0"/>
              <a:t>Inconvénients micro-économiques</a:t>
            </a:r>
            <a:r>
              <a:rPr lang="fr-FR" dirty="0"/>
              <a:t>: Relâchement des disciplines financières, budgétaires en raison de la confiance qu’inspire la monnaie unique et l’instauration d’une union des paiements (bulles spéculatives immobilières, déficits publics croissants); Concentration des richesses dans les régions européennes les plus avancées (effet d’agglomération).</a:t>
            </a:r>
            <a:endParaRPr lang="fr-FR" b="1" dirty="0"/>
          </a:p>
          <a:p>
            <a:pPr algn="just"/>
            <a:r>
              <a:rPr lang="fr-FR" b="1" dirty="0"/>
              <a:t>Inconvénients macro-économiques</a:t>
            </a:r>
            <a:r>
              <a:rPr lang="fr-FR" dirty="0"/>
              <a:t>: mise en concurrence directe des salariés européens,  incitation au rééquilibrage des déficits commerciaux par la baisse des salaires; absence de prêteur en dernier ressort pour les Etats de l’UEM; Application d’un taux d’intérêt unique à des économies différentes par leur taux d’inflation          tendance à la divergence des économies; Monnaie « sans souverain »: absence de politique budgétaire commune et de stratégie économique commune. </a:t>
            </a:r>
          </a:p>
          <a:p>
            <a:pPr algn="just"/>
            <a:r>
              <a:rPr lang="fr-FR" b="1" dirty="0"/>
              <a:t>Inconvénients politiques</a:t>
            </a:r>
            <a:r>
              <a:rPr lang="fr-FR" dirty="0"/>
              <a:t>: sentiment de perte de souveraineté perte de légitimité des élites; montées des tensions entre peuples européens</a:t>
            </a:r>
            <a:endParaRPr lang="fr-FR" b="1" dirty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7949226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200" dirty="0"/>
              <a:t>Que faire?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/>
              <a:t>Réformer la zone Euro?  Dissoudre la zone euro? 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857822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2452" y="1046922"/>
            <a:ext cx="10389705" cy="5539407"/>
          </a:xfrm>
        </p:spPr>
      </p:pic>
      <p:sp>
        <p:nvSpPr>
          <p:cNvPr id="2" name="ZoneTexte 1"/>
          <p:cNvSpPr txBox="1"/>
          <p:nvPr/>
        </p:nvSpPr>
        <p:spPr>
          <a:xfrm>
            <a:off x="397565" y="212035"/>
            <a:ext cx="59369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Un exemple de crise de balance des paiements: la zone Euro</a:t>
            </a:r>
          </a:p>
        </p:txBody>
      </p:sp>
    </p:spTree>
    <p:extLst>
      <p:ext uri="{BB962C8B-B14F-4D97-AF65-F5344CB8AC3E}">
        <p14:creationId xmlns:p14="http://schemas.microsoft.com/office/powerpoint/2010/main" val="144407346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520505"/>
            <a:ext cx="10336696" cy="6145338"/>
          </a:xfrm>
        </p:spPr>
      </p:pic>
    </p:spTree>
    <p:extLst>
      <p:ext uri="{BB962C8B-B14F-4D97-AF65-F5344CB8AC3E}">
        <p14:creationId xmlns:p14="http://schemas.microsoft.com/office/powerpoint/2010/main" val="42590576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ce réservé du contenu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3122" y="963126"/>
            <a:ext cx="5547330" cy="4107117"/>
          </a:xfrm>
        </p:spPr>
      </p:pic>
      <p:sp>
        <p:nvSpPr>
          <p:cNvPr id="5" name="Titre 1"/>
          <p:cNvSpPr>
            <a:spLocks noGrp="1"/>
          </p:cNvSpPr>
          <p:nvPr>
            <p:ph sz="half" idx="1"/>
          </p:nvPr>
        </p:nvSpPr>
        <p:spPr>
          <a:xfrm>
            <a:off x="877955" y="861391"/>
            <a:ext cx="5284305" cy="5739641"/>
          </a:xfrm>
        </p:spPr>
        <p:txBody>
          <a:bodyPr/>
          <a:lstStyle/>
          <a:p>
            <a:pPr marL="0" indent="0" algn="just">
              <a:buNone/>
            </a:pPr>
            <a:r>
              <a:rPr lang="fr-FR" b="1" dirty="0"/>
              <a:t>1. Définition du SMI</a:t>
            </a:r>
          </a:p>
          <a:p>
            <a:pPr marL="0" indent="0" algn="just">
              <a:buNone/>
            </a:pPr>
            <a:r>
              <a:rPr lang="fr-FR" sz="3200" dirty="0"/>
              <a:t> </a:t>
            </a:r>
            <a:r>
              <a:rPr lang="fr-FR" sz="3200" dirty="0">
                <a:latin typeface="+mj-lt"/>
              </a:rPr>
              <a:t>«</a:t>
            </a:r>
            <a:r>
              <a:rPr lang="fr-FR" sz="3200" i="1" dirty="0">
                <a:latin typeface="+mj-lt"/>
              </a:rPr>
              <a:t>L’ensemble des mécanismes qui gouvernent les interactions entre les monnaies, les instruments de crédit des différentes nations, et les moyens de règlement des biens et des services </a:t>
            </a:r>
            <a:r>
              <a:rPr lang="fr-FR" sz="3200" dirty="0">
                <a:latin typeface="+mj-lt"/>
              </a:rPr>
              <a:t>»</a:t>
            </a:r>
          </a:p>
          <a:p>
            <a:pPr marL="0" indent="0" algn="just">
              <a:buNone/>
            </a:pPr>
            <a:r>
              <a:rPr lang="fr-FR" sz="3200" dirty="0">
                <a:latin typeface="+mj-lt"/>
              </a:rPr>
              <a:t> Robert </a:t>
            </a:r>
            <a:r>
              <a:rPr lang="fr-FR" sz="3200" dirty="0" err="1">
                <a:latin typeface="+mj-lt"/>
              </a:rPr>
              <a:t>Mundell</a:t>
            </a:r>
            <a:r>
              <a:rPr lang="fr-FR" sz="3200" dirty="0">
                <a:latin typeface="+mj-lt"/>
              </a:rPr>
              <a:t> (1999)</a:t>
            </a: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877955" y="5420139"/>
            <a:ext cx="106860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latin typeface="+mj-lt"/>
              </a:rPr>
              <a:t>Ou plus simplement: Ensemble des règles relatives aux échanges de biens de services de capitaux entre pays qui utilisent des monnaies différentes.</a:t>
            </a:r>
          </a:p>
        </p:txBody>
      </p:sp>
    </p:spTree>
    <p:extLst>
      <p:ext uri="{BB962C8B-B14F-4D97-AF65-F5344CB8AC3E}">
        <p14:creationId xmlns:p14="http://schemas.microsoft.com/office/powerpoint/2010/main" val="356839629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443" y="172278"/>
            <a:ext cx="9289774" cy="5791200"/>
          </a:xfrm>
        </p:spPr>
      </p:pic>
      <p:sp>
        <p:nvSpPr>
          <p:cNvPr id="5" name="ZoneTexte 4"/>
          <p:cNvSpPr txBox="1"/>
          <p:nvPr/>
        </p:nvSpPr>
        <p:spPr>
          <a:xfrm>
            <a:off x="636104" y="5963478"/>
            <a:ext cx="58574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Source: L’Euro dans la « guerre des monnaies ». CAE O1/2014 note 11</a:t>
            </a:r>
          </a:p>
        </p:txBody>
      </p:sp>
    </p:spTree>
    <p:extLst>
      <p:ext uri="{BB962C8B-B14F-4D97-AF65-F5344CB8AC3E}">
        <p14:creationId xmlns:p14="http://schemas.microsoft.com/office/powerpoint/2010/main" val="312371981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123" y="1353886"/>
            <a:ext cx="8203094" cy="4695222"/>
          </a:xfrm>
        </p:spPr>
      </p:pic>
    </p:spTree>
    <p:extLst>
      <p:ext uri="{BB962C8B-B14F-4D97-AF65-F5344CB8AC3E}">
        <p14:creationId xmlns:p14="http://schemas.microsoft.com/office/powerpoint/2010/main" val="207076299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5304" y="1044280"/>
            <a:ext cx="9183757" cy="5553467"/>
          </a:xfrm>
        </p:spPr>
      </p:pic>
    </p:spTree>
    <p:extLst>
      <p:ext uri="{BB962C8B-B14F-4D97-AF65-F5344CB8AC3E}">
        <p14:creationId xmlns:p14="http://schemas.microsoft.com/office/powerpoint/2010/main" val="397145473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386353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425113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91549" y="278296"/>
            <a:ext cx="11635408" cy="64273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000" b="1" dirty="0">
                <a:latin typeface="+mj-lt"/>
              </a:rPr>
              <a:t>2. Les fonctions du SMI</a:t>
            </a:r>
          </a:p>
          <a:p>
            <a:pPr marL="0" indent="0" algn="just">
              <a:buNone/>
            </a:pPr>
            <a:r>
              <a:rPr lang="fr-FR" sz="2000" dirty="0">
                <a:latin typeface="+mj-lt"/>
              </a:rPr>
              <a:t>Pour que les agents privés et publics  interagissent dans l’économie mondiale, le SMI doit remplir deux fonctions</a:t>
            </a:r>
          </a:p>
          <a:p>
            <a:pPr marL="0" indent="0" algn="just">
              <a:buNone/>
            </a:pPr>
            <a:endParaRPr lang="fr-FR" sz="2000" dirty="0">
              <a:latin typeface="+mj-lt"/>
            </a:endParaRPr>
          </a:p>
          <a:p>
            <a:pPr marL="0" indent="0" algn="just">
              <a:buNone/>
            </a:pPr>
            <a:endParaRPr lang="fr-FR" sz="2000" dirty="0">
              <a:latin typeface="+mj-lt"/>
            </a:endParaRPr>
          </a:p>
          <a:p>
            <a:pPr algn="just"/>
            <a:r>
              <a:rPr lang="fr-FR" sz="2000" b="1" dirty="0">
                <a:latin typeface="+mj-lt"/>
              </a:rPr>
              <a:t>Organiser l’échange des monnaies</a:t>
            </a:r>
          </a:p>
          <a:p>
            <a:pPr marL="0" indent="0" algn="just">
              <a:buNone/>
            </a:pPr>
            <a:r>
              <a:rPr lang="fr-FR" sz="2000" dirty="0">
                <a:latin typeface="+mj-lt"/>
              </a:rPr>
              <a:t>-Permettre que les monnaies soient convertibles entre elles dans les opérations commerciales et financières</a:t>
            </a:r>
          </a:p>
          <a:p>
            <a:pPr marL="0" indent="0" algn="just">
              <a:buNone/>
            </a:pPr>
            <a:r>
              <a:rPr lang="fr-FR" sz="2000" dirty="0">
                <a:latin typeface="+mj-lt"/>
              </a:rPr>
              <a:t>-Fixer le prix auquel les monnaies s’échangent entre-elles  (régime de change)</a:t>
            </a:r>
          </a:p>
          <a:p>
            <a:pPr algn="just"/>
            <a:endParaRPr lang="fr-FR" sz="2000" dirty="0">
              <a:latin typeface="+mj-lt"/>
            </a:endParaRPr>
          </a:p>
          <a:p>
            <a:pPr marL="0" indent="0" algn="just">
              <a:buNone/>
            </a:pPr>
            <a:endParaRPr lang="fr-FR" sz="2000" dirty="0">
              <a:latin typeface="+mj-lt"/>
            </a:endParaRPr>
          </a:p>
          <a:p>
            <a:pPr algn="just"/>
            <a:r>
              <a:rPr lang="fr-FR" sz="2000" b="1" dirty="0">
                <a:latin typeface="+mj-lt"/>
              </a:rPr>
              <a:t>Organiser l’alimentation du monde en liquidités internationales (« devises clés »)</a:t>
            </a:r>
          </a:p>
          <a:p>
            <a:pPr marL="0" indent="0" algn="just">
              <a:buNone/>
            </a:pPr>
            <a:r>
              <a:rPr lang="fr-FR" sz="2000" dirty="0">
                <a:latin typeface="+mj-lt"/>
              </a:rPr>
              <a:t>-Permettre de financer la croissance mondiale</a:t>
            </a:r>
          </a:p>
          <a:p>
            <a:pPr marL="0" indent="0" algn="just">
              <a:buNone/>
            </a:pPr>
            <a:r>
              <a:rPr lang="fr-FR" sz="2000" dirty="0">
                <a:latin typeface="+mj-lt"/>
              </a:rPr>
              <a:t>-Financer les déficits des balances des paiements</a:t>
            </a:r>
          </a:p>
          <a:p>
            <a:pPr marL="0" indent="0" algn="just">
              <a:buNone/>
            </a:pPr>
            <a:endParaRPr lang="fr-FR" sz="2000" dirty="0"/>
          </a:p>
          <a:p>
            <a:pPr marL="0" indent="0" algn="just">
              <a:buNone/>
            </a:pPr>
            <a:endParaRPr lang="fr-FR" sz="2000" dirty="0"/>
          </a:p>
          <a:p>
            <a:pPr marL="0" indent="0">
              <a:buNone/>
            </a:pPr>
            <a:endParaRPr lang="fr-FR" sz="2000" dirty="0"/>
          </a:p>
        </p:txBody>
      </p:sp>
      <p:sp>
        <p:nvSpPr>
          <p:cNvPr id="2" name="ZoneTexte 1"/>
          <p:cNvSpPr txBox="1"/>
          <p:nvPr/>
        </p:nvSpPr>
        <p:spPr>
          <a:xfrm>
            <a:off x="2312505" y="5645426"/>
            <a:ext cx="7593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+mj-lt"/>
              </a:rPr>
              <a:t>Déficit BP:  Déficits des échanges commerciaux + Entrées de  capitaux privés&lt;0 </a:t>
            </a:r>
          </a:p>
        </p:txBody>
      </p:sp>
    </p:spTree>
    <p:extLst>
      <p:ext uri="{BB962C8B-B14F-4D97-AF65-F5344CB8AC3E}">
        <p14:creationId xmlns:p14="http://schemas.microsoft.com/office/powerpoint/2010/main" val="31083080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800" b="1" dirty="0"/>
              <a:t>3 Les configurations du SMI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470991"/>
            <a:ext cx="10515600" cy="470597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fr-FR" dirty="0">
                <a:latin typeface="+mj-lt"/>
              </a:rPr>
              <a:t>Les 3 objectifs valorisés par les Etats</a:t>
            </a:r>
          </a:p>
          <a:p>
            <a:pPr marL="0" indent="0" algn="just">
              <a:buNone/>
            </a:pPr>
            <a:endParaRPr lang="fr-FR" dirty="0">
              <a:latin typeface="+mj-lt"/>
            </a:endParaRPr>
          </a:p>
          <a:p>
            <a:pPr algn="just"/>
            <a:r>
              <a:rPr lang="fr-FR" b="1" dirty="0">
                <a:latin typeface="+mj-lt"/>
              </a:rPr>
              <a:t>Etre intégré au marché financier international </a:t>
            </a:r>
            <a:r>
              <a:rPr lang="fr-FR" dirty="0">
                <a:latin typeface="+mj-lt"/>
              </a:rPr>
              <a:t>: accéder aux capitaux au meilleur prix</a:t>
            </a:r>
          </a:p>
          <a:p>
            <a:pPr algn="just"/>
            <a:r>
              <a:rPr lang="fr-FR" b="1" dirty="0">
                <a:latin typeface="+mj-lt"/>
              </a:rPr>
              <a:t>Bénéficier de taux de changes stables</a:t>
            </a:r>
            <a:r>
              <a:rPr lang="fr-FR" dirty="0">
                <a:latin typeface="+mj-lt"/>
              </a:rPr>
              <a:t>: disposer d’un horizon économique clair</a:t>
            </a:r>
          </a:p>
          <a:p>
            <a:pPr algn="just"/>
            <a:r>
              <a:rPr lang="fr-FR" b="1" dirty="0">
                <a:latin typeface="+mj-lt"/>
              </a:rPr>
              <a:t>Disposer d’une politique monétaire autonome</a:t>
            </a:r>
            <a:r>
              <a:rPr lang="fr-FR" dirty="0">
                <a:latin typeface="+mj-lt"/>
              </a:rPr>
              <a:t>: fixer les  taux d’intérêt en fonction des besoins internes de son économie</a:t>
            </a:r>
          </a:p>
          <a:p>
            <a:endParaRPr lang="fr-FR" dirty="0">
              <a:latin typeface="+mj-lt"/>
            </a:endParaRPr>
          </a:p>
          <a:p>
            <a:pPr marL="0" indent="0">
              <a:buNone/>
            </a:pPr>
            <a:r>
              <a:rPr lang="fr-FR" dirty="0">
                <a:latin typeface="+mj-lt"/>
              </a:rPr>
              <a:t>….mais il n’est pas possible de remplir ces 3 objectifs simultanément</a:t>
            </a:r>
          </a:p>
        </p:txBody>
      </p:sp>
    </p:spTree>
    <p:extLst>
      <p:ext uri="{BB962C8B-B14F-4D97-AF65-F5344CB8AC3E}">
        <p14:creationId xmlns:p14="http://schemas.microsoft.com/office/powerpoint/2010/main" val="39107575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791" y="795130"/>
            <a:ext cx="9236766" cy="5923722"/>
          </a:xfrm>
        </p:spPr>
      </p:pic>
    </p:spTree>
    <p:extLst>
      <p:ext uri="{BB962C8B-B14F-4D97-AF65-F5344CB8AC3E}">
        <p14:creationId xmlns:p14="http://schemas.microsoft.com/office/powerpoint/2010/main" val="3340827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ce réservé du contenu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0592" y="238539"/>
            <a:ext cx="7474226" cy="3551583"/>
          </a:xfrm>
        </p:spPr>
      </p:pic>
      <p:sp>
        <p:nvSpPr>
          <p:cNvPr id="7" name="ZoneTexte 6"/>
          <p:cNvSpPr txBox="1"/>
          <p:nvPr/>
        </p:nvSpPr>
        <p:spPr>
          <a:xfrm>
            <a:off x="145775" y="3935896"/>
            <a:ext cx="1179443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fr-FR" dirty="0">
                <a:latin typeface="+mj-lt"/>
              </a:rPr>
              <a:t>Changes fixes +Politique monétaire autonome+ Liberté de circulation des capitaux= </a:t>
            </a:r>
            <a:r>
              <a:rPr lang="fr-FR" b="1" dirty="0">
                <a:latin typeface="+mj-lt"/>
              </a:rPr>
              <a:t> « </a:t>
            </a:r>
            <a:r>
              <a:rPr lang="fr-FR" b="1" dirty="0" err="1">
                <a:latin typeface="+mj-lt"/>
              </a:rPr>
              <a:t>Bretton</a:t>
            </a:r>
            <a:r>
              <a:rPr lang="fr-FR" b="1" dirty="0">
                <a:latin typeface="+mj-lt"/>
              </a:rPr>
              <a:t> Woods » (1944-1976)</a:t>
            </a:r>
          </a:p>
          <a:p>
            <a:endParaRPr lang="fr-FR" dirty="0">
              <a:latin typeface="+mj-lt"/>
            </a:endParaRPr>
          </a:p>
          <a:p>
            <a:r>
              <a:rPr lang="fr-FR" dirty="0">
                <a:latin typeface="+mj-lt"/>
              </a:rPr>
              <a:t>2. Changes fixes+ Politique monétaire autonome+ Liberté de circulation des capitaux= </a:t>
            </a:r>
            <a:r>
              <a:rPr lang="fr-FR" b="1" dirty="0">
                <a:latin typeface="+mj-lt"/>
              </a:rPr>
              <a:t> SMI actuel</a:t>
            </a:r>
          </a:p>
          <a:p>
            <a:pPr marL="342900" indent="-342900">
              <a:buAutoNum type="arabicPeriod"/>
            </a:pPr>
            <a:endParaRPr lang="fr-FR" dirty="0">
              <a:latin typeface="+mj-lt"/>
            </a:endParaRPr>
          </a:p>
          <a:p>
            <a:r>
              <a:rPr lang="fr-FR" dirty="0">
                <a:latin typeface="+mj-lt"/>
              </a:rPr>
              <a:t>3. Changes fixes+ Politique monétaire autonome + Liberté de circulation des capitaux= </a:t>
            </a:r>
            <a:r>
              <a:rPr lang="fr-FR" b="1" dirty="0">
                <a:latin typeface="+mj-lt"/>
              </a:rPr>
              <a:t>Etalon-or (1870-1933) ;   Union économique et monétaire depuis 1999</a:t>
            </a:r>
          </a:p>
          <a:p>
            <a:pPr marL="342900" indent="-342900">
              <a:buAutoNum type="arabicPeriod"/>
            </a:pPr>
            <a:endParaRPr lang="fr-FR" dirty="0"/>
          </a:p>
        </p:txBody>
      </p:sp>
      <p:cxnSp>
        <p:nvCxnSpPr>
          <p:cNvPr id="9" name="Connecteur droit 8"/>
          <p:cNvCxnSpPr/>
          <p:nvPr/>
        </p:nvCxnSpPr>
        <p:spPr>
          <a:xfrm flipH="1" flipV="1">
            <a:off x="5194851" y="4060278"/>
            <a:ext cx="2067339" cy="21203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/>
        </p:nvCxnSpPr>
        <p:spPr>
          <a:xfrm flipV="1">
            <a:off x="5194851" y="4060278"/>
            <a:ext cx="1815549" cy="21203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/>
        </p:nvCxnSpPr>
        <p:spPr>
          <a:xfrm flipV="1">
            <a:off x="569843" y="4640818"/>
            <a:ext cx="1179443" cy="24667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/>
          <p:cNvCxnSpPr/>
          <p:nvPr/>
        </p:nvCxnSpPr>
        <p:spPr>
          <a:xfrm>
            <a:off x="463825" y="4577113"/>
            <a:ext cx="1391481" cy="27318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/>
          <p:nvPr/>
        </p:nvCxnSpPr>
        <p:spPr>
          <a:xfrm>
            <a:off x="1974573" y="5123837"/>
            <a:ext cx="2796209" cy="3048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/>
          <p:cNvCxnSpPr/>
          <p:nvPr/>
        </p:nvCxnSpPr>
        <p:spPr>
          <a:xfrm flipV="1">
            <a:off x="2080591" y="5103958"/>
            <a:ext cx="2584174" cy="3048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60720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4</a:t>
            </a:r>
            <a:r>
              <a:rPr lang="fr-FR" b="1" dirty="0"/>
              <a:t>. L’histoire du SMI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b="1" dirty="0">
                <a:latin typeface="+mj-lt"/>
              </a:rPr>
              <a:t>L’étalon-Or (1870-1933)</a:t>
            </a:r>
          </a:p>
          <a:p>
            <a:pPr marL="0" indent="0" algn="just">
              <a:buNone/>
            </a:pPr>
            <a:r>
              <a:rPr lang="fr-FR" dirty="0">
                <a:latin typeface="+mj-lt"/>
              </a:rPr>
              <a:t>-Chaque Etat définit la valeur de sa monnaie par un poids en or</a:t>
            </a:r>
          </a:p>
          <a:p>
            <a:pPr marL="0" indent="0" algn="just">
              <a:buNone/>
            </a:pPr>
            <a:r>
              <a:rPr lang="fr-FR" dirty="0">
                <a:latin typeface="+mj-lt"/>
              </a:rPr>
              <a:t>-Les banques centrales assurent la libre convertibilité des monnaies en or</a:t>
            </a:r>
          </a:p>
          <a:p>
            <a:pPr marL="0" indent="0" algn="just">
              <a:buNone/>
            </a:pPr>
            <a:r>
              <a:rPr lang="fr-FR" dirty="0">
                <a:latin typeface="+mj-lt"/>
              </a:rPr>
              <a:t>-La liberté des mouvements internationaux de capitaux est assurée</a:t>
            </a:r>
          </a:p>
          <a:p>
            <a:pPr marL="0" indent="0" algn="just">
              <a:buNone/>
            </a:pPr>
            <a:endParaRPr lang="fr-FR" dirty="0">
              <a:latin typeface="+mj-lt"/>
            </a:endParaRPr>
          </a:p>
          <a:p>
            <a:pPr marL="0" indent="0" algn="just">
              <a:buNone/>
            </a:pPr>
            <a:r>
              <a:rPr lang="fr-FR" dirty="0">
                <a:latin typeface="+mj-lt"/>
              </a:rPr>
              <a:t>Avantage: pas d’inflation, Ajustement automatiques des balances des paiements</a:t>
            </a:r>
          </a:p>
          <a:p>
            <a:pPr marL="0" indent="0" algn="just">
              <a:buNone/>
            </a:pPr>
            <a:r>
              <a:rPr lang="fr-FR" dirty="0">
                <a:latin typeface="+mj-lt"/>
              </a:rPr>
              <a:t>Problème: perte d’autonomie de la politique monétaire, tendance déflationniste</a:t>
            </a:r>
          </a:p>
          <a:p>
            <a:pPr marL="0" indent="0">
              <a:buNone/>
            </a:pPr>
            <a:endParaRPr lang="fr-FR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089518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278296"/>
            <a:ext cx="10515600" cy="5898667"/>
          </a:xfrm>
        </p:spPr>
        <p:txBody>
          <a:bodyPr/>
          <a:lstStyle/>
          <a:p>
            <a:r>
              <a:rPr lang="fr-FR" b="1" dirty="0" err="1">
                <a:latin typeface="+mj-lt"/>
              </a:rPr>
              <a:t>Bretton</a:t>
            </a:r>
            <a:r>
              <a:rPr lang="fr-FR" b="1" dirty="0">
                <a:latin typeface="+mj-lt"/>
              </a:rPr>
              <a:t> Woods (1944-1976)</a:t>
            </a:r>
          </a:p>
          <a:p>
            <a:pPr marL="0" indent="0">
              <a:buNone/>
            </a:pPr>
            <a:r>
              <a:rPr lang="fr-FR" dirty="0">
                <a:latin typeface="+mj-lt"/>
              </a:rPr>
              <a:t>3 règles principales</a:t>
            </a:r>
          </a:p>
          <a:p>
            <a:pPr marL="0" indent="0">
              <a:buNone/>
            </a:pPr>
            <a:r>
              <a:rPr lang="fr-FR" dirty="0">
                <a:latin typeface="+mj-lt"/>
              </a:rPr>
              <a:t>-La valeur de chaque monnaie est déterminée par rapport au dollar (monnaie pivot), lequel est défini par rapport à l’or (1 dollar=888 mg d’or)</a:t>
            </a:r>
          </a:p>
          <a:p>
            <a:pPr marL="0" indent="0">
              <a:buNone/>
            </a:pPr>
            <a:r>
              <a:rPr lang="fr-FR" dirty="0">
                <a:latin typeface="+mj-lt"/>
              </a:rPr>
              <a:t>-Chaque pays s’engage à défendre la parité officielle vis-à-vis du dollar dans une bande de + ou – 1% autour de la parité</a:t>
            </a:r>
          </a:p>
          <a:p>
            <a:pPr marL="0" indent="0">
              <a:buNone/>
            </a:pPr>
            <a:r>
              <a:rPr lang="fr-FR" dirty="0">
                <a:latin typeface="+mj-lt"/>
              </a:rPr>
              <a:t>-Les pays peuvent modifier la parité (dévaluation/appréciation) pour résorber un déséquilibre fondamental de la BP et avec l’accord du FMI</a:t>
            </a:r>
          </a:p>
          <a:p>
            <a:pPr marL="0" indent="0">
              <a:buNone/>
            </a:pPr>
            <a:r>
              <a:rPr lang="fr-FR" dirty="0">
                <a:latin typeface="+mj-lt"/>
              </a:rPr>
              <a:t>-2 institutions : le FMI et la BIRD (banque internationale pour la reconstruction et le développement)ou Banque mondiale.</a:t>
            </a:r>
          </a:p>
          <a:p>
            <a:pPr marL="0" indent="0">
              <a:buNone/>
            </a:pPr>
            <a:r>
              <a:rPr lang="fr-FR" dirty="0">
                <a:latin typeface="+mj-lt"/>
              </a:rPr>
              <a:t>Problème: le paradoxe de TRIFFIN</a:t>
            </a:r>
          </a:p>
          <a:p>
            <a:pPr marL="0" indent="0">
              <a:buNone/>
            </a:pPr>
            <a:endParaRPr lang="fr-FR" dirty="0">
              <a:latin typeface="+mj-lt"/>
            </a:endParaRPr>
          </a:p>
          <a:p>
            <a:pPr marL="0" indent="0">
              <a:buNone/>
            </a:pPr>
            <a:endParaRPr lang="fr-FR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8118823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584</TotalTime>
  <Words>894</Words>
  <Application>Microsoft Office PowerPoint</Application>
  <PresentationFormat>Grand écran</PresentationFormat>
  <Paragraphs>99</Paragraphs>
  <Slides>34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34</vt:i4>
      </vt:variant>
    </vt:vector>
  </HeadingPairs>
  <TitlesOfParts>
    <vt:vector size="38" baseType="lpstr">
      <vt:lpstr>Arial</vt:lpstr>
      <vt:lpstr>Calibri</vt:lpstr>
      <vt:lpstr>Calibri Light</vt:lpstr>
      <vt:lpstr>Thème Office</vt:lpstr>
      <vt:lpstr>Le système monétaire international   L’Euro  </vt:lpstr>
      <vt:lpstr>Présentation PowerPoint</vt:lpstr>
      <vt:lpstr>Présentation PowerPoint</vt:lpstr>
      <vt:lpstr>Présentation PowerPoint</vt:lpstr>
      <vt:lpstr>3 Les configurations du SMI</vt:lpstr>
      <vt:lpstr>Présentation PowerPoint</vt:lpstr>
      <vt:lpstr>Présentation PowerPoint</vt:lpstr>
      <vt:lpstr>4. L’histoire du SMI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L’EURO</vt:lpstr>
      <vt:lpstr>Présentation PowerPoint</vt:lpstr>
      <vt:lpstr>Présentation PowerPoint</vt:lpstr>
      <vt:lpstr>Présentation PowerPoint</vt:lpstr>
      <vt:lpstr>2/ Les avantages attendus de l’Euro</vt:lpstr>
      <vt:lpstr>3/ Un bilan mitigé</vt:lpstr>
      <vt:lpstr>Une croissance économique globalement correcte</vt:lpstr>
      <vt:lpstr>Une convergence économique entre le Nord et le Sud de la zone Euro</vt:lpstr>
      <vt:lpstr>La convergence des coûts salariaux</vt:lpstr>
      <vt:lpstr>Une forte rentabilité du capital </vt:lpstr>
      <vt:lpstr>L’Euro, une monnaie internationale</vt:lpstr>
      <vt:lpstr>Les inconvénients de l’Euro</vt:lpstr>
      <vt:lpstr>Que faire?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système monétaire international Evolution et débats actuels</dc:title>
  <dc:creator>denis Gouaux</dc:creator>
  <cp:lastModifiedBy>denis Gouaux</cp:lastModifiedBy>
  <cp:revision>45</cp:revision>
  <dcterms:created xsi:type="dcterms:W3CDTF">2016-03-09T15:53:20Z</dcterms:created>
  <dcterms:modified xsi:type="dcterms:W3CDTF">2016-03-11T12:38:28Z</dcterms:modified>
</cp:coreProperties>
</file>