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2" r:id="rId12"/>
    <p:sldId id="269" r:id="rId13"/>
    <p:sldId id="276" r:id="rId14"/>
    <p:sldId id="281" r:id="rId15"/>
    <p:sldId id="270" r:id="rId16"/>
    <p:sldId id="271" r:id="rId17"/>
    <p:sldId id="272" r:id="rId18"/>
    <p:sldId id="273" r:id="rId19"/>
    <p:sldId id="274" r:id="rId20"/>
    <p:sldId id="275" r:id="rId21"/>
    <p:sldId id="282" r:id="rId22"/>
    <p:sldId id="278" r:id="rId23"/>
    <p:sldId id="27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3E1A277-4AB9-49CA-8613-6DB651F04CE7}"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64590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E1A277-4AB9-49CA-8613-6DB651F04CE7}"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88344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E1A277-4AB9-49CA-8613-6DB651F04CE7}"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2558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E1A277-4AB9-49CA-8613-6DB651F04CE7}"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26025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3E1A277-4AB9-49CA-8613-6DB651F04CE7}"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5813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E1A277-4AB9-49CA-8613-6DB651F04CE7}" type="datetimeFigureOut">
              <a:rPr lang="fr-FR" smtClean="0"/>
              <a:t>29/02/2016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12859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E1A277-4AB9-49CA-8613-6DB651F04CE7}" type="datetimeFigureOut">
              <a:rPr lang="fr-FR" smtClean="0"/>
              <a:t>29/02/2016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95496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E1A277-4AB9-49CA-8613-6DB651F04CE7}" type="datetimeFigureOut">
              <a:rPr lang="fr-FR" smtClean="0"/>
              <a:t>29/02/2016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42592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E1A277-4AB9-49CA-8613-6DB651F04CE7}" type="datetimeFigureOut">
              <a:rPr lang="fr-FR" smtClean="0"/>
              <a:t>29/02/2016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36403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3E1A277-4AB9-49CA-8613-6DB651F04CE7}" type="datetimeFigureOut">
              <a:rPr lang="fr-FR" smtClean="0"/>
              <a:t>29/02/2016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51206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3E1A277-4AB9-49CA-8613-6DB651F04CE7}" type="datetimeFigureOut">
              <a:rPr lang="fr-FR" smtClean="0"/>
              <a:t>29/02/2016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30905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1A277-4AB9-49CA-8613-6DB651F04CE7}" type="datetimeFigureOut">
              <a:rPr lang="fr-FR" smtClean="0"/>
              <a:t>29/02/2016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489D7-1B55-4AB0-BC8C-83976B63A85F}" type="slidenum">
              <a:rPr lang="fr-FR" smtClean="0"/>
              <a:t>‹N°›</a:t>
            </a:fld>
            <a:endParaRPr lang="fr-FR"/>
          </a:p>
        </p:txBody>
      </p:sp>
    </p:spTree>
    <p:extLst>
      <p:ext uri="{BB962C8B-B14F-4D97-AF65-F5344CB8AC3E}">
        <p14:creationId xmlns:p14="http://schemas.microsoft.com/office/powerpoint/2010/main" val="357728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76225"/>
            <a:ext cx="9144000" cy="1085850"/>
          </a:xfrm>
        </p:spPr>
        <p:txBody>
          <a:bodyPr>
            <a:normAutofit/>
          </a:bodyPr>
          <a:lstStyle/>
          <a:p>
            <a:r>
              <a:rPr lang="fr-FR" sz="3200" b="1" dirty="0"/>
              <a:t>CREATION MONETAIRE ET POLITIQUE MONETAIRE</a:t>
            </a:r>
          </a:p>
        </p:txBody>
      </p:sp>
      <p:sp>
        <p:nvSpPr>
          <p:cNvPr id="3" name="Sous-titre 2"/>
          <p:cNvSpPr>
            <a:spLocks noGrp="1"/>
          </p:cNvSpPr>
          <p:nvPr>
            <p:ph type="subTitle" idx="1"/>
          </p:nvPr>
        </p:nvSpPr>
        <p:spPr>
          <a:xfrm>
            <a:off x="1524000" y="1543050"/>
            <a:ext cx="8972550" cy="5200650"/>
          </a:xfrm>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43050"/>
            <a:ext cx="8972549" cy="5200649"/>
          </a:xfrm>
          <a:prstGeom prst="rect">
            <a:avLst/>
          </a:prstGeom>
        </p:spPr>
      </p:pic>
    </p:spTree>
    <p:extLst>
      <p:ext uri="{BB962C8B-B14F-4D97-AF65-F5344CB8AC3E}">
        <p14:creationId xmlns:p14="http://schemas.microsoft.com/office/powerpoint/2010/main" val="3987496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8125" y="314324"/>
            <a:ext cx="10201275" cy="6452235"/>
          </a:xfrm>
        </p:spPr>
        <p:txBody>
          <a:bodyPr/>
          <a:lstStyle/>
          <a:p>
            <a:pPr marL="0" indent="0">
              <a:buNone/>
            </a:pPr>
            <a:r>
              <a:rPr lang="fr-FR" u="sng" dirty="0">
                <a:latin typeface="+mj-lt"/>
              </a:rPr>
              <a:t>B/ Le rôle monétaire de la BCE et du Trésor</a:t>
            </a:r>
          </a:p>
          <a:p>
            <a:pPr marL="0" indent="0">
              <a:buNone/>
            </a:pPr>
            <a:endParaRPr lang="fr-FR" sz="2400" dirty="0">
              <a:latin typeface="+mj-lt"/>
            </a:endParaRPr>
          </a:p>
          <a:p>
            <a:pPr marL="0" indent="0" algn="ctr">
              <a:buNone/>
            </a:pPr>
            <a:r>
              <a:rPr lang="fr-FR" sz="2400" dirty="0">
                <a:latin typeface="+mj-lt"/>
              </a:rPr>
              <a:t>La création de monnaie par le Trésor public</a:t>
            </a:r>
          </a:p>
          <a:p>
            <a:pPr marL="0" indent="0" algn="just">
              <a:buNone/>
            </a:pPr>
            <a:endParaRPr lang="fr-FR" sz="2400" dirty="0">
              <a:latin typeface="+mj-lt"/>
            </a:endParaRPr>
          </a:p>
          <a:p>
            <a:pPr marL="0" indent="0" algn="just">
              <a:buNone/>
            </a:pPr>
            <a:r>
              <a:rPr lang="fr-FR" sz="2400" b="1" dirty="0">
                <a:latin typeface="+mj-lt"/>
              </a:rPr>
              <a:t>Le Trésor est le  caissier  et le financier des administrations publiques </a:t>
            </a:r>
            <a:r>
              <a:rPr lang="fr-FR" sz="2400" dirty="0">
                <a:latin typeface="+mj-lt"/>
              </a:rPr>
              <a:t>: il effectue les paiements, collectes les recettes publiques; il gère les décalage de trésoreries et assure le financement éventuel du déficit budgétaire annuel. Pour cela, il  émet des titres souscrits par les ANF ou les banques (depuis  2001, rôle de l’Agence France Trésor) et mobilise des dépôts auprès de ses « correspondants » (collectivités locales, établissements publics (SNCF, RATP…),  Banque Postale…) </a:t>
            </a:r>
            <a:endParaRPr lang="fr-FR" b="1" dirty="0">
              <a:latin typeface="+mj-lt"/>
            </a:endParaRPr>
          </a:p>
          <a:p>
            <a:pPr marL="0" indent="0" algn="just">
              <a:buNone/>
            </a:pPr>
            <a:r>
              <a:rPr lang="fr-FR" sz="2400" b="1" dirty="0">
                <a:latin typeface="+mj-lt"/>
              </a:rPr>
              <a:t>Le Trésor crée de la monnaie lorsqu’il règle le fournisseur d’une administration publique (commune, université…) en s’endettant auprès des banques</a:t>
            </a:r>
            <a:r>
              <a:rPr lang="fr-FR" sz="2400" dirty="0">
                <a:latin typeface="+mj-lt"/>
              </a:rPr>
              <a:t> (crédit bancaire à 40% et émission de titres de dette à 60%). </a:t>
            </a:r>
          </a:p>
          <a:p>
            <a:pPr marL="0" indent="0">
              <a:buNone/>
            </a:pPr>
            <a:endParaRPr lang="fr-FR" sz="2400" dirty="0"/>
          </a:p>
          <a:p>
            <a:pPr marL="0" indent="0">
              <a:buNone/>
            </a:pPr>
            <a:r>
              <a:rPr lang="fr-FR" sz="2400" dirty="0">
                <a:latin typeface="+mj-lt"/>
              </a:rPr>
              <a:t>NB: depuis 1993, le Trésor ne peut recevoir le concours de la Banque Centrale</a:t>
            </a:r>
          </a:p>
          <a:p>
            <a:pPr marL="0" indent="0">
              <a:buNone/>
            </a:pPr>
            <a:endParaRPr lang="fr-FR" dirty="0"/>
          </a:p>
        </p:txBody>
      </p:sp>
    </p:spTree>
    <p:extLst>
      <p:ext uri="{BB962C8B-B14F-4D97-AF65-F5344CB8AC3E}">
        <p14:creationId xmlns:p14="http://schemas.microsoft.com/office/powerpoint/2010/main" val="352677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6754" y="287383"/>
            <a:ext cx="12035246" cy="6453051"/>
          </a:xfrm>
        </p:spPr>
        <p:txBody>
          <a:bodyPr>
            <a:normAutofit/>
          </a:bodyPr>
          <a:lstStyle/>
          <a:p>
            <a:pPr marL="0" indent="0" algn="just">
              <a:buNone/>
            </a:pPr>
            <a:r>
              <a:rPr lang="fr-FR" u="sng" dirty="0">
                <a:latin typeface="+mj-lt"/>
              </a:rPr>
              <a:t>C/ Les contreparties de la masse monétaire</a:t>
            </a:r>
          </a:p>
          <a:p>
            <a:pPr marL="0" indent="0" algn="just">
              <a:buNone/>
            </a:pPr>
            <a:r>
              <a:rPr lang="fr-FR" sz="2000" dirty="0">
                <a:latin typeface="+mj-lt"/>
              </a:rPr>
              <a:t>  Contreparties= origines de la monnaie= ensemble des créances accordées aux agents non financiers par les établissements créateurs de monnaie (Institutions financières et monétaires) – Ressources non monétaires des IFM</a:t>
            </a:r>
          </a:p>
          <a:p>
            <a:pPr marL="0" indent="0" algn="ctr">
              <a:buNone/>
            </a:pPr>
            <a:r>
              <a:rPr lang="fr-FR" sz="2000" b="1" dirty="0">
                <a:latin typeface="+mj-lt"/>
              </a:rPr>
              <a:t>CONTREPARTIES DE M3=A+B-D   </a:t>
            </a:r>
            <a:r>
              <a:rPr lang="fr-FR" sz="2000" dirty="0">
                <a:latin typeface="+mj-lt"/>
              </a:rPr>
              <a:t>(chiffres fin février 2012, en milliards d’Euros, Zone Euro)</a:t>
            </a:r>
          </a:p>
          <a:p>
            <a:pPr marL="0" indent="0" algn="just">
              <a:buNone/>
            </a:pPr>
            <a:r>
              <a:rPr lang="fr-FR" sz="2000" b="1" dirty="0">
                <a:latin typeface="+mj-lt"/>
              </a:rPr>
              <a:t>                                                                                                                                                                                                      </a:t>
            </a:r>
          </a:p>
          <a:p>
            <a:pPr marL="0" indent="0" algn="just">
              <a:buNone/>
            </a:pPr>
            <a:r>
              <a:rPr lang="fr-FR" sz="2000" b="1" dirty="0">
                <a:latin typeface="+mj-lt"/>
              </a:rPr>
              <a:t>              Actif des IFM                                                                                                       Passif  des IFM                                                                      </a:t>
            </a:r>
          </a:p>
          <a:p>
            <a:pPr marL="0" indent="0" algn="just">
              <a:buNone/>
            </a:pPr>
            <a:endParaRPr lang="fr-FR" sz="2000" dirty="0">
              <a:latin typeface="+mj-lt"/>
            </a:endParaRPr>
          </a:p>
          <a:p>
            <a:pPr marL="0" indent="0" algn="just">
              <a:buNone/>
            </a:pPr>
            <a:endParaRPr lang="fr-FR" sz="2000" dirty="0">
              <a:latin typeface="+mj-lt"/>
            </a:endParaRPr>
          </a:p>
          <a:p>
            <a:pPr marL="0" indent="0" algn="just">
              <a:buNone/>
            </a:pPr>
            <a:endParaRPr lang="fr-FR" sz="2000" dirty="0">
              <a:latin typeface="+mj-lt"/>
            </a:endParaRPr>
          </a:p>
          <a:p>
            <a:pPr marL="0" indent="0" algn="just">
              <a:buNone/>
            </a:pPr>
            <a:endParaRPr lang="fr-FR" sz="2000" dirty="0">
              <a:latin typeface="+mj-lt"/>
            </a:endParaRPr>
          </a:p>
          <a:p>
            <a:pPr marL="0" indent="0" algn="just">
              <a:buNone/>
            </a:pPr>
            <a:r>
              <a:rPr lang="fr-FR" sz="2000" dirty="0">
                <a:latin typeface="+mj-lt"/>
              </a:rPr>
              <a:t>                                                                                                                                                                                         </a:t>
            </a:r>
          </a:p>
          <a:p>
            <a:pPr marL="0" indent="0" algn="just">
              <a:buNone/>
            </a:pPr>
            <a:endParaRPr lang="fr-FR" sz="2000" b="1" dirty="0">
              <a:latin typeface="+mj-lt"/>
            </a:endParaRPr>
          </a:p>
          <a:p>
            <a:pPr marL="0" indent="0" algn="just">
              <a:buNone/>
            </a:pPr>
            <a:r>
              <a:rPr lang="fr-FR" sz="2000" dirty="0">
                <a:latin typeface="+mj-lt"/>
              </a:rPr>
              <a:t>                                                                                                                                                                                                                          </a:t>
            </a:r>
          </a:p>
          <a:p>
            <a:pPr marL="0" indent="0" algn="just">
              <a:buNone/>
            </a:pPr>
            <a:r>
              <a:rPr lang="fr-FR" sz="2000" dirty="0">
                <a:latin typeface="+mj-lt"/>
              </a:rPr>
              <a:t>                                                                                                                                                  </a:t>
            </a:r>
          </a:p>
          <a:p>
            <a:pPr marL="0" indent="0" algn="just">
              <a:buNone/>
            </a:pPr>
            <a:r>
              <a:rPr lang="fr-FR" sz="2000" dirty="0">
                <a:latin typeface="+mj-lt"/>
              </a:rPr>
              <a:t>                                                                                                                                         </a:t>
            </a:r>
          </a:p>
          <a:p>
            <a:pPr marL="0" indent="0" algn="just">
              <a:buNone/>
            </a:pPr>
            <a:r>
              <a:rPr lang="fr-FR" sz="2000" b="1" dirty="0">
                <a:latin typeface="+mj-lt"/>
              </a:rPr>
              <a:t>                                                                                            </a:t>
            </a:r>
          </a:p>
          <a:p>
            <a:pPr marL="0" indent="0" algn="just">
              <a:buNone/>
            </a:pPr>
            <a:endParaRPr lang="fr-FR" sz="2000" dirty="0">
              <a:latin typeface="+mj-lt"/>
            </a:endParaRPr>
          </a:p>
          <a:p>
            <a:pPr marL="0" indent="0" algn="just">
              <a:buNone/>
            </a:pPr>
            <a:endParaRPr lang="fr-FR" sz="2000" dirty="0">
              <a:latin typeface="+mj-lt"/>
            </a:endParaRPr>
          </a:p>
          <a:p>
            <a:pPr marL="0" indent="0" algn="just">
              <a:buNone/>
            </a:pPr>
            <a:endParaRPr lang="fr-FR" sz="2000" dirty="0">
              <a:latin typeface="+mj-lt"/>
            </a:endParaRPr>
          </a:p>
          <a:p>
            <a:pPr marL="0" indent="0" algn="ctr">
              <a:buNone/>
            </a:pPr>
            <a:endParaRPr lang="fr-FR" sz="2000" dirty="0">
              <a:solidFill>
                <a:srgbClr val="FF0000"/>
              </a:solidFill>
              <a:latin typeface="+mj-lt"/>
            </a:endParaRPr>
          </a:p>
          <a:p>
            <a:pPr marL="0" indent="0">
              <a:buNone/>
            </a:pPr>
            <a:endParaRPr lang="fr-FR" sz="2000" dirty="0"/>
          </a:p>
          <a:p>
            <a:pPr marL="0" indent="0">
              <a:buNone/>
            </a:pPr>
            <a:endParaRPr lang="fr-FR" sz="2000" dirty="0"/>
          </a:p>
        </p:txBody>
      </p:sp>
      <p:sp>
        <p:nvSpPr>
          <p:cNvPr id="9" name="ZoneTexte 8"/>
          <p:cNvSpPr txBox="1"/>
          <p:nvPr/>
        </p:nvSpPr>
        <p:spPr>
          <a:xfrm>
            <a:off x="7171509" y="2636017"/>
            <a:ext cx="4207872" cy="4247317"/>
          </a:xfrm>
          <a:prstGeom prst="rect">
            <a:avLst/>
          </a:prstGeom>
          <a:noFill/>
        </p:spPr>
        <p:txBody>
          <a:bodyPr wrap="square" rtlCol="0">
            <a:spAutoFit/>
          </a:bodyPr>
          <a:lstStyle/>
          <a:p>
            <a:r>
              <a:rPr lang="fr-FR" b="1" i="1" dirty="0"/>
              <a:t>C. Ressources monétaires des IFM</a:t>
            </a:r>
          </a:p>
          <a:p>
            <a:endParaRPr lang="fr-FR" dirty="0"/>
          </a:p>
          <a:p>
            <a:r>
              <a:rPr lang="fr-FR" dirty="0"/>
              <a:t>              Masse monétaire M3: 9814</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b="1" i="1" dirty="0"/>
              <a:t>D. Ressources non monétaires des IFM</a:t>
            </a:r>
          </a:p>
          <a:p>
            <a:r>
              <a:rPr lang="fr-FR" dirty="0"/>
              <a:t>Epargne contractuelle, ressources de LT des APU, dettes à LT, fonds propres…: 8101</a:t>
            </a:r>
          </a:p>
          <a:p>
            <a:endParaRPr lang="fr-FR" dirty="0"/>
          </a:p>
        </p:txBody>
      </p:sp>
      <p:sp>
        <p:nvSpPr>
          <p:cNvPr id="10" name="ZoneTexte 9"/>
          <p:cNvSpPr txBox="1"/>
          <p:nvPr/>
        </p:nvSpPr>
        <p:spPr>
          <a:xfrm>
            <a:off x="156754" y="2636017"/>
            <a:ext cx="5325293" cy="4247317"/>
          </a:xfrm>
          <a:prstGeom prst="rect">
            <a:avLst/>
          </a:prstGeom>
          <a:noFill/>
        </p:spPr>
        <p:txBody>
          <a:bodyPr wrap="square" rtlCol="0">
            <a:spAutoFit/>
          </a:bodyPr>
          <a:lstStyle/>
          <a:p>
            <a:pPr marL="342900" indent="-342900">
              <a:buAutoNum type="alphaUcPeriod"/>
            </a:pPr>
            <a:r>
              <a:rPr lang="fr-FR" b="1" i="1" dirty="0"/>
              <a:t>Créances nettes sur les non résidents </a:t>
            </a:r>
          </a:p>
          <a:p>
            <a:endParaRPr lang="fr-FR" b="1" i="1" dirty="0"/>
          </a:p>
          <a:p>
            <a:r>
              <a:rPr lang="fr-FR" dirty="0"/>
              <a:t>Entrées nettes de devises :  928</a:t>
            </a:r>
          </a:p>
          <a:p>
            <a:endParaRPr lang="fr-FR" dirty="0"/>
          </a:p>
          <a:p>
            <a:endParaRPr lang="fr-FR" dirty="0"/>
          </a:p>
          <a:p>
            <a:endParaRPr lang="fr-FR" dirty="0"/>
          </a:p>
          <a:p>
            <a:r>
              <a:rPr lang="fr-FR" b="1" i="1" dirty="0"/>
              <a:t>B. Créances sur les résidents de la zone Euro </a:t>
            </a:r>
          </a:p>
          <a:p>
            <a:endParaRPr lang="fr-FR" i="1" dirty="0"/>
          </a:p>
          <a:p>
            <a:endParaRPr lang="fr-FR" i="1" dirty="0"/>
          </a:p>
          <a:p>
            <a:pPr marL="285750" indent="-285750">
              <a:buFont typeface="Arial" panose="020B0604020202020204" pitchFamily="34" charset="0"/>
              <a:buChar char="•"/>
            </a:pPr>
            <a:r>
              <a:rPr lang="fr-FR" i="1" dirty="0"/>
              <a:t>    </a:t>
            </a:r>
            <a:r>
              <a:rPr lang="fr-FR" dirty="0"/>
              <a:t>Créances sur les administrations publiques: 3274 </a:t>
            </a:r>
          </a:p>
          <a:p>
            <a:endParaRPr lang="fr-FR" dirty="0"/>
          </a:p>
          <a:p>
            <a:endParaRPr lang="fr-FR" dirty="0"/>
          </a:p>
          <a:p>
            <a:pPr marL="285750" indent="-285750">
              <a:buFont typeface="Arial" panose="020B0604020202020204" pitchFamily="34" charset="0"/>
              <a:buChar char="•"/>
            </a:pPr>
            <a:r>
              <a:rPr lang="fr-FR" dirty="0"/>
              <a:t>     Créances sur le secteur privé : 13 475</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      Divers: 238</a:t>
            </a:r>
          </a:p>
        </p:txBody>
      </p:sp>
      <p:cxnSp>
        <p:nvCxnSpPr>
          <p:cNvPr id="12" name="Connecteur droit 11"/>
          <p:cNvCxnSpPr/>
          <p:nvPr/>
        </p:nvCxnSpPr>
        <p:spPr>
          <a:xfrm flipH="1">
            <a:off x="5826035" y="2586445"/>
            <a:ext cx="13062" cy="399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5826035" y="5551714"/>
            <a:ext cx="6021976"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11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943"/>
            <a:ext cx="10515600" cy="5981020"/>
          </a:xfrm>
        </p:spPr>
        <p:txBody>
          <a:bodyPr>
            <a:normAutofit/>
          </a:bodyPr>
          <a:lstStyle/>
          <a:p>
            <a:pPr marL="0" indent="0">
              <a:buNone/>
            </a:pPr>
            <a:r>
              <a:rPr lang="fr-FR" sz="4400" dirty="0">
                <a:latin typeface="+mj-lt"/>
              </a:rPr>
              <a:t>II La politique monétaire</a:t>
            </a:r>
          </a:p>
          <a:p>
            <a:pPr marL="0" indent="0">
              <a:buNone/>
            </a:pPr>
            <a:endParaRPr lang="fr-FR" sz="4400" dirty="0">
              <a:latin typeface="+mj-lt"/>
            </a:endParaRPr>
          </a:p>
          <a:p>
            <a:pPr marL="0" indent="0">
              <a:buNone/>
            </a:pPr>
            <a:r>
              <a:rPr lang="fr-FR" dirty="0">
                <a:latin typeface="+mj-lt"/>
              </a:rPr>
              <a:t>A/ Objectifs </a:t>
            </a:r>
          </a:p>
          <a:p>
            <a:pPr marL="0" indent="0">
              <a:buNone/>
            </a:pPr>
            <a:endParaRPr lang="fr-FR" dirty="0">
              <a:latin typeface="+mj-lt"/>
            </a:endParaRPr>
          </a:p>
          <a:p>
            <a:pPr marL="0" indent="0">
              <a:buNone/>
            </a:pPr>
            <a:r>
              <a:rPr lang="fr-FR" dirty="0">
                <a:latin typeface="+mj-lt"/>
              </a:rPr>
              <a:t>B/ Instruments de la politique monétaire</a:t>
            </a:r>
          </a:p>
          <a:p>
            <a:pPr marL="0" indent="0">
              <a:buNone/>
            </a:pPr>
            <a:endParaRPr lang="fr-FR" sz="4400" dirty="0">
              <a:latin typeface="+mj-lt"/>
            </a:endParaRPr>
          </a:p>
          <a:p>
            <a:pPr marL="0" indent="0">
              <a:buNone/>
            </a:pPr>
            <a:r>
              <a:rPr lang="fr-FR" dirty="0">
                <a:latin typeface="+mj-lt"/>
              </a:rPr>
              <a:t>C/ Théories</a:t>
            </a:r>
          </a:p>
          <a:p>
            <a:pPr marL="0" indent="0">
              <a:buNone/>
            </a:pPr>
            <a:endParaRPr lang="fr-FR" sz="2400" dirty="0">
              <a:latin typeface="+mj-lt"/>
            </a:endParaRPr>
          </a:p>
          <a:p>
            <a:pPr marL="0" indent="0">
              <a:buNone/>
            </a:pPr>
            <a:endParaRPr lang="fr-FR" sz="2400" dirty="0">
              <a:latin typeface="+mj-lt"/>
            </a:endParaRPr>
          </a:p>
          <a:p>
            <a:pPr marL="0" indent="0">
              <a:buNone/>
            </a:pPr>
            <a:r>
              <a:rPr lang="fr-FR" sz="4400" dirty="0">
                <a:latin typeface="+mj-lt"/>
              </a:rPr>
              <a:t> </a:t>
            </a:r>
          </a:p>
        </p:txBody>
      </p:sp>
    </p:spTree>
    <p:extLst>
      <p:ext uri="{BB962C8B-B14F-4D97-AF65-F5344CB8AC3E}">
        <p14:creationId xmlns:p14="http://schemas.microsoft.com/office/powerpoint/2010/main" val="236405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949" y="209005"/>
            <a:ext cx="10515600" cy="6426925"/>
          </a:xfrm>
        </p:spPr>
        <p:txBody>
          <a:bodyPr/>
          <a:lstStyle/>
          <a:p>
            <a:pPr marL="0" indent="0">
              <a:buNone/>
            </a:pPr>
            <a:r>
              <a:rPr lang="fr-FR" u="sng" dirty="0">
                <a:latin typeface="+mj-lt"/>
              </a:rPr>
              <a:t>A/ Objectifs de la politique monétaire</a:t>
            </a:r>
          </a:p>
          <a:p>
            <a:pPr algn="just"/>
            <a:r>
              <a:rPr lang="fr-FR" sz="2000" b="1" dirty="0">
                <a:latin typeface="+mj-lt"/>
              </a:rPr>
              <a:t>Quelques caractéristiques de la politique monétaire (PM)</a:t>
            </a:r>
          </a:p>
          <a:p>
            <a:pPr marL="0" indent="0" algn="just">
              <a:buNone/>
            </a:pPr>
            <a:r>
              <a:rPr lang="fr-FR" sz="2000" dirty="0">
                <a:latin typeface="+mj-lt"/>
              </a:rPr>
              <a:t>La PM a pour objectif fondamental de faire varier la quantité de monnaie en circulation dans l’économie afin d’atteindre certains des objectifs dits du « carré magique »: stabilité des prix, croissance économique, plein-emploi et équilibre extérieur.</a:t>
            </a:r>
          </a:p>
          <a:p>
            <a:pPr marL="0" indent="0" algn="just">
              <a:buNone/>
            </a:pPr>
            <a:r>
              <a:rPr lang="fr-FR" sz="2000" dirty="0">
                <a:latin typeface="+mj-lt"/>
              </a:rPr>
              <a:t>En zone Euro, l’article 105 du Traité de Maastricht donne comme objectif principal du </a:t>
            </a:r>
            <a:r>
              <a:rPr lang="fr-FR" sz="2000" b="1" dirty="0">
                <a:latin typeface="+mj-lt"/>
              </a:rPr>
              <a:t>Système européen des banques centrales</a:t>
            </a:r>
            <a:r>
              <a:rPr lang="fr-FR" sz="2000" dirty="0">
                <a:latin typeface="+mj-lt"/>
              </a:rPr>
              <a:t> (BCE+ 19 banques centrales nationales de la zone Euro) le maintien de la </a:t>
            </a:r>
            <a:r>
              <a:rPr lang="fr-FR" sz="2000" b="1" dirty="0">
                <a:latin typeface="+mj-lt"/>
              </a:rPr>
              <a:t>stabilité des prix (taux d’inflation cible= 2%)</a:t>
            </a:r>
            <a:r>
              <a:rPr lang="fr-FR" sz="2000" dirty="0">
                <a:latin typeface="+mj-lt"/>
              </a:rPr>
              <a:t>…alors que le mandat de la Banque centrale américaine (Fed) y ajoute le plein-emploi</a:t>
            </a:r>
          </a:p>
          <a:p>
            <a:pPr marL="0" indent="0" algn="just">
              <a:buNone/>
            </a:pPr>
            <a:endParaRPr lang="fr-FR" sz="2000" dirty="0">
              <a:latin typeface="+mj-lt"/>
            </a:endParaRPr>
          </a:p>
          <a:p>
            <a:pPr marL="0" indent="0" algn="just">
              <a:buNone/>
            </a:pPr>
            <a:r>
              <a:rPr lang="fr-FR" sz="2000" dirty="0">
                <a:latin typeface="+mj-lt"/>
              </a:rPr>
              <a:t>La PM est l’un des deux grands outils de la </a:t>
            </a:r>
            <a:r>
              <a:rPr lang="fr-FR" sz="2000" b="1" dirty="0">
                <a:latin typeface="+mj-lt"/>
              </a:rPr>
              <a:t>politique conjoncturelle </a:t>
            </a:r>
            <a:r>
              <a:rPr lang="fr-FR" sz="2000" dirty="0">
                <a:latin typeface="+mj-lt"/>
              </a:rPr>
              <a:t>(avec la politique budgétaire).</a:t>
            </a:r>
          </a:p>
          <a:p>
            <a:pPr marL="0" indent="0" algn="just">
              <a:buNone/>
            </a:pPr>
            <a:r>
              <a:rPr lang="fr-FR" sz="2000" u="sng" dirty="0">
                <a:latin typeface="+mj-lt"/>
              </a:rPr>
              <a:t>Avantage majeur </a:t>
            </a:r>
            <a:r>
              <a:rPr lang="fr-FR" sz="2000" dirty="0">
                <a:latin typeface="+mj-lt"/>
              </a:rPr>
              <a:t>sur la politique budgétaire: la PM est beaucoup plus </a:t>
            </a:r>
            <a:r>
              <a:rPr lang="fr-FR" sz="2000" b="1" dirty="0">
                <a:latin typeface="+mj-lt"/>
              </a:rPr>
              <a:t>réactive</a:t>
            </a:r>
            <a:r>
              <a:rPr lang="fr-FR" sz="2000" dirty="0">
                <a:latin typeface="+mj-lt"/>
              </a:rPr>
              <a:t>, elle est confiée à une Banque centrale, ce qui évite le long processus parlementaire et ministériel</a:t>
            </a:r>
          </a:p>
          <a:p>
            <a:pPr marL="0" indent="0" algn="just">
              <a:buNone/>
            </a:pPr>
            <a:r>
              <a:rPr lang="fr-FR" sz="2000" u="sng" dirty="0">
                <a:latin typeface="+mj-lt"/>
              </a:rPr>
              <a:t>Inconvénient majeur</a:t>
            </a:r>
            <a:r>
              <a:rPr lang="fr-FR" sz="2000" dirty="0">
                <a:latin typeface="+mj-lt"/>
              </a:rPr>
              <a:t>: la PM n’a que des </a:t>
            </a:r>
            <a:r>
              <a:rPr lang="fr-FR" sz="2000" b="1" dirty="0">
                <a:latin typeface="+mj-lt"/>
              </a:rPr>
              <a:t>effets indirects et décalés </a:t>
            </a:r>
            <a:r>
              <a:rPr lang="fr-FR" sz="2000" dirty="0">
                <a:latin typeface="+mj-lt"/>
              </a:rPr>
              <a:t>dans le temps sur les objectifs qu’elle se donne, alors que la politique budgétaire influence directement le revenu et la demande.</a:t>
            </a:r>
          </a:p>
          <a:p>
            <a:pPr marL="0" indent="0" algn="just">
              <a:buNone/>
            </a:pPr>
            <a:r>
              <a:rPr lang="fr-FR" sz="2000" dirty="0">
                <a:latin typeface="+mj-lt"/>
              </a:rPr>
              <a:t>Conséquence: les autorités monétaires doivent  adopter une </a:t>
            </a:r>
            <a:r>
              <a:rPr lang="fr-FR" sz="2000" b="1" dirty="0">
                <a:latin typeface="+mj-lt"/>
              </a:rPr>
              <a:t>stratégie à moyen terme </a:t>
            </a:r>
          </a:p>
          <a:p>
            <a:pPr marL="0" indent="0">
              <a:buNone/>
            </a:pPr>
            <a:endParaRPr lang="fr-FR" sz="2000" dirty="0">
              <a:latin typeface="+mj-lt"/>
            </a:endParaRPr>
          </a:p>
          <a:p>
            <a:pPr marL="0" indent="0">
              <a:buNone/>
            </a:pPr>
            <a:endParaRPr lang="fr-FR" sz="2000" dirty="0">
              <a:latin typeface="+mj-lt"/>
            </a:endParaRPr>
          </a:p>
        </p:txBody>
      </p:sp>
    </p:spTree>
    <p:extLst>
      <p:ext uri="{BB962C8B-B14F-4D97-AF65-F5344CB8AC3E}">
        <p14:creationId xmlns:p14="http://schemas.microsoft.com/office/powerpoint/2010/main" val="5664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9634"/>
            <a:ext cx="10515600" cy="5837329"/>
          </a:xfrm>
        </p:spPr>
        <p:txBody>
          <a:bodyPr>
            <a:normAutofit lnSpcReduction="10000"/>
          </a:bodyPr>
          <a:lstStyle/>
          <a:p>
            <a:r>
              <a:rPr lang="fr-FR" sz="2400" b="1" dirty="0">
                <a:latin typeface="+mj-lt"/>
              </a:rPr>
              <a:t>Autres missions fondamentales de la BCE</a:t>
            </a:r>
          </a:p>
          <a:p>
            <a:endParaRPr lang="fr-FR" dirty="0">
              <a:latin typeface="+mj-lt"/>
            </a:endParaRPr>
          </a:p>
          <a:p>
            <a:pPr marL="0" indent="0">
              <a:buNone/>
            </a:pPr>
            <a:r>
              <a:rPr lang="fr-FR" sz="2400" b="1" dirty="0">
                <a:latin typeface="+mj-lt"/>
              </a:rPr>
              <a:t>Conduire la politique de change de la zone Euro </a:t>
            </a:r>
            <a:r>
              <a:rPr lang="fr-FR" sz="2400" dirty="0">
                <a:latin typeface="+mj-lt"/>
              </a:rPr>
              <a:t>et les opérations de change qui en découlent</a:t>
            </a:r>
          </a:p>
          <a:p>
            <a:pPr marL="0" indent="0">
              <a:buNone/>
            </a:pPr>
            <a:endParaRPr lang="fr-FR" sz="2400" dirty="0">
              <a:latin typeface="+mj-lt"/>
            </a:endParaRPr>
          </a:p>
          <a:p>
            <a:pPr marL="0" indent="0">
              <a:buNone/>
            </a:pPr>
            <a:r>
              <a:rPr lang="fr-FR" sz="2400" b="1" dirty="0">
                <a:latin typeface="+mj-lt"/>
              </a:rPr>
              <a:t>Gérer les réserves de change </a:t>
            </a:r>
            <a:r>
              <a:rPr lang="fr-FR" sz="2400" dirty="0">
                <a:latin typeface="+mj-lt"/>
              </a:rPr>
              <a:t>des pays membres (gestion de portefeuille)</a:t>
            </a:r>
          </a:p>
          <a:p>
            <a:pPr marL="0" indent="0">
              <a:buNone/>
            </a:pPr>
            <a:endParaRPr lang="fr-FR" sz="2400" dirty="0">
              <a:latin typeface="+mj-lt"/>
            </a:endParaRPr>
          </a:p>
          <a:p>
            <a:pPr marL="0" indent="0">
              <a:buNone/>
            </a:pPr>
            <a:r>
              <a:rPr lang="fr-FR" sz="2400" b="1" dirty="0">
                <a:latin typeface="+mj-lt"/>
              </a:rPr>
              <a:t>Promouvoir le bon fonctionnement des système de paiements </a:t>
            </a:r>
            <a:r>
              <a:rPr lang="fr-FR" sz="2400" dirty="0">
                <a:latin typeface="+mj-lt"/>
              </a:rPr>
              <a:t>(fonction de prêteur en dernier ressort)</a:t>
            </a:r>
          </a:p>
          <a:p>
            <a:pPr marL="0" indent="0">
              <a:buNone/>
            </a:pPr>
            <a:endParaRPr lang="fr-FR" sz="2400" dirty="0">
              <a:latin typeface="+mj-lt"/>
            </a:endParaRPr>
          </a:p>
          <a:p>
            <a:pPr marL="0" indent="0">
              <a:buNone/>
            </a:pPr>
            <a:r>
              <a:rPr lang="fr-FR" sz="2400" b="1" dirty="0">
                <a:latin typeface="+mj-lt"/>
              </a:rPr>
              <a:t>Contrôle prudentiel </a:t>
            </a:r>
            <a:r>
              <a:rPr lang="fr-FR" sz="2400" dirty="0">
                <a:latin typeface="+mj-lt"/>
              </a:rPr>
              <a:t>des établissements de crédit (ex: les stress tests sur la solidité financière des banques)</a:t>
            </a:r>
          </a:p>
          <a:p>
            <a:pPr marL="0" indent="0">
              <a:buNone/>
            </a:pPr>
            <a:endParaRPr lang="fr-FR" sz="2400" dirty="0">
              <a:latin typeface="+mj-lt"/>
            </a:endParaRPr>
          </a:p>
          <a:p>
            <a:pPr marL="0" indent="0">
              <a:buNone/>
            </a:pPr>
            <a:r>
              <a:rPr lang="fr-FR" sz="2400" b="1" dirty="0">
                <a:latin typeface="+mj-lt"/>
              </a:rPr>
              <a:t>Collecte d’informations statistiques </a:t>
            </a:r>
          </a:p>
        </p:txBody>
      </p:sp>
    </p:spTree>
    <p:extLst>
      <p:ext uri="{BB962C8B-B14F-4D97-AF65-F5344CB8AC3E}">
        <p14:creationId xmlns:p14="http://schemas.microsoft.com/office/powerpoint/2010/main" val="188853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7" y="182880"/>
            <a:ext cx="11014166" cy="6492240"/>
          </a:xfrm>
        </p:spPr>
        <p:txBody>
          <a:bodyPr>
            <a:normAutofit fontScale="92500" lnSpcReduction="10000"/>
          </a:bodyPr>
          <a:lstStyle/>
          <a:p>
            <a:pPr marL="0" indent="0" algn="just">
              <a:buNone/>
            </a:pPr>
            <a:r>
              <a:rPr lang="fr-FR" u="sng" dirty="0">
                <a:latin typeface="+mj-lt"/>
              </a:rPr>
              <a:t>B/ Instruments de la politique monétaire</a:t>
            </a:r>
          </a:p>
          <a:p>
            <a:pPr marL="0" indent="0" algn="just">
              <a:buNone/>
            </a:pPr>
            <a:endParaRPr lang="fr-FR" dirty="0">
              <a:latin typeface="+mj-lt"/>
            </a:endParaRPr>
          </a:p>
          <a:p>
            <a:pPr algn="just"/>
            <a:r>
              <a:rPr lang="fr-FR" b="1" dirty="0">
                <a:latin typeface="+mj-lt"/>
              </a:rPr>
              <a:t> </a:t>
            </a:r>
            <a:r>
              <a:rPr lang="fr-FR" sz="2400" b="1" dirty="0">
                <a:latin typeface="+mj-lt"/>
              </a:rPr>
              <a:t>La BCE occupe une position stratégique: elle a le privilège d’émettre une « super monnaie »: la monnaie centrale (ou base monétaire)</a:t>
            </a:r>
          </a:p>
          <a:p>
            <a:pPr marL="0" indent="0" algn="just">
              <a:buNone/>
            </a:pPr>
            <a:endParaRPr lang="fr-FR" b="1" dirty="0">
              <a:latin typeface="+mj-lt"/>
            </a:endParaRPr>
          </a:p>
          <a:p>
            <a:pPr marL="0" indent="0" algn="just">
              <a:buNone/>
            </a:pPr>
            <a:r>
              <a:rPr lang="fr-FR" dirty="0">
                <a:latin typeface="+mj-lt"/>
              </a:rPr>
              <a:t>Chaque banque gère sa monnaie, mais seule la monnaie centrale est  acceptée par toutes les banques pour régler leurs dettes réciproques </a:t>
            </a:r>
          </a:p>
          <a:p>
            <a:pPr marL="0" indent="0" algn="just">
              <a:buNone/>
            </a:pPr>
            <a:endParaRPr lang="fr-FR" dirty="0">
              <a:latin typeface="+mj-lt"/>
            </a:endParaRPr>
          </a:p>
          <a:p>
            <a:pPr marL="0" indent="0" algn="just">
              <a:buNone/>
            </a:pPr>
            <a:r>
              <a:rPr lang="fr-FR" dirty="0">
                <a:latin typeface="+mj-lt"/>
              </a:rPr>
              <a:t>Les deux formes de monnaie centrale = fiduciaire (Billets) + scripturale (Comptes courant des banques à la BCE constitués des réserves obligatoires et des  réserves excédentaires dites aussi facilités de dépôts)</a:t>
            </a:r>
          </a:p>
          <a:p>
            <a:pPr marL="0" indent="0" algn="just">
              <a:buNone/>
            </a:pPr>
            <a:endParaRPr lang="fr-FR" dirty="0">
              <a:latin typeface="+mj-lt"/>
            </a:endParaRPr>
          </a:p>
          <a:p>
            <a:pPr marL="0" indent="0" algn="just">
              <a:buNone/>
            </a:pPr>
            <a:r>
              <a:rPr lang="fr-FR" dirty="0">
                <a:latin typeface="+mj-lt"/>
              </a:rPr>
              <a:t>Plus les banques ont un accès facile à la monnaie centrale, plus elles peuvent prêter et créer de la monnaie.</a:t>
            </a:r>
          </a:p>
          <a:p>
            <a:pPr marL="0" indent="0" algn="just">
              <a:buNone/>
            </a:pPr>
            <a:endParaRPr lang="fr-FR" dirty="0">
              <a:latin typeface="+mj-lt"/>
            </a:endParaRPr>
          </a:p>
          <a:p>
            <a:pPr marL="0" indent="0">
              <a:buNone/>
            </a:pPr>
            <a:r>
              <a:rPr lang="fr-FR" b="1" dirty="0">
                <a:latin typeface="+mj-lt"/>
              </a:rPr>
              <a:t>      </a:t>
            </a:r>
            <a:endParaRPr lang="fr-FR" dirty="0">
              <a:latin typeface="+mj-lt"/>
            </a:endParaRPr>
          </a:p>
        </p:txBody>
      </p:sp>
    </p:spTree>
    <p:extLst>
      <p:ext uri="{BB962C8B-B14F-4D97-AF65-F5344CB8AC3E}">
        <p14:creationId xmlns:p14="http://schemas.microsoft.com/office/powerpoint/2010/main" val="401150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571" y="339634"/>
            <a:ext cx="11027229" cy="6257109"/>
          </a:xfrm>
        </p:spPr>
        <p:txBody>
          <a:bodyPr>
            <a:normAutofit fontScale="92500" lnSpcReduction="20000"/>
          </a:bodyPr>
          <a:lstStyle/>
          <a:p>
            <a:pPr algn="just"/>
            <a:r>
              <a:rPr lang="fr-FR" sz="2400" b="1" dirty="0">
                <a:latin typeface="+mj-lt"/>
              </a:rPr>
              <a:t>Les instruments de la BCE pour influencer la création monétaire</a:t>
            </a:r>
          </a:p>
          <a:p>
            <a:pPr marL="0" indent="0" algn="just">
              <a:buNone/>
            </a:pPr>
            <a:endParaRPr lang="fr-FR" sz="2400" dirty="0">
              <a:latin typeface="+mj-lt"/>
            </a:endParaRPr>
          </a:p>
          <a:p>
            <a:pPr marL="0" indent="0" algn="just">
              <a:buNone/>
            </a:pPr>
            <a:r>
              <a:rPr lang="fr-FR" sz="2400" dirty="0">
                <a:latin typeface="+mj-lt"/>
              </a:rPr>
              <a:t>3 types d’instruments:</a:t>
            </a:r>
          </a:p>
          <a:p>
            <a:pPr marL="0" indent="0" algn="just">
              <a:buNone/>
            </a:pPr>
            <a:r>
              <a:rPr lang="fr-FR" sz="2400" b="1" dirty="0">
                <a:latin typeface="+mj-lt"/>
              </a:rPr>
              <a:t>Un instrument quantitatif</a:t>
            </a:r>
            <a:r>
              <a:rPr lang="fr-FR" sz="2400" dirty="0">
                <a:latin typeface="+mj-lt"/>
              </a:rPr>
              <a:t>: le taux de réserves obligatoires :  chaque banque doit conserver 1% des dépôts de sa clientèle sur un compte à la banque centrale. (18/01/2012)</a:t>
            </a:r>
          </a:p>
          <a:p>
            <a:pPr marL="0" indent="0" algn="just">
              <a:buNone/>
            </a:pPr>
            <a:endParaRPr lang="fr-FR" sz="2400" dirty="0">
              <a:latin typeface="+mj-lt"/>
            </a:endParaRPr>
          </a:p>
          <a:p>
            <a:pPr marL="0" indent="0" algn="just">
              <a:buNone/>
            </a:pPr>
            <a:r>
              <a:rPr lang="fr-FR" sz="2400" b="1" dirty="0">
                <a:latin typeface="+mj-lt"/>
              </a:rPr>
              <a:t>Des instruments de marchés: les trois taux d’intérêt directeurs</a:t>
            </a:r>
            <a:r>
              <a:rPr lang="fr-FR" sz="2400" dirty="0">
                <a:latin typeface="+mj-lt"/>
              </a:rPr>
              <a:t>: </a:t>
            </a:r>
          </a:p>
          <a:p>
            <a:pPr marL="0" indent="0" algn="just">
              <a:buNone/>
            </a:pPr>
            <a:r>
              <a:rPr lang="fr-FR" sz="2400" dirty="0">
                <a:latin typeface="+mj-lt"/>
              </a:rPr>
              <a:t>-taux des facilités permanentes de prêt: prêts de liquidités pour 24 Heures en échange de titres</a:t>
            </a:r>
          </a:p>
          <a:p>
            <a:pPr marL="0" indent="0" algn="just">
              <a:buNone/>
            </a:pPr>
            <a:r>
              <a:rPr lang="fr-FR" sz="2400" dirty="0">
                <a:latin typeface="+mj-lt"/>
              </a:rPr>
              <a:t>-taux des facilités permanentes de dépôts: rémunération à un taux faible les dépôts des banques à 24 heures (réserves excédentaires)</a:t>
            </a:r>
          </a:p>
          <a:p>
            <a:pPr marL="0" indent="0" algn="just">
              <a:buNone/>
            </a:pPr>
            <a:r>
              <a:rPr lang="fr-FR" sz="2400" dirty="0">
                <a:latin typeface="+mj-lt"/>
              </a:rPr>
              <a:t>-taux des opérations de refinancement (hebdomadaire, mensuels): taux minimum auquel la BCE prête des liquidités, c’est-à-dire prend en pension des titres que les banques s’engagent à racheter ultérieurement.</a:t>
            </a:r>
          </a:p>
          <a:p>
            <a:pPr marL="0" indent="0" algn="just">
              <a:buNone/>
            </a:pPr>
            <a:endParaRPr lang="fr-FR" sz="2400" dirty="0">
              <a:latin typeface="+mj-lt"/>
            </a:endParaRPr>
          </a:p>
          <a:p>
            <a:pPr marL="0" indent="0" algn="just">
              <a:buNone/>
            </a:pPr>
            <a:endParaRPr lang="fr-FR" sz="2400" dirty="0">
              <a:latin typeface="+mj-lt"/>
            </a:endParaRPr>
          </a:p>
          <a:p>
            <a:pPr marL="0" indent="0" algn="just">
              <a:buNone/>
            </a:pPr>
            <a:r>
              <a:rPr lang="fr-FR" sz="2400" b="1" dirty="0">
                <a:latin typeface="+mj-lt"/>
              </a:rPr>
              <a:t>Des instruments non conventionnels</a:t>
            </a:r>
            <a:r>
              <a:rPr lang="fr-FR" sz="2400" dirty="0">
                <a:latin typeface="+mj-lt"/>
              </a:rPr>
              <a:t>: LTRO (Long </a:t>
            </a:r>
            <a:r>
              <a:rPr lang="fr-FR" sz="2400" dirty="0" err="1">
                <a:latin typeface="+mj-lt"/>
              </a:rPr>
              <a:t>term</a:t>
            </a:r>
            <a:r>
              <a:rPr lang="fr-FR" sz="2400" dirty="0">
                <a:latin typeface="+mj-lt"/>
              </a:rPr>
              <a:t> </a:t>
            </a:r>
            <a:r>
              <a:rPr lang="fr-FR" sz="2400" dirty="0" err="1">
                <a:latin typeface="+mj-lt"/>
              </a:rPr>
              <a:t>refinancing</a:t>
            </a:r>
            <a:r>
              <a:rPr lang="fr-FR" sz="2400" dirty="0">
                <a:latin typeface="+mj-lt"/>
              </a:rPr>
              <a:t> opérations), Quantitative </a:t>
            </a:r>
            <a:r>
              <a:rPr lang="fr-FR" sz="2400" dirty="0" err="1">
                <a:latin typeface="+mj-lt"/>
              </a:rPr>
              <a:t>Easing</a:t>
            </a:r>
            <a:r>
              <a:rPr lang="fr-FR" sz="2400" dirty="0">
                <a:latin typeface="+mj-lt"/>
              </a:rPr>
              <a:t> (« QE ») depuis janvier 2015: achats de titres publics sans risque sur le marché obligataire secondaire </a:t>
            </a:r>
          </a:p>
        </p:txBody>
      </p:sp>
    </p:spTree>
    <p:extLst>
      <p:ext uri="{BB962C8B-B14F-4D97-AF65-F5344CB8AC3E}">
        <p14:creationId xmlns:p14="http://schemas.microsoft.com/office/powerpoint/2010/main" val="264572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9817"/>
            <a:ext cx="10515600" cy="6007146"/>
          </a:xfrm>
        </p:spPr>
        <p:txBody>
          <a:bodyPr/>
          <a:lstStyle/>
          <a:p>
            <a:pPr marL="0" indent="0">
              <a:buNone/>
            </a:pPr>
            <a:r>
              <a:rPr lang="fr-FR" sz="2400" dirty="0">
                <a:latin typeface="+mj-lt"/>
              </a:rPr>
              <a:t>Illustration: les 3 taux directeurs de la BCE encadrent le taux d’intérêt du marché monétaire au jour le jour (Euro </a:t>
            </a:r>
            <a:r>
              <a:rPr lang="fr-FR" sz="2400" dirty="0" err="1">
                <a:latin typeface="+mj-lt"/>
              </a:rPr>
              <a:t>Overnight</a:t>
            </a:r>
            <a:r>
              <a:rPr lang="fr-FR" sz="2400" dirty="0">
                <a:latin typeface="+mj-lt"/>
              </a:rPr>
              <a:t> Index </a:t>
            </a:r>
            <a:r>
              <a:rPr lang="fr-FR" sz="2400" dirty="0" err="1">
                <a:latin typeface="+mj-lt"/>
              </a:rPr>
              <a:t>Average</a:t>
            </a:r>
            <a:r>
              <a:rPr lang="fr-FR" sz="2400" dirty="0">
                <a:latin typeface="+mj-lt"/>
              </a:rPr>
              <a:t>)</a:t>
            </a:r>
          </a:p>
          <a:p>
            <a:pPr marL="0" indent="0">
              <a:buNone/>
            </a:pPr>
            <a:endParaRPr lang="fr-FR" dirty="0">
              <a:latin typeface="+mj-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661" y="1397724"/>
            <a:ext cx="8882743" cy="4885509"/>
          </a:xfrm>
          <a:prstGeom prst="rect">
            <a:avLst/>
          </a:prstGeom>
        </p:spPr>
      </p:pic>
    </p:spTree>
    <p:extLst>
      <p:ext uri="{BB962C8B-B14F-4D97-AF65-F5344CB8AC3E}">
        <p14:creationId xmlns:p14="http://schemas.microsoft.com/office/powerpoint/2010/main" val="348528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91440"/>
            <a:ext cx="10515600" cy="6492240"/>
          </a:xfrm>
        </p:spPr>
        <p:txBody>
          <a:bodyPr/>
          <a:lstStyle/>
          <a:p>
            <a:pPr marL="0" indent="0">
              <a:buNone/>
            </a:pPr>
            <a:r>
              <a:rPr lang="fr-FR" u="sng" dirty="0">
                <a:latin typeface="+mj-lt"/>
              </a:rPr>
              <a:t>B/ Théories</a:t>
            </a:r>
          </a:p>
          <a:p>
            <a:pPr marL="0" indent="0">
              <a:buNone/>
            </a:pPr>
            <a:endParaRPr lang="fr-FR" dirty="0">
              <a:latin typeface="+mj-lt"/>
            </a:endParaRPr>
          </a:p>
          <a:p>
            <a:r>
              <a:rPr lang="fr-FR" b="1" dirty="0">
                <a:latin typeface="+mj-lt"/>
              </a:rPr>
              <a:t>La neutralité de la monnaie : David Hume (Of Money-1752)</a:t>
            </a:r>
          </a:p>
          <a:p>
            <a:endParaRPr lang="fr-FR" dirty="0">
              <a:latin typeface="+mj-lt"/>
            </a:endParaRPr>
          </a:p>
          <a:p>
            <a:pPr algn="just"/>
            <a:endParaRPr lang="fr-FR" dirty="0">
              <a:latin typeface="+mj-lt"/>
            </a:endParaRPr>
          </a:p>
          <a:p>
            <a:pPr marL="0" indent="0">
              <a:buNone/>
            </a:pPr>
            <a:endParaRPr lang="fr-FR" dirty="0">
              <a:latin typeface="+mj-l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94" y="1789611"/>
            <a:ext cx="3278777" cy="4101738"/>
          </a:xfrm>
          <a:prstGeom prst="rect">
            <a:avLst/>
          </a:prstGeom>
        </p:spPr>
      </p:pic>
      <p:sp>
        <p:nvSpPr>
          <p:cNvPr id="6" name="ZoneTexte 5"/>
          <p:cNvSpPr txBox="1"/>
          <p:nvPr/>
        </p:nvSpPr>
        <p:spPr>
          <a:xfrm>
            <a:off x="4362994" y="1828799"/>
            <a:ext cx="6779623" cy="1200329"/>
          </a:xfrm>
          <a:prstGeom prst="rect">
            <a:avLst/>
          </a:prstGeom>
          <a:noFill/>
        </p:spPr>
        <p:txBody>
          <a:bodyPr wrap="square" rtlCol="0">
            <a:spAutoFit/>
          </a:bodyPr>
          <a:lstStyle/>
          <a:p>
            <a:pPr algn="just"/>
            <a:r>
              <a:rPr lang="fr-FR" dirty="0">
                <a:latin typeface="+mj-lt"/>
              </a:rPr>
              <a:t>A long terme, la monnaie n’a pas d’impact sur le volume de la production et de l’emploi. Créer ou retirer de la monnaie n’agit que sur le niveau général des prix (inflation en cas d’excès de monnaie, déflation dans le cas inverse). </a:t>
            </a:r>
          </a:p>
        </p:txBody>
      </p:sp>
      <p:sp>
        <p:nvSpPr>
          <p:cNvPr id="7" name="ZoneTexte 6"/>
          <p:cNvSpPr txBox="1"/>
          <p:nvPr/>
        </p:nvSpPr>
        <p:spPr>
          <a:xfrm>
            <a:off x="4362993" y="3134201"/>
            <a:ext cx="6779623" cy="1754326"/>
          </a:xfrm>
          <a:prstGeom prst="rect">
            <a:avLst/>
          </a:prstGeom>
          <a:noFill/>
        </p:spPr>
        <p:txBody>
          <a:bodyPr wrap="square" rtlCol="0">
            <a:spAutoFit/>
          </a:bodyPr>
          <a:lstStyle/>
          <a:p>
            <a:pPr algn="just"/>
            <a:r>
              <a:rPr lang="fr-FR" dirty="0">
                <a:latin typeface="+mj-lt"/>
              </a:rPr>
              <a:t>Une hypothèse fondatrice qui justifie l’indépendance des banques centrales: </a:t>
            </a:r>
          </a:p>
          <a:p>
            <a:pPr algn="just"/>
            <a:endParaRPr lang="fr-FR" dirty="0">
              <a:latin typeface="+mj-lt"/>
            </a:endParaRPr>
          </a:p>
          <a:p>
            <a:pPr algn="just"/>
            <a:r>
              <a:rPr lang="fr-FR" dirty="0">
                <a:latin typeface="+mj-lt"/>
              </a:rPr>
              <a:t>Puisque la monnaie n’a pas d’effets de long terme sur l’économie réelle, elle peut être confiée à une institution spécialisée qui se donnera des objectifs en matière d’inflation étroitement définis.</a:t>
            </a:r>
          </a:p>
        </p:txBody>
      </p:sp>
    </p:spTree>
    <p:extLst>
      <p:ext uri="{BB962C8B-B14F-4D97-AF65-F5344CB8AC3E}">
        <p14:creationId xmlns:p14="http://schemas.microsoft.com/office/powerpoint/2010/main" val="72428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43691"/>
            <a:ext cx="10515600" cy="6426926"/>
          </a:xfrm>
        </p:spPr>
        <p:txBody>
          <a:bodyPr/>
          <a:lstStyle/>
          <a:p>
            <a:pPr algn="just"/>
            <a:r>
              <a:rPr lang="fr-FR" sz="2400" b="1" dirty="0">
                <a:latin typeface="+mj-lt"/>
              </a:rPr>
              <a:t>Formalisation de la théorie de la neutralité monétaire: l’équation quantitative de la monnaie (Irving Fisher 1911)</a:t>
            </a:r>
          </a:p>
          <a:p>
            <a:pPr marL="0" indent="0" algn="just">
              <a:buNone/>
            </a:pPr>
            <a:r>
              <a:rPr lang="fr-FR" sz="2400" dirty="0">
                <a:latin typeface="+mj-lt"/>
              </a:rPr>
              <a:t>                                                              </a:t>
            </a:r>
            <a:r>
              <a:rPr lang="fr-FR" sz="2400" b="1" dirty="0">
                <a:latin typeface="+mj-lt"/>
              </a:rPr>
              <a:t>M.V=P.T</a:t>
            </a:r>
          </a:p>
          <a:p>
            <a:pPr marL="0" indent="0" algn="just">
              <a:buNone/>
            </a:pPr>
            <a:r>
              <a:rPr lang="fr-FR" sz="2400" dirty="0">
                <a:latin typeface="+mj-lt"/>
              </a:rPr>
              <a:t>M=masse monétaire;</a:t>
            </a:r>
          </a:p>
          <a:p>
            <a:pPr marL="0" indent="0" algn="just">
              <a:buNone/>
            </a:pPr>
            <a:r>
              <a:rPr lang="fr-FR" sz="2400" dirty="0">
                <a:latin typeface="+mj-lt"/>
              </a:rPr>
              <a:t> V=vitesse de circulation de la monnaie (nombre de fois qu’une unité de monnaie change de main sur une année); </a:t>
            </a:r>
          </a:p>
          <a:p>
            <a:pPr marL="0" indent="0" algn="just">
              <a:buNone/>
            </a:pPr>
            <a:r>
              <a:rPr lang="fr-FR" sz="2400" dirty="0">
                <a:latin typeface="+mj-lt"/>
              </a:rPr>
              <a:t>P=Prix moyen des biens et services;</a:t>
            </a:r>
          </a:p>
          <a:p>
            <a:pPr marL="0" indent="0" algn="just">
              <a:buNone/>
            </a:pPr>
            <a:r>
              <a:rPr lang="fr-FR" sz="2400" dirty="0">
                <a:latin typeface="+mj-lt"/>
              </a:rPr>
              <a:t>T=volume des transactions</a:t>
            </a:r>
          </a:p>
          <a:p>
            <a:pPr marL="0" indent="0" algn="just">
              <a:buNone/>
            </a:pPr>
            <a:endParaRPr lang="fr-FR" sz="2400" dirty="0">
              <a:latin typeface="+mj-lt"/>
            </a:endParaRPr>
          </a:p>
          <a:p>
            <a:pPr marL="0" indent="0" algn="just">
              <a:buNone/>
            </a:pPr>
            <a:r>
              <a:rPr lang="fr-FR" sz="2400" dirty="0">
                <a:latin typeface="+mj-lt"/>
              </a:rPr>
              <a:t>                                            Une égalité vérifiée en permanence…</a:t>
            </a:r>
          </a:p>
          <a:p>
            <a:pPr marL="0" indent="0" algn="just">
              <a:buNone/>
            </a:pPr>
            <a:endParaRPr lang="fr-FR" sz="2400" dirty="0">
              <a:latin typeface="+mj-lt"/>
            </a:endParaRPr>
          </a:p>
          <a:p>
            <a:pPr marL="0" indent="0" algn="just">
              <a:buNone/>
            </a:pPr>
            <a:r>
              <a:rPr lang="fr-FR" sz="2400" dirty="0">
                <a:latin typeface="+mj-lt"/>
              </a:rPr>
              <a:t>  M.V (=valeur des paiements monétaires) = P.T(=valeur des transactions réalisées)</a:t>
            </a:r>
          </a:p>
        </p:txBody>
      </p:sp>
    </p:spTree>
    <p:extLst>
      <p:ext uri="{BB962C8B-B14F-4D97-AF65-F5344CB8AC3E}">
        <p14:creationId xmlns:p14="http://schemas.microsoft.com/office/powerpoint/2010/main" val="195289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 Les mécanismes de la création monétaire</a:t>
            </a:r>
          </a:p>
        </p:txBody>
      </p:sp>
      <p:sp>
        <p:nvSpPr>
          <p:cNvPr id="3" name="Espace réservé du contenu 2"/>
          <p:cNvSpPr>
            <a:spLocks noGrp="1"/>
          </p:cNvSpPr>
          <p:nvPr>
            <p:ph idx="1"/>
          </p:nvPr>
        </p:nvSpPr>
        <p:spPr/>
        <p:txBody>
          <a:bodyPr/>
          <a:lstStyle/>
          <a:p>
            <a:pPr marL="0" indent="0">
              <a:buNone/>
            </a:pPr>
            <a:r>
              <a:rPr lang="fr-FR" dirty="0">
                <a:latin typeface="+mj-lt"/>
              </a:rPr>
              <a:t>A/ Le processus de création monétaire par les banques</a:t>
            </a:r>
          </a:p>
          <a:p>
            <a:pPr marL="0" indent="0">
              <a:buNone/>
            </a:pPr>
            <a:endParaRPr lang="fr-FR" dirty="0">
              <a:latin typeface="+mj-lt"/>
            </a:endParaRPr>
          </a:p>
          <a:p>
            <a:pPr marL="0" indent="0">
              <a:buNone/>
            </a:pPr>
            <a:r>
              <a:rPr lang="fr-FR" dirty="0">
                <a:latin typeface="+mj-lt"/>
              </a:rPr>
              <a:t>B/ Le rôle monétaire de la BCE et du Trésor</a:t>
            </a:r>
          </a:p>
          <a:p>
            <a:pPr marL="0" indent="0">
              <a:buNone/>
            </a:pPr>
            <a:endParaRPr lang="fr-FR" dirty="0">
              <a:latin typeface="+mj-lt"/>
            </a:endParaRPr>
          </a:p>
          <a:p>
            <a:pPr marL="0" indent="0">
              <a:buNone/>
            </a:pPr>
            <a:r>
              <a:rPr lang="fr-FR" dirty="0">
                <a:latin typeface="+mj-lt"/>
              </a:rPr>
              <a:t>C/ Les contreparties de la masse monétaire</a:t>
            </a:r>
          </a:p>
          <a:p>
            <a:pPr marL="0" indent="0">
              <a:buNone/>
            </a:pPr>
            <a:endParaRPr lang="fr-FR" dirty="0">
              <a:latin typeface="+mj-lt"/>
            </a:endParaRPr>
          </a:p>
          <a:p>
            <a:pPr marL="0" indent="0">
              <a:buNone/>
            </a:pPr>
            <a:endParaRPr lang="fr-FR" dirty="0"/>
          </a:p>
        </p:txBody>
      </p:sp>
    </p:spTree>
    <p:extLst>
      <p:ext uri="{BB962C8B-B14F-4D97-AF65-F5344CB8AC3E}">
        <p14:creationId xmlns:p14="http://schemas.microsoft.com/office/powerpoint/2010/main" val="35614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209006"/>
                <a:ext cx="10515600" cy="6413863"/>
              </a:xfrm>
            </p:spPr>
            <p:txBody>
              <a:bodyPr>
                <a:normAutofit/>
              </a:bodyPr>
              <a:lstStyle/>
              <a:p>
                <a:pPr marL="0" indent="0" algn="just">
                  <a:buNone/>
                </a:pPr>
                <a:endParaRPr lang="fr-FR" sz="2000" dirty="0">
                  <a:latin typeface="+mj-lt"/>
                </a:endParaRPr>
              </a:p>
              <a:p>
                <a:pPr algn="just"/>
                <a:r>
                  <a:rPr lang="fr-FR" sz="2000" b="1" dirty="0">
                    <a:latin typeface="+mj-lt"/>
                  </a:rPr>
                  <a:t>Une interprétation sujette à caution?</a:t>
                </a:r>
              </a:p>
              <a:p>
                <a:pPr marL="0" indent="0" algn="just">
                  <a:buNone/>
                </a:pPr>
                <a:r>
                  <a:rPr lang="fr-FR" sz="2000" dirty="0">
                    <a:latin typeface="+mj-lt"/>
                  </a:rPr>
                  <a:t>On déduit de l’équation quantitative une équation monétaire des prix </a:t>
                </a:r>
              </a:p>
              <a:p>
                <a:pPr marL="0" indent="0" algn="just">
                  <a:buNone/>
                </a:pPr>
                <a:endParaRPr lang="fr-FR" sz="2000" dirty="0">
                  <a:latin typeface="+mj-lt"/>
                </a:endParaRPr>
              </a:p>
              <a:p>
                <a:pPr marL="0" indent="0" algn="ctr">
                  <a:buNone/>
                </a:pPr>
                <a:r>
                  <a:rPr lang="fr-FR" dirty="0">
                    <a:latin typeface="+mj-lt"/>
                  </a:rPr>
                  <a:t>P=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𝑀</m:t>
                        </m:r>
                        <m:r>
                          <a:rPr lang="fr-FR" b="0" i="1" smtClean="0">
                            <a:latin typeface="Cambria Math" panose="02040503050406030204" pitchFamily="18" charset="0"/>
                          </a:rPr>
                          <m:t>.</m:t>
                        </m:r>
                        <m:r>
                          <a:rPr lang="fr-FR" b="0" i="1" smtClean="0">
                            <a:latin typeface="Cambria Math" panose="02040503050406030204" pitchFamily="18" charset="0"/>
                          </a:rPr>
                          <m:t>𝑉</m:t>
                        </m:r>
                      </m:num>
                      <m:den>
                        <m:r>
                          <a:rPr lang="fr-FR" b="0" i="1" smtClean="0">
                            <a:latin typeface="Cambria Math" panose="02040503050406030204" pitchFamily="18" charset="0"/>
                          </a:rPr>
                          <m:t>𝑇</m:t>
                        </m:r>
                      </m:den>
                    </m:f>
                    <m:r>
                      <a:rPr lang="fr-FR" b="0" i="0" smtClean="0">
                        <a:latin typeface="Cambria Math" panose="02040503050406030204" pitchFamily="18" charset="0"/>
                      </a:rPr>
                      <m:t>    </m:t>
                    </m:r>
                  </m:oMath>
                </a14:m>
                <a:endParaRPr lang="fr-FR" b="0" dirty="0">
                  <a:latin typeface="+mj-lt"/>
                </a:endParaRPr>
              </a:p>
              <a:p>
                <a:pPr marL="0" indent="0" algn="just">
                  <a:buNone/>
                </a:pPr>
                <a:endParaRPr lang="fr-FR" sz="2000" dirty="0">
                  <a:latin typeface="+mj-lt"/>
                </a:endParaRPr>
              </a:p>
              <a:p>
                <a:pPr marL="0" indent="0" algn="just">
                  <a:buNone/>
                </a:pPr>
                <a:r>
                  <a:rPr lang="fr-FR" sz="2000" dirty="0">
                    <a:latin typeface="+mj-lt"/>
                  </a:rPr>
                  <a:t>Si V est stable et que T est une donnée, alors P s’ajuste aux éventuelles variations de M</a:t>
                </a:r>
              </a:p>
              <a:p>
                <a:pPr marL="0" indent="0" algn="just">
                  <a:buNone/>
                </a:pPr>
                <a:r>
                  <a:rPr lang="fr-FR" sz="2000" dirty="0">
                    <a:latin typeface="+mj-lt"/>
                  </a:rPr>
                  <a:t>Or, V est instable (en diminution de 4% par an) ce qui explique pourquoi, dans la zone Euro, la forte croissance de la masse monétaire depuis 1999 n’a pas débouché sur une accélération de l’inflation.</a:t>
                </a:r>
              </a:p>
              <a:p>
                <a:pPr marL="0" indent="0" algn="just">
                  <a:buNone/>
                </a:pPr>
                <a:r>
                  <a:rPr lang="fr-FR" sz="2000" dirty="0">
                    <a:latin typeface="+mj-lt"/>
                  </a:rPr>
                  <a:t>De plus, la monnaie ne sert pas uniquement à acquérir des biens services, elle est aussi un élément du patrimoine que l’on peut avoir intérêt à conserver pour elle-même (</a:t>
                </a:r>
                <a:r>
                  <a:rPr lang="fr-FR" sz="2000" b="1" dirty="0">
                    <a:latin typeface="+mj-lt"/>
                  </a:rPr>
                  <a:t>J. M Keynes</a:t>
                </a:r>
                <a:r>
                  <a:rPr lang="fr-FR" sz="2000" dirty="0">
                    <a:latin typeface="+mj-lt"/>
                  </a:rPr>
                  <a:t>). Ex: V diminue tendanciellement à cause de la baisse des taux d’intérêt, qui rend plus attractif la détention d’épargne liquide.</a:t>
                </a:r>
              </a:p>
              <a:p>
                <a:pPr marL="0" indent="0" algn="just">
                  <a:buNone/>
                </a:pPr>
                <a:endParaRPr lang="fr-FR" sz="2000" dirty="0">
                  <a:latin typeface="+mj-lt"/>
                </a:endParaRPr>
              </a:p>
              <a:p>
                <a:pPr marL="0" indent="0" algn="just">
                  <a:buNone/>
                </a:pPr>
                <a:r>
                  <a:rPr lang="fr-FR" sz="2000" dirty="0">
                    <a:latin typeface="+mj-lt"/>
                  </a:rPr>
                  <a:t>Enfin, à court terme, les prix sont fixes et la production peut être inférieure au plein emploi. Dès lors, toute variation de M aura un effet sur la production</a:t>
                </a: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209006"/>
                <a:ext cx="10515600" cy="6413863"/>
              </a:xfrm>
              <a:blipFill>
                <a:blip r:embed="rId2"/>
                <a:stretch>
                  <a:fillRect l="-638" r="-580"/>
                </a:stretch>
              </a:blipFill>
            </p:spPr>
            <p:txBody>
              <a:bodyPr/>
              <a:lstStyle/>
              <a:p>
                <a:r>
                  <a:rPr lang="fr-FR">
                    <a:noFill/>
                  </a:rPr>
                  <a:t> </a:t>
                </a:r>
              </a:p>
            </p:txBody>
          </p:sp>
        </mc:Fallback>
      </mc:AlternateContent>
    </p:spTree>
    <p:extLst>
      <p:ext uri="{BB962C8B-B14F-4D97-AF65-F5344CB8AC3E}">
        <p14:creationId xmlns:p14="http://schemas.microsoft.com/office/powerpoint/2010/main" val="3889299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7566"/>
            <a:ext cx="10515600" cy="6059397"/>
          </a:xfrm>
        </p:spPr>
        <p:txBody>
          <a:bodyPr/>
          <a:lstStyle/>
          <a:p>
            <a:r>
              <a:rPr lang="fr-FR" b="1" dirty="0">
                <a:latin typeface="+mj-lt"/>
              </a:rPr>
              <a:t>Multiplicateur ou diviseur de crédit?</a:t>
            </a:r>
          </a:p>
          <a:p>
            <a:pPr marL="0" indent="0">
              <a:buNone/>
            </a:pPr>
            <a:endParaRPr lang="fr-FR" dirty="0">
              <a:latin typeface="+mj-lt"/>
            </a:endParaRPr>
          </a:p>
          <a:p>
            <a:pPr marL="0" indent="0">
              <a:buNone/>
            </a:pPr>
            <a:endParaRPr lang="fr-FR" dirty="0">
              <a:latin typeface="+mj-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737" y="1031966"/>
            <a:ext cx="7837714" cy="5144997"/>
          </a:xfrm>
          <a:prstGeom prst="rect">
            <a:avLst/>
          </a:prstGeom>
        </p:spPr>
      </p:pic>
    </p:spTree>
    <p:extLst>
      <p:ext uri="{BB962C8B-B14F-4D97-AF65-F5344CB8AC3E}">
        <p14:creationId xmlns:p14="http://schemas.microsoft.com/office/powerpoint/2010/main" val="86225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352696"/>
                <a:ext cx="10515600" cy="6361613"/>
              </a:xfrm>
            </p:spPr>
            <p:txBody>
              <a:bodyPr>
                <a:normAutofit/>
              </a:bodyPr>
              <a:lstStyle/>
              <a:p>
                <a:pPr algn="just"/>
                <a:r>
                  <a:rPr lang="fr-FR" sz="2400" b="1" dirty="0">
                    <a:latin typeface="+mj-lt"/>
                  </a:rPr>
                  <a:t>Multiplicateur ou diviseur de crédit?</a:t>
                </a:r>
              </a:p>
              <a:p>
                <a:pPr algn="just"/>
                <a:endParaRPr lang="fr-FR" sz="2400" dirty="0">
                  <a:latin typeface="+mj-lt"/>
                </a:endParaRPr>
              </a:p>
              <a:p>
                <a:pPr marL="0" indent="0" algn="just">
                  <a:buNone/>
                </a:pPr>
                <a:r>
                  <a:rPr lang="fr-FR" sz="2400" dirty="0">
                    <a:latin typeface="+mj-lt"/>
                  </a:rPr>
                  <a:t>M=m.BM                  m= multiplicateur de crédit ou de </a:t>
                </a:r>
                <a:r>
                  <a:rPr lang="fr-FR" sz="2400">
                    <a:latin typeface="+mj-lt"/>
                  </a:rPr>
                  <a:t>base monétaire (BM)</a:t>
                </a:r>
                <a:endParaRPr lang="fr-FR" sz="2400" dirty="0">
                  <a:latin typeface="+mj-lt"/>
                </a:endParaRPr>
              </a:p>
              <a:p>
                <a:pPr marL="0" indent="0" algn="just">
                  <a:buNone/>
                </a:pPr>
                <a:endParaRPr lang="fr-FR" sz="2400" dirty="0">
                  <a:latin typeface="+mj-lt"/>
                </a:endParaRPr>
              </a:p>
              <a:p>
                <a:pPr marL="0" indent="0" algn="just">
                  <a:buNone/>
                </a:pPr>
                <a:r>
                  <a:rPr lang="fr-FR" sz="2400" dirty="0">
                    <a:latin typeface="+mj-lt"/>
                  </a:rPr>
                  <a:t>m= </a:t>
                </a:r>
                <a14:m>
                  <m:oMath xmlns:m="http://schemas.openxmlformats.org/officeDocument/2006/math">
                    <m:f>
                      <m:fPr>
                        <m:ctrlPr>
                          <a:rPr lang="fr-FR" sz="2400" i="1" smtClean="0">
                            <a:latin typeface="Cambria Math" panose="02040503050406030204" pitchFamily="18" charset="0"/>
                          </a:rPr>
                        </m:ctrlPr>
                      </m:fPr>
                      <m:num>
                        <m:r>
                          <a:rPr lang="fr-FR" sz="2400" b="0" i="1" smtClean="0">
                            <a:latin typeface="Cambria Math" panose="02040503050406030204" pitchFamily="18" charset="0"/>
                          </a:rPr>
                          <m:t>𝑀</m:t>
                        </m:r>
                      </m:num>
                      <m:den>
                        <m:r>
                          <a:rPr lang="fr-FR" sz="2400" b="0" i="1" smtClean="0">
                            <a:latin typeface="Cambria Math" panose="02040503050406030204" pitchFamily="18" charset="0"/>
                          </a:rPr>
                          <m:t>𝐵</m:t>
                        </m:r>
                        <m:r>
                          <a:rPr lang="fr-FR" sz="2400" b="0" i="1" smtClean="0">
                            <a:latin typeface="Cambria Math" panose="02040503050406030204" pitchFamily="18" charset="0"/>
                          </a:rPr>
                          <m:t>+</m:t>
                        </m:r>
                        <m:r>
                          <a:rPr lang="fr-FR" sz="2400" b="0" i="1" smtClean="0">
                            <a:latin typeface="Cambria Math" panose="02040503050406030204" pitchFamily="18" charset="0"/>
                          </a:rPr>
                          <m:t>𝑅</m:t>
                        </m:r>
                      </m:den>
                    </m:f>
                  </m:oMath>
                </a14:m>
                <a:r>
                  <a:rPr lang="fr-FR" sz="2400" dirty="0">
                    <a:latin typeface="+mj-lt"/>
                  </a:rPr>
                  <a:t>= </a:t>
                </a:r>
                <a14:m>
                  <m:oMath xmlns:m="http://schemas.openxmlformats.org/officeDocument/2006/math">
                    <m:f>
                      <m:fPr>
                        <m:ctrlPr>
                          <a:rPr lang="fr-FR" sz="2400" i="1" smtClean="0">
                            <a:latin typeface="Cambria Math" panose="02040503050406030204" pitchFamily="18" charset="0"/>
                          </a:rPr>
                        </m:ctrlPr>
                      </m:fPr>
                      <m:num>
                        <m:r>
                          <a:rPr lang="fr-FR" sz="2400" b="0" i="1" smtClean="0">
                            <a:latin typeface="Cambria Math" panose="02040503050406030204" pitchFamily="18" charset="0"/>
                          </a:rPr>
                          <m:t>𝑀</m:t>
                        </m:r>
                      </m:num>
                      <m:den>
                        <m:r>
                          <a:rPr lang="fr-FR" sz="2400" b="0" i="1" smtClean="0">
                            <a:latin typeface="Cambria Math" panose="02040503050406030204" pitchFamily="18" charset="0"/>
                          </a:rPr>
                          <m:t>𝑏𝑀</m:t>
                        </m:r>
                        <m:r>
                          <a:rPr lang="fr-FR" sz="2400" b="0" i="1" smtClean="0">
                            <a:latin typeface="Cambria Math" panose="02040503050406030204" pitchFamily="18" charset="0"/>
                          </a:rPr>
                          <m:t>+</m:t>
                        </m:r>
                        <m:r>
                          <a:rPr lang="fr-FR" sz="2400" b="0" i="1" smtClean="0">
                            <a:latin typeface="Cambria Math" panose="02040503050406030204" pitchFamily="18" charset="0"/>
                          </a:rPr>
                          <m:t>𝑟𝐷</m:t>
                        </m:r>
                      </m:den>
                    </m:f>
                  </m:oMath>
                </a14:m>
                <a:r>
                  <a:rPr lang="fr-FR" sz="2400" dirty="0">
                    <a:latin typeface="+mj-lt"/>
                  </a:rPr>
                  <a:t>=</a:t>
                </a:r>
                <a14:m>
                  <m:oMath xmlns:m="http://schemas.openxmlformats.org/officeDocument/2006/math">
                    <m:f>
                      <m:fPr>
                        <m:ctrlPr>
                          <a:rPr lang="fr-FR" sz="2400" i="1" dirty="0" smtClean="0">
                            <a:latin typeface="Cambria Math" panose="02040503050406030204" pitchFamily="18" charset="0"/>
                          </a:rPr>
                        </m:ctrlPr>
                      </m:fPr>
                      <m:num>
                        <m:r>
                          <a:rPr lang="fr-FR" sz="2400" b="0" i="1" dirty="0" smtClean="0">
                            <a:latin typeface="Cambria Math" panose="02040503050406030204" pitchFamily="18" charset="0"/>
                          </a:rPr>
                          <m:t>𝑀</m:t>
                        </m:r>
                      </m:num>
                      <m:den>
                        <m:r>
                          <a:rPr lang="fr-FR" sz="2400" b="0" i="1" dirty="0" smtClean="0">
                            <a:latin typeface="Cambria Math" panose="02040503050406030204" pitchFamily="18" charset="0"/>
                          </a:rPr>
                          <m:t>𝑏𝑀</m:t>
                        </m:r>
                        <m:r>
                          <a:rPr lang="fr-FR" sz="2400" b="0" i="1" dirty="0" smtClean="0">
                            <a:latin typeface="Cambria Math" panose="02040503050406030204" pitchFamily="18" charset="0"/>
                          </a:rPr>
                          <m:t>+</m:t>
                        </m:r>
                        <m:r>
                          <a:rPr lang="fr-FR" sz="2400" b="0" i="1" dirty="0" smtClean="0">
                            <a:latin typeface="Cambria Math" panose="02040503050406030204" pitchFamily="18" charset="0"/>
                          </a:rPr>
                          <m:t>𝑟</m:t>
                        </m:r>
                        <m:r>
                          <a:rPr lang="fr-FR" sz="2400" b="0" i="1" dirty="0" smtClean="0">
                            <a:latin typeface="Cambria Math" panose="02040503050406030204" pitchFamily="18" charset="0"/>
                          </a:rPr>
                          <m:t>(</m:t>
                        </m:r>
                        <m:r>
                          <a:rPr lang="fr-FR" sz="2400" b="0" i="1" dirty="0" smtClean="0">
                            <a:latin typeface="Cambria Math" panose="02040503050406030204" pitchFamily="18" charset="0"/>
                          </a:rPr>
                          <m:t>𝑀</m:t>
                        </m:r>
                        <m:r>
                          <a:rPr lang="fr-FR" sz="2400" b="0" i="1" dirty="0" smtClean="0">
                            <a:latin typeface="Cambria Math" panose="02040503050406030204" pitchFamily="18" charset="0"/>
                          </a:rPr>
                          <m:t>−</m:t>
                        </m:r>
                        <m:r>
                          <a:rPr lang="fr-FR" sz="2400" b="0" i="1" dirty="0" smtClean="0">
                            <a:latin typeface="Cambria Math" panose="02040503050406030204" pitchFamily="18" charset="0"/>
                          </a:rPr>
                          <m:t>𝐵</m:t>
                        </m:r>
                        <m:r>
                          <a:rPr lang="fr-FR" sz="2400" b="0" i="1" dirty="0" smtClean="0">
                            <a:latin typeface="Cambria Math" panose="02040503050406030204" pitchFamily="18" charset="0"/>
                          </a:rPr>
                          <m:t>)</m:t>
                        </m:r>
                      </m:den>
                    </m:f>
                  </m:oMath>
                </a14:m>
                <a:r>
                  <a:rPr lang="fr-FR" sz="2400" dirty="0">
                    <a:latin typeface="+mj-lt"/>
                  </a:rPr>
                  <a:t>=</a:t>
                </a:r>
                <a14:m>
                  <m:oMath xmlns:m="http://schemas.openxmlformats.org/officeDocument/2006/math">
                    <m:f>
                      <m:fPr>
                        <m:ctrlPr>
                          <a:rPr lang="fr-FR" sz="2400" i="1" dirty="0" smtClean="0">
                            <a:latin typeface="Cambria Math" panose="02040503050406030204" pitchFamily="18" charset="0"/>
                          </a:rPr>
                        </m:ctrlPr>
                      </m:fPr>
                      <m:num>
                        <m:r>
                          <a:rPr lang="fr-FR" sz="2400" b="0" i="1" dirty="0" smtClean="0">
                            <a:latin typeface="Cambria Math" panose="02040503050406030204" pitchFamily="18" charset="0"/>
                          </a:rPr>
                          <m:t>𝑀</m:t>
                        </m:r>
                      </m:num>
                      <m:den>
                        <m:r>
                          <a:rPr lang="fr-FR" sz="2400" b="0" i="1" dirty="0" smtClean="0">
                            <a:latin typeface="Cambria Math" panose="02040503050406030204" pitchFamily="18" charset="0"/>
                          </a:rPr>
                          <m:t>𝑏𝑀</m:t>
                        </m:r>
                        <m:r>
                          <a:rPr lang="fr-FR" sz="2400" b="0" i="1" dirty="0" smtClean="0">
                            <a:latin typeface="Cambria Math" panose="02040503050406030204" pitchFamily="18" charset="0"/>
                          </a:rPr>
                          <m:t>+</m:t>
                        </m:r>
                        <m:r>
                          <a:rPr lang="fr-FR" sz="2400" b="0" i="1" dirty="0" smtClean="0">
                            <a:latin typeface="Cambria Math" panose="02040503050406030204" pitchFamily="18" charset="0"/>
                          </a:rPr>
                          <m:t>𝑟𝑀</m:t>
                        </m:r>
                        <m:r>
                          <a:rPr lang="fr-FR" sz="2400" b="0" i="1" dirty="0" smtClean="0">
                            <a:latin typeface="Cambria Math" panose="02040503050406030204" pitchFamily="18" charset="0"/>
                          </a:rPr>
                          <m:t>−</m:t>
                        </m:r>
                        <m:r>
                          <a:rPr lang="fr-FR" sz="2400" b="0" i="1" dirty="0" smtClean="0">
                            <a:latin typeface="Cambria Math" panose="02040503050406030204" pitchFamily="18" charset="0"/>
                          </a:rPr>
                          <m:t>𝑟𝑏𝑀</m:t>
                        </m:r>
                      </m:den>
                    </m:f>
                    <m:r>
                      <a:rPr lang="fr-FR" sz="2400" b="0" i="1" dirty="0" smtClean="0">
                        <a:latin typeface="Cambria Math" panose="02040503050406030204" pitchFamily="18" charset="0"/>
                      </a:rPr>
                      <m:t>=</m:t>
                    </m:r>
                    <m:f>
                      <m:fPr>
                        <m:ctrlPr>
                          <a:rPr lang="fr-FR" sz="2400" b="0" i="1" dirty="0" smtClean="0">
                            <a:latin typeface="Cambria Math" panose="02040503050406030204" pitchFamily="18" charset="0"/>
                          </a:rPr>
                        </m:ctrlPr>
                      </m:fPr>
                      <m:num>
                        <m:r>
                          <a:rPr lang="fr-FR" sz="2400" b="0" i="1" dirty="0" smtClean="0">
                            <a:latin typeface="Cambria Math" panose="02040503050406030204" pitchFamily="18" charset="0"/>
                          </a:rPr>
                          <m:t>1</m:t>
                        </m:r>
                      </m:num>
                      <m:den>
                        <m:r>
                          <a:rPr lang="fr-FR" sz="2400" b="0" i="1" dirty="0" smtClean="0">
                            <a:latin typeface="Cambria Math" panose="02040503050406030204" pitchFamily="18" charset="0"/>
                          </a:rPr>
                          <m:t>𝑏</m:t>
                        </m:r>
                        <m:r>
                          <a:rPr lang="fr-FR" sz="2400" b="0" i="1" dirty="0" smtClean="0">
                            <a:latin typeface="Cambria Math" panose="02040503050406030204" pitchFamily="18" charset="0"/>
                          </a:rPr>
                          <m:t>+</m:t>
                        </m:r>
                        <m:r>
                          <a:rPr lang="fr-FR" sz="2400" b="0" i="1" dirty="0" smtClean="0">
                            <a:latin typeface="Cambria Math" panose="02040503050406030204" pitchFamily="18" charset="0"/>
                          </a:rPr>
                          <m:t>𝑟</m:t>
                        </m:r>
                        <m:r>
                          <a:rPr lang="fr-FR" sz="2400" b="0" i="1" dirty="0" smtClean="0">
                            <a:latin typeface="Cambria Math" panose="02040503050406030204" pitchFamily="18" charset="0"/>
                          </a:rPr>
                          <m:t>(1−</m:t>
                        </m:r>
                        <m:r>
                          <a:rPr lang="fr-FR" sz="2400" b="0" i="1" dirty="0" smtClean="0">
                            <a:latin typeface="Cambria Math" panose="02040503050406030204" pitchFamily="18" charset="0"/>
                          </a:rPr>
                          <m:t>𝑏</m:t>
                        </m:r>
                        <m:r>
                          <a:rPr lang="fr-FR" sz="2400" b="0" i="1" dirty="0" smtClean="0">
                            <a:latin typeface="Cambria Math" panose="02040503050406030204" pitchFamily="18" charset="0"/>
                          </a:rPr>
                          <m:t>)</m:t>
                        </m:r>
                      </m:den>
                    </m:f>
                  </m:oMath>
                </a14:m>
                <a:r>
                  <a:rPr lang="fr-FR" sz="2400" dirty="0">
                    <a:latin typeface="+mj-lt"/>
                  </a:rPr>
                  <a:t> &gt;1</a:t>
                </a:r>
              </a:p>
              <a:p>
                <a:pPr marL="0" indent="0" algn="just">
                  <a:buNone/>
                </a:pPr>
                <a:endParaRPr lang="fr-FR" sz="2400" dirty="0">
                  <a:latin typeface="+mj-lt"/>
                </a:endParaRPr>
              </a:p>
              <a:p>
                <a:pPr marL="0" indent="0" algn="just">
                  <a:buNone/>
                </a:pPr>
                <a:r>
                  <a:rPr lang="fr-FR" sz="2400" dirty="0">
                    <a:latin typeface="+mj-lt"/>
                  </a:rPr>
                  <a:t>Si b=10% et r=1%, alors m=9        </a:t>
                </a:r>
              </a:p>
              <a:p>
                <a:pPr marL="0" indent="0" algn="just">
                  <a:buNone/>
                </a:pPr>
                <a:r>
                  <a:rPr lang="fr-FR" sz="2400" b="1" dirty="0">
                    <a:latin typeface="+mj-lt"/>
                  </a:rPr>
                  <a:t>Avec 1 euro de base monétaire , les banques peuvent créer 9 euros de monnaie scripturale</a:t>
                </a:r>
                <a:r>
                  <a:rPr lang="fr-FR" sz="2400" dirty="0">
                    <a:latin typeface="+mj-lt"/>
                  </a:rPr>
                  <a:t>….</a:t>
                </a:r>
                <a:r>
                  <a:rPr lang="fr-FR" sz="2400" b="1" dirty="0">
                    <a:latin typeface="+mj-lt"/>
                  </a:rPr>
                  <a:t>ce qui est très exagéré</a:t>
                </a:r>
                <a:r>
                  <a:rPr lang="fr-FR" sz="2400" dirty="0">
                    <a:latin typeface="+mj-lt"/>
                  </a:rPr>
                  <a:t>…</a:t>
                </a:r>
              </a:p>
              <a:p>
                <a:pPr marL="0" indent="0" algn="just">
                  <a:buNone/>
                </a:pPr>
                <a:endParaRPr lang="fr-FR" sz="2400" dirty="0">
                  <a:latin typeface="+mj-lt"/>
                </a:endParaRPr>
              </a:p>
              <a:p>
                <a:pPr marL="0" indent="0" algn="just">
                  <a:buNone/>
                </a:pPr>
                <a:r>
                  <a:rPr lang="fr-FR" sz="2400" dirty="0">
                    <a:latin typeface="+mj-lt"/>
                  </a:rPr>
                  <a:t>Critique: les banques n’attendent pas de disposer de réserves pour créer de la monnaie, elles répondent aux demandes de crédit  des clients et se procurent ensuite de la monnaie centrale</a:t>
                </a:r>
                <a:r>
                  <a:rPr lang="fr-FR" sz="2400" b="1" dirty="0">
                    <a:latin typeface="+mj-lt"/>
                  </a:rPr>
                  <a:t>.     Diviseur de crédit:  BM= </a:t>
                </a:r>
                <a14:m>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𝑴</m:t>
                        </m:r>
                      </m:num>
                      <m:den>
                        <m:r>
                          <a:rPr lang="fr-FR" sz="2400" b="1" i="1" smtClean="0">
                            <a:latin typeface="Cambria Math" panose="02040503050406030204" pitchFamily="18" charset="0"/>
                          </a:rPr>
                          <m:t>𝒎</m:t>
                        </m:r>
                      </m:den>
                    </m:f>
                  </m:oMath>
                </a14:m>
                <a:endParaRPr lang="fr-FR" sz="2400" b="1" dirty="0">
                  <a:latin typeface="+mj-lt"/>
                </a:endParaRP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352696"/>
                <a:ext cx="10515600" cy="6361613"/>
              </a:xfrm>
              <a:blipFill>
                <a:blip r:embed="rId2"/>
                <a:stretch>
                  <a:fillRect l="-928" t="-1342" r="-870"/>
                </a:stretch>
              </a:blipFill>
            </p:spPr>
            <p:txBody>
              <a:bodyPr/>
              <a:lstStyle/>
              <a:p>
                <a:r>
                  <a:rPr lang="fr-FR">
                    <a:noFill/>
                  </a:rPr>
                  <a:t> </a:t>
                </a:r>
              </a:p>
            </p:txBody>
          </p:sp>
        </mc:Fallback>
      </mc:AlternateContent>
    </p:spTree>
    <p:extLst>
      <p:ext uri="{BB962C8B-B14F-4D97-AF65-F5344CB8AC3E}">
        <p14:creationId xmlns:p14="http://schemas.microsoft.com/office/powerpoint/2010/main" val="116426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74320"/>
            <a:ext cx="10515600" cy="5902643"/>
          </a:xfrm>
        </p:spPr>
        <p:txBody>
          <a:bodyPr>
            <a:normAutofit/>
          </a:bodyPr>
          <a:lstStyle/>
          <a:p>
            <a:r>
              <a:rPr lang="fr-FR" sz="2000" b="1" dirty="0">
                <a:latin typeface="+mj-lt"/>
              </a:rPr>
              <a:t>La crédibilité: condition de l’efficacité de la politique monétaire</a:t>
            </a:r>
          </a:p>
          <a:p>
            <a:pPr marL="0" indent="0">
              <a:buNone/>
            </a:pPr>
            <a:endParaRPr lang="fr-FR" sz="2000" dirty="0">
              <a:latin typeface="+mj-lt"/>
            </a:endParaRPr>
          </a:p>
          <a:p>
            <a:pPr marL="0" indent="0">
              <a:buNone/>
            </a:pPr>
            <a:endParaRPr lang="fr-FR" sz="2000" dirty="0">
              <a:latin typeface="+mj-lt"/>
            </a:endParaRPr>
          </a:p>
          <a:p>
            <a:pPr marL="0" indent="0">
              <a:buNone/>
            </a:pPr>
            <a:endParaRPr lang="fr-FR" sz="2000" dirty="0">
              <a:latin typeface="+mj-lt"/>
            </a:endParaRPr>
          </a:p>
          <a:p>
            <a:pPr marL="0" indent="0">
              <a:buNone/>
            </a:pPr>
            <a:r>
              <a:rPr lang="fr-FR" sz="2000" dirty="0">
                <a:latin typeface="+mj-lt"/>
              </a:rPr>
              <a:t>Indépendance des Banques Centrales</a:t>
            </a:r>
          </a:p>
          <a:p>
            <a:pPr marL="0" indent="0">
              <a:buNone/>
            </a:pPr>
            <a:endParaRPr lang="fr-FR" sz="2000" dirty="0">
              <a:latin typeface="+mj-lt"/>
            </a:endParaRPr>
          </a:p>
          <a:p>
            <a:pPr marL="0" indent="0">
              <a:buNone/>
            </a:pPr>
            <a:endParaRPr lang="fr-FR" sz="2000" dirty="0">
              <a:latin typeface="+mj-lt"/>
            </a:endParaRPr>
          </a:p>
          <a:p>
            <a:pPr marL="0" indent="0">
              <a:buNone/>
            </a:pPr>
            <a:endParaRPr lang="fr-FR" sz="2000" dirty="0">
              <a:latin typeface="+mj-lt"/>
            </a:endParaRPr>
          </a:p>
          <a:p>
            <a:pPr marL="0" indent="0">
              <a:buNone/>
            </a:pPr>
            <a:r>
              <a:rPr lang="fr-FR" sz="2000" dirty="0">
                <a:latin typeface="+mj-lt"/>
              </a:rPr>
              <a:t>Se donner une règle d’action stable</a:t>
            </a:r>
          </a:p>
          <a:p>
            <a:pPr marL="0" indent="0">
              <a:buNone/>
            </a:pPr>
            <a:endParaRPr lang="fr-FR" sz="2000" dirty="0">
              <a:latin typeface="+mj-lt"/>
            </a:endParaRPr>
          </a:p>
          <a:p>
            <a:pPr marL="0" indent="0">
              <a:buNone/>
            </a:pPr>
            <a:endParaRPr lang="fr-FR" sz="2000" dirty="0">
              <a:latin typeface="+mj-lt"/>
            </a:endParaRPr>
          </a:p>
          <a:p>
            <a:endParaRPr lang="fr-FR" sz="2000" dirty="0">
              <a:latin typeface="+mj-lt"/>
            </a:endParaRPr>
          </a:p>
          <a:p>
            <a:pPr marL="0" indent="0">
              <a:buNone/>
            </a:pPr>
            <a:endParaRPr lang="fr-FR" sz="2000" dirty="0">
              <a:latin typeface="+mj-lt"/>
            </a:endParaRPr>
          </a:p>
        </p:txBody>
      </p:sp>
    </p:spTree>
    <p:extLst>
      <p:ext uri="{BB962C8B-B14F-4D97-AF65-F5344CB8AC3E}">
        <p14:creationId xmlns:p14="http://schemas.microsoft.com/office/powerpoint/2010/main" val="103668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257" y="287383"/>
            <a:ext cx="10515600" cy="5915706"/>
          </a:xfrm>
        </p:spPr>
        <p:txBody>
          <a:bodyPr>
            <a:normAutofit/>
          </a:bodyPr>
          <a:lstStyle/>
          <a:p>
            <a:pPr marL="0" indent="0">
              <a:buNone/>
            </a:pPr>
            <a:r>
              <a:rPr lang="fr-FR" u="sng" dirty="0">
                <a:latin typeface="+mj-lt"/>
              </a:rPr>
              <a:t>A/ Le processus de création monétaire par les banques </a:t>
            </a:r>
          </a:p>
          <a:p>
            <a:pPr marL="0" indent="0">
              <a:buNone/>
            </a:pPr>
            <a:endParaRPr lang="fr-FR" u="sng" dirty="0">
              <a:latin typeface="+mj-lt"/>
            </a:endParaRPr>
          </a:p>
          <a:p>
            <a:r>
              <a:rPr lang="fr-FR" sz="2400" dirty="0">
                <a:latin typeface="+mj-lt"/>
              </a:rPr>
              <a:t>Les origines du crédit monétaire </a:t>
            </a:r>
          </a:p>
          <a:p>
            <a:endParaRPr lang="fr-FR" sz="2400" dirty="0">
              <a:latin typeface="+mj-lt"/>
            </a:endParaRPr>
          </a:p>
          <a:p>
            <a:r>
              <a:rPr lang="fr-FR" sz="2400" dirty="0">
                <a:latin typeface="+mj-lt"/>
              </a:rPr>
              <a:t>Les banques créent de la monnaie lorsqu’elles accordent des crédits</a:t>
            </a:r>
          </a:p>
          <a:p>
            <a:endParaRPr lang="fr-FR" sz="2400" dirty="0">
              <a:latin typeface="+mj-lt"/>
            </a:endParaRPr>
          </a:p>
          <a:p>
            <a:r>
              <a:rPr lang="fr-FR" sz="2400" dirty="0">
                <a:latin typeface="+mj-lt"/>
              </a:rPr>
              <a:t>Autres voies de création monétaire par les banques</a:t>
            </a:r>
          </a:p>
          <a:p>
            <a:endParaRPr lang="fr-FR" sz="2400" dirty="0">
              <a:latin typeface="+mj-lt"/>
            </a:endParaRPr>
          </a:p>
          <a:p>
            <a:endParaRPr lang="fr-FR" sz="2400" dirty="0">
              <a:latin typeface="+mj-lt"/>
            </a:endParaRPr>
          </a:p>
          <a:p>
            <a:pPr marL="0" indent="0">
              <a:buNone/>
            </a:pPr>
            <a:endParaRPr lang="fr-FR" dirty="0">
              <a:latin typeface="+mj-lt"/>
            </a:endParaRPr>
          </a:p>
        </p:txBody>
      </p:sp>
    </p:spTree>
    <p:extLst>
      <p:ext uri="{BB962C8B-B14F-4D97-AF65-F5344CB8AC3E}">
        <p14:creationId xmlns:p14="http://schemas.microsoft.com/office/powerpoint/2010/main" val="361848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8750" y="285749"/>
            <a:ext cx="11176199" cy="6389371"/>
          </a:xfrm>
        </p:spPr>
        <p:txBody>
          <a:bodyPr>
            <a:normAutofit/>
          </a:bodyPr>
          <a:lstStyle/>
          <a:p>
            <a:pPr algn="just"/>
            <a:r>
              <a:rPr lang="fr-FR" sz="2400" b="1" dirty="0">
                <a:latin typeface="+mj-lt"/>
              </a:rPr>
              <a:t>Il était une fois le crédit monétaire…</a:t>
            </a:r>
          </a:p>
          <a:p>
            <a:pPr marL="0" indent="0" algn="just">
              <a:buNone/>
            </a:pPr>
            <a:r>
              <a:rPr lang="fr-FR" sz="2400" dirty="0">
                <a:latin typeface="+mj-lt"/>
              </a:rPr>
              <a:t>Londres vers 1650: comment les orfèvres sont devenus des banquiers « modernes »</a:t>
            </a:r>
          </a:p>
          <a:p>
            <a:pPr marL="457200" indent="-457200" algn="just">
              <a:buAutoNum type="alphaLcParenR"/>
            </a:pPr>
            <a:endParaRPr lang="fr-FR" sz="2400" dirty="0">
              <a:latin typeface="+mj-lt"/>
            </a:endParaRPr>
          </a:p>
          <a:p>
            <a:pPr marL="0" indent="0" algn="just">
              <a:buNone/>
            </a:pPr>
            <a:r>
              <a:rPr lang="fr-FR" sz="2400" b="1" dirty="0">
                <a:latin typeface="+mj-lt"/>
              </a:rPr>
              <a:t>ETAPE 1: les épargnants déposent leur or chez les orfèvres qui ont un rôle de gardiennage</a:t>
            </a:r>
          </a:p>
          <a:p>
            <a:pPr marL="0" indent="0" algn="just">
              <a:buNone/>
            </a:pPr>
            <a:r>
              <a:rPr lang="fr-FR" sz="2000" dirty="0">
                <a:latin typeface="+mj-lt"/>
              </a:rPr>
              <a:t>                                             </a:t>
            </a:r>
            <a:r>
              <a:rPr lang="fr-FR" sz="2000" u="sng" dirty="0">
                <a:latin typeface="+mj-lt"/>
              </a:rPr>
              <a:t>Bilan comptable des orfèvres</a:t>
            </a:r>
          </a:p>
          <a:p>
            <a:pPr marL="0" indent="0" algn="just">
              <a:buNone/>
            </a:pPr>
            <a:r>
              <a:rPr lang="fr-FR" dirty="0">
                <a:latin typeface="+mj-lt"/>
              </a:rPr>
              <a:t>                      </a:t>
            </a:r>
            <a:r>
              <a:rPr lang="fr-FR" sz="1800" dirty="0">
                <a:latin typeface="+mj-lt"/>
              </a:rPr>
              <a:t>ACTIF </a:t>
            </a:r>
            <a:r>
              <a:rPr lang="fr-FR" dirty="0">
                <a:latin typeface="+mj-lt"/>
              </a:rPr>
              <a:t>                                             </a:t>
            </a:r>
            <a:r>
              <a:rPr lang="fr-FR" sz="1800" dirty="0">
                <a:latin typeface="+mj-lt"/>
              </a:rPr>
              <a:t>PASSIF</a:t>
            </a:r>
            <a:r>
              <a:rPr lang="fr-FR" dirty="0">
                <a:latin typeface="+mj-lt"/>
              </a:rPr>
              <a:t> </a:t>
            </a:r>
          </a:p>
          <a:p>
            <a:pPr marL="0" indent="0" algn="just">
              <a:buNone/>
            </a:pPr>
            <a:r>
              <a:rPr lang="fr-FR" dirty="0">
                <a:latin typeface="+mj-lt"/>
              </a:rPr>
              <a:t>     </a:t>
            </a:r>
            <a:r>
              <a:rPr lang="fr-FR" sz="2000" dirty="0">
                <a:latin typeface="+mj-lt"/>
              </a:rPr>
              <a:t>Pièces d’or (réserve)   </a:t>
            </a:r>
            <a:r>
              <a:rPr lang="fr-FR" sz="2000" dirty="0">
                <a:solidFill>
                  <a:srgbClr val="C00000"/>
                </a:solidFill>
                <a:latin typeface="+mj-lt"/>
              </a:rPr>
              <a:t>10  000                             </a:t>
            </a:r>
            <a:r>
              <a:rPr lang="fr-FR" sz="2000" dirty="0">
                <a:latin typeface="+mj-lt"/>
              </a:rPr>
              <a:t>Dépôts à vue             10   000</a:t>
            </a:r>
          </a:p>
          <a:p>
            <a:pPr marL="0" indent="0" algn="just">
              <a:buNone/>
            </a:pPr>
            <a:endParaRPr lang="fr-FR" sz="1800" dirty="0">
              <a:latin typeface="+mj-lt"/>
            </a:endParaRPr>
          </a:p>
          <a:p>
            <a:pPr marL="0" indent="0" algn="just">
              <a:buNone/>
            </a:pPr>
            <a:endParaRPr lang="fr-FR" sz="1800" dirty="0">
              <a:latin typeface="+mj-lt"/>
            </a:endParaRPr>
          </a:p>
          <a:p>
            <a:pPr marL="0" indent="0" algn="just">
              <a:buNone/>
            </a:pPr>
            <a:endParaRPr lang="fr-FR" sz="1800" dirty="0">
              <a:latin typeface="+mj-lt"/>
            </a:endParaRPr>
          </a:p>
          <a:p>
            <a:pPr marL="0" indent="0" algn="just">
              <a:buNone/>
            </a:pPr>
            <a:endParaRPr lang="fr-FR" sz="1800" dirty="0">
              <a:latin typeface="+mj-lt"/>
            </a:endParaRPr>
          </a:p>
          <a:p>
            <a:pPr marL="0" indent="0" algn="just">
              <a:buNone/>
            </a:pPr>
            <a:r>
              <a:rPr lang="fr-FR" sz="1800" dirty="0">
                <a:latin typeface="+mj-lt"/>
              </a:rPr>
              <a:t>Réserve = liquidités détenues par les banques en vue des retraits ou des paiements effectués par les déposants </a:t>
            </a:r>
          </a:p>
          <a:p>
            <a:pPr marL="0" indent="0" algn="just">
              <a:buNone/>
            </a:pPr>
            <a:r>
              <a:rPr lang="fr-FR" sz="1800" dirty="0">
                <a:solidFill>
                  <a:srgbClr val="FF0000"/>
                </a:solidFill>
                <a:latin typeface="+mj-lt"/>
              </a:rPr>
              <a:t>                        SYSTÈME A RESERVE TOTALE  : les dépôts sont couverts à 100% par des réserves en or</a:t>
            </a:r>
          </a:p>
        </p:txBody>
      </p:sp>
      <p:cxnSp>
        <p:nvCxnSpPr>
          <p:cNvPr id="5" name="Connecteur droit 4"/>
          <p:cNvCxnSpPr/>
          <p:nvPr/>
        </p:nvCxnSpPr>
        <p:spPr>
          <a:xfrm>
            <a:off x="5369107" y="2928526"/>
            <a:ext cx="19050" cy="139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èche courbée vers le haut 8"/>
          <p:cNvSpPr/>
          <p:nvPr/>
        </p:nvSpPr>
        <p:spPr>
          <a:xfrm>
            <a:off x="3759545" y="3676817"/>
            <a:ext cx="4264152" cy="891789"/>
          </a:xfrm>
          <a:prstGeom prst="curvedUpArrow">
            <a:avLst>
              <a:gd name="adj1" fmla="val 2243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droite à entaille 9"/>
          <p:cNvSpPr/>
          <p:nvPr/>
        </p:nvSpPr>
        <p:spPr>
          <a:xfrm rot="2413870">
            <a:off x="737763" y="2718976"/>
            <a:ext cx="476250" cy="4191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1584720" y="2928526"/>
            <a:ext cx="7197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450" y="133350"/>
            <a:ext cx="11689624" cy="6043613"/>
          </a:xfrm>
        </p:spPr>
        <p:txBody>
          <a:bodyPr>
            <a:normAutofit/>
          </a:bodyPr>
          <a:lstStyle/>
          <a:p>
            <a:pPr marL="0" indent="0" algn="just">
              <a:buNone/>
            </a:pPr>
            <a:r>
              <a:rPr lang="fr-FR" sz="2400" b="1" dirty="0">
                <a:latin typeface="+mj-lt"/>
              </a:rPr>
              <a:t>ETAPE 2: les orfèvres observent qu’une réserve égale à 25% des dépôts suffit à assurer les flux de retrait d’or des déposants. Il existe un excédent prêtable… qui rapportera des intérêts</a:t>
            </a:r>
          </a:p>
          <a:p>
            <a:pPr marL="0" indent="0" algn="just">
              <a:buNone/>
            </a:pPr>
            <a:r>
              <a:rPr lang="fr-FR" sz="2400" dirty="0">
                <a:latin typeface="+mj-lt"/>
              </a:rPr>
              <a:t>      </a:t>
            </a:r>
            <a:r>
              <a:rPr lang="fr-FR" sz="2000" u="sng" dirty="0">
                <a:latin typeface="+mj-lt"/>
              </a:rPr>
              <a:t>Bilan  après un premier cycle de prêts  </a:t>
            </a:r>
            <a:r>
              <a:rPr lang="fr-FR" sz="1400" u="sng" dirty="0">
                <a:latin typeface="+mj-lt"/>
              </a:rPr>
              <a:t>(réserve=25% dépôts=1/4.10 000=2500)</a:t>
            </a:r>
          </a:p>
          <a:p>
            <a:pPr marL="0" indent="0" algn="just">
              <a:buNone/>
            </a:pPr>
            <a:endParaRPr lang="fr-FR" sz="2000" dirty="0">
              <a:latin typeface="+mj-lt"/>
            </a:endParaRPr>
          </a:p>
          <a:p>
            <a:pPr marL="0" indent="0" algn="just">
              <a:buNone/>
            </a:pPr>
            <a:r>
              <a:rPr lang="fr-FR" sz="2000" dirty="0">
                <a:latin typeface="+mj-lt"/>
              </a:rPr>
              <a:t>       Pièces d’or (réserve)      </a:t>
            </a:r>
            <a:r>
              <a:rPr lang="fr-FR" sz="2000" dirty="0">
                <a:solidFill>
                  <a:srgbClr val="FF0000"/>
                </a:solidFill>
                <a:latin typeface="+mj-lt"/>
              </a:rPr>
              <a:t>2500</a:t>
            </a:r>
            <a:r>
              <a:rPr lang="fr-FR" sz="2000" dirty="0">
                <a:solidFill>
                  <a:srgbClr val="C00000"/>
                </a:solidFill>
                <a:latin typeface="+mj-lt"/>
              </a:rPr>
              <a:t> </a:t>
            </a:r>
            <a:r>
              <a:rPr lang="fr-FR" sz="2000" dirty="0">
                <a:latin typeface="+mj-lt"/>
              </a:rPr>
              <a:t>                                       Dépôts à vue         10 000</a:t>
            </a:r>
          </a:p>
          <a:p>
            <a:pPr marL="0" indent="0" algn="just">
              <a:buNone/>
            </a:pPr>
            <a:r>
              <a:rPr lang="fr-FR" sz="2000" dirty="0">
                <a:latin typeface="+mj-lt"/>
              </a:rPr>
              <a:t>       Prêts                                  7500        </a:t>
            </a:r>
          </a:p>
          <a:p>
            <a:pPr marL="0" indent="0" algn="just">
              <a:buNone/>
            </a:pPr>
            <a:r>
              <a:rPr lang="fr-FR" sz="2400" dirty="0">
                <a:latin typeface="+mj-lt"/>
              </a:rPr>
              <a:t>      </a:t>
            </a:r>
            <a:r>
              <a:rPr lang="fr-FR" sz="2000" dirty="0">
                <a:latin typeface="+mj-lt"/>
              </a:rPr>
              <a:t>Total                                  10 000                     Total                                        10 000</a:t>
            </a:r>
          </a:p>
          <a:p>
            <a:pPr marL="0" indent="0" algn="just">
              <a:buNone/>
            </a:pPr>
            <a:r>
              <a:rPr lang="fr-FR" sz="2000" u="sng" dirty="0">
                <a:latin typeface="+mj-lt"/>
              </a:rPr>
              <a:t> Bilan une fois que 7500 prêtés sont redéposés chez les orfèvres </a:t>
            </a:r>
            <a:r>
              <a:rPr lang="fr-FR" sz="1400" u="sng" dirty="0">
                <a:latin typeface="+mj-lt"/>
              </a:rPr>
              <a:t>(taux de réserve=10 000/17 500=57%)</a:t>
            </a:r>
          </a:p>
          <a:p>
            <a:pPr marL="0" indent="0" algn="just">
              <a:buNone/>
            </a:pPr>
            <a:r>
              <a:rPr lang="fr-FR" sz="2000" u="sng" dirty="0">
                <a:latin typeface="+mj-lt"/>
              </a:rPr>
              <a:t>       </a:t>
            </a:r>
          </a:p>
          <a:p>
            <a:pPr marL="0" indent="0" algn="just">
              <a:buNone/>
            </a:pPr>
            <a:r>
              <a:rPr lang="fr-FR" sz="2000" dirty="0">
                <a:latin typeface="+mj-lt"/>
              </a:rPr>
              <a:t>    Pièces d’or (réserve)           </a:t>
            </a:r>
            <a:r>
              <a:rPr lang="fr-FR" sz="2000" dirty="0">
                <a:solidFill>
                  <a:srgbClr val="FF0000"/>
                </a:solidFill>
                <a:latin typeface="+mj-lt"/>
              </a:rPr>
              <a:t>10 000                                   </a:t>
            </a:r>
            <a:r>
              <a:rPr lang="fr-FR" sz="2000" dirty="0">
                <a:latin typeface="+mj-lt"/>
              </a:rPr>
              <a:t>Dépôts à vue           17 500</a:t>
            </a:r>
          </a:p>
          <a:p>
            <a:pPr marL="0" indent="0" algn="just">
              <a:buNone/>
            </a:pPr>
            <a:r>
              <a:rPr lang="fr-FR" sz="2000" dirty="0">
                <a:latin typeface="+mj-lt"/>
              </a:rPr>
              <a:t>     Prêts                                        7 500 </a:t>
            </a:r>
          </a:p>
          <a:p>
            <a:pPr marL="0" indent="0" algn="just">
              <a:buNone/>
            </a:pPr>
            <a:r>
              <a:rPr lang="fr-FR" sz="2000" dirty="0">
                <a:latin typeface="+mj-lt"/>
              </a:rPr>
              <a:t>     Total                                       17 500                                                                   17 500</a:t>
            </a:r>
          </a:p>
          <a:p>
            <a:pPr marL="0" indent="0" algn="just">
              <a:buNone/>
            </a:pPr>
            <a:endParaRPr lang="fr-FR" sz="2000" dirty="0">
              <a:latin typeface="+mj-lt"/>
            </a:endParaRPr>
          </a:p>
          <a:p>
            <a:pPr marL="0" indent="0" algn="just">
              <a:buNone/>
            </a:pPr>
            <a:r>
              <a:rPr lang="fr-FR" sz="2000" dirty="0">
                <a:latin typeface="+mj-lt"/>
              </a:rPr>
              <a:t>               </a:t>
            </a:r>
            <a:r>
              <a:rPr lang="fr-FR" sz="1800" dirty="0">
                <a:solidFill>
                  <a:srgbClr val="FF0000"/>
                </a:solidFill>
                <a:latin typeface="+mj-lt"/>
              </a:rPr>
              <a:t>Réserve réelle =</a:t>
            </a:r>
            <a:r>
              <a:rPr lang="fr-FR" sz="1800" u="sng" dirty="0">
                <a:solidFill>
                  <a:srgbClr val="FF0000"/>
                </a:solidFill>
                <a:latin typeface="+mj-lt"/>
              </a:rPr>
              <a:t>10 000 </a:t>
            </a:r>
            <a:r>
              <a:rPr lang="fr-FR" sz="1800" dirty="0">
                <a:solidFill>
                  <a:srgbClr val="FF0000"/>
                </a:solidFill>
                <a:latin typeface="+mj-lt"/>
              </a:rPr>
              <a:t>       Réserve souhaitée= 17 500/4= </a:t>
            </a:r>
            <a:r>
              <a:rPr lang="fr-FR" sz="1800" u="sng" dirty="0">
                <a:solidFill>
                  <a:srgbClr val="FF0000"/>
                </a:solidFill>
                <a:latin typeface="+mj-lt"/>
              </a:rPr>
              <a:t>4375</a:t>
            </a:r>
            <a:r>
              <a:rPr lang="fr-FR" sz="1800" dirty="0">
                <a:solidFill>
                  <a:srgbClr val="FF0000"/>
                </a:solidFill>
                <a:latin typeface="+mj-lt"/>
              </a:rPr>
              <a:t>. Réserve excédentaire =</a:t>
            </a:r>
            <a:r>
              <a:rPr lang="fr-FR" sz="1800" u="sng" dirty="0">
                <a:solidFill>
                  <a:srgbClr val="FF0000"/>
                </a:solidFill>
                <a:latin typeface="+mj-lt"/>
              </a:rPr>
              <a:t>5625</a:t>
            </a:r>
          </a:p>
        </p:txBody>
      </p:sp>
      <p:cxnSp>
        <p:nvCxnSpPr>
          <p:cNvPr id="5" name="Connecteur droit 4"/>
          <p:cNvCxnSpPr/>
          <p:nvPr/>
        </p:nvCxnSpPr>
        <p:spPr>
          <a:xfrm>
            <a:off x="4962525" y="1581150"/>
            <a:ext cx="9525" cy="1162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4972050" y="3562350"/>
            <a:ext cx="0" cy="1457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657225" y="2590800"/>
            <a:ext cx="848677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71500" y="4619625"/>
            <a:ext cx="8572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angle isocèle 13"/>
          <p:cNvSpPr/>
          <p:nvPr/>
        </p:nvSpPr>
        <p:spPr>
          <a:xfrm>
            <a:off x="390525" y="5381625"/>
            <a:ext cx="600075" cy="638175"/>
          </a:xfrm>
          <a:prstGeom prst="triangl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 name="ZoneTexte 14"/>
          <p:cNvSpPr txBox="1"/>
          <p:nvPr/>
        </p:nvSpPr>
        <p:spPr>
          <a:xfrm>
            <a:off x="542925" y="5496580"/>
            <a:ext cx="228600" cy="523220"/>
          </a:xfrm>
          <a:prstGeom prst="rect">
            <a:avLst/>
          </a:prstGeom>
          <a:noFill/>
        </p:spPr>
        <p:txBody>
          <a:bodyPr wrap="square" rtlCol="0">
            <a:spAutoFit/>
          </a:bodyPr>
          <a:lstStyle/>
          <a:p>
            <a:r>
              <a:rPr lang="fr-FR" sz="2800" dirty="0"/>
              <a:t>!</a:t>
            </a:r>
          </a:p>
        </p:txBody>
      </p:sp>
      <mc:AlternateContent xmlns:mc="http://schemas.openxmlformats.org/markup-compatibility/2006" xmlns:a14="http://schemas.microsoft.com/office/drawing/2010/main">
        <mc:Choice Requires="a14">
          <p:sp>
            <p:nvSpPr>
              <p:cNvPr id="2" name="ZoneTexte 1"/>
              <p:cNvSpPr txBox="1"/>
              <p:nvPr/>
            </p:nvSpPr>
            <p:spPr>
              <a:xfrm>
                <a:off x="3285310" y="5496580"/>
                <a:ext cx="226024" cy="276999"/>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&gt;</m:t>
                      </m:r>
                    </m:oMath>
                  </m:oMathPara>
                </a14:m>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3285310" y="5496580"/>
                <a:ext cx="226024" cy="276999"/>
              </a:xfrm>
              <a:prstGeom prst="rect">
                <a:avLst/>
              </a:prstGeom>
              <a:blipFill>
                <a:blip r:embed="rId2"/>
                <a:stretch>
                  <a:fillRect l="-17949" r="-15385" b="-4255"/>
                </a:stretch>
              </a:blipFill>
              <a:ln>
                <a:solidFill>
                  <a:schemeClr val="bg1"/>
                </a:solidFill>
              </a:ln>
            </p:spPr>
            <p:txBody>
              <a:bodyPr/>
              <a:lstStyle/>
              <a:p>
                <a:r>
                  <a:rPr lang="fr-FR">
                    <a:noFill/>
                  </a:rPr>
                  <a:t> </a:t>
                </a:r>
              </a:p>
            </p:txBody>
          </p:sp>
        </mc:Fallback>
      </mc:AlternateContent>
    </p:spTree>
    <p:extLst>
      <p:ext uri="{BB962C8B-B14F-4D97-AF65-F5344CB8AC3E}">
        <p14:creationId xmlns:p14="http://schemas.microsoft.com/office/powerpoint/2010/main" val="165145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336" y="186960"/>
            <a:ext cx="11757116" cy="6501222"/>
          </a:xfrm>
        </p:spPr>
        <p:txBody>
          <a:bodyPr>
            <a:normAutofit/>
          </a:bodyPr>
          <a:lstStyle/>
          <a:p>
            <a:pPr marL="0" indent="0">
              <a:buNone/>
            </a:pPr>
            <a:r>
              <a:rPr lang="fr-FR" sz="2400" b="1" dirty="0">
                <a:latin typeface="+mj-lt"/>
              </a:rPr>
              <a:t>ETAPE 3:</a:t>
            </a:r>
            <a:r>
              <a:rPr lang="fr-FR" b="1" dirty="0">
                <a:latin typeface="+mj-lt"/>
              </a:rPr>
              <a:t> Les orfèvres prêtent à nouveau leur réserve excédentaire</a:t>
            </a:r>
          </a:p>
          <a:p>
            <a:pPr marL="0" indent="0">
              <a:buNone/>
            </a:pPr>
            <a:r>
              <a:rPr lang="fr-FR" sz="2000" dirty="0">
                <a:latin typeface="+mj-lt"/>
              </a:rPr>
              <a:t>             </a:t>
            </a:r>
            <a:r>
              <a:rPr lang="fr-FR" sz="2000" u="sng" dirty="0">
                <a:latin typeface="+mj-lt"/>
              </a:rPr>
              <a:t>Bilan après deux cycles de prêts et de dépôts </a:t>
            </a:r>
            <a:r>
              <a:rPr lang="fr-FR" sz="1400" u="sng" dirty="0">
                <a:latin typeface="+mj-lt"/>
              </a:rPr>
              <a:t>(taux de réserve=10 000/23 125=  43% des dépôts)</a:t>
            </a:r>
          </a:p>
          <a:p>
            <a:pPr marL="0" indent="0">
              <a:buNone/>
            </a:pPr>
            <a:endParaRPr lang="fr-FR" sz="2000" dirty="0">
              <a:latin typeface="+mj-lt"/>
            </a:endParaRPr>
          </a:p>
          <a:p>
            <a:pPr marL="0" indent="0">
              <a:buNone/>
            </a:pPr>
            <a:r>
              <a:rPr lang="fr-FR" sz="2000" dirty="0">
                <a:latin typeface="+mj-lt"/>
              </a:rPr>
              <a:t>Pièces d’or (réserve)          </a:t>
            </a:r>
            <a:r>
              <a:rPr lang="fr-FR" sz="2000" dirty="0">
                <a:solidFill>
                  <a:srgbClr val="FF0000"/>
                </a:solidFill>
                <a:latin typeface="+mj-lt"/>
              </a:rPr>
              <a:t>10 000                                             </a:t>
            </a:r>
            <a:r>
              <a:rPr lang="fr-FR" sz="2000" dirty="0">
                <a:latin typeface="+mj-lt"/>
              </a:rPr>
              <a:t>Dépôts à vue    23 125</a:t>
            </a:r>
          </a:p>
          <a:p>
            <a:pPr marL="0" indent="0">
              <a:buNone/>
            </a:pPr>
            <a:endParaRPr lang="fr-FR" sz="2000" dirty="0">
              <a:latin typeface="+mj-lt"/>
            </a:endParaRPr>
          </a:p>
          <a:p>
            <a:pPr marL="0" indent="0">
              <a:buNone/>
            </a:pPr>
            <a:r>
              <a:rPr lang="fr-FR" sz="2000" dirty="0">
                <a:latin typeface="+mj-lt"/>
              </a:rPr>
              <a:t>Prêts                                      13 125  </a:t>
            </a:r>
          </a:p>
          <a:p>
            <a:pPr marL="0" indent="0">
              <a:buNone/>
            </a:pPr>
            <a:endParaRPr lang="fr-FR" sz="2000" dirty="0">
              <a:latin typeface="+mj-lt"/>
            </a:endParaRPr>
          </a:p>
          <a:p>
            <a:pPr marL="0" indent="0">
              <a:buNone/>
            </a:pPr>
            <a:r>
              <a:rPr lang="fr-FR" sz="2000" dirty="0">
                <a:latin typeface="+mj-lt"/>
              </a:rPr>
              <a:t>Total                                       23 125                        Total                                      23 125</a:t>
            </a:r>
          </a:p>
          <a:p>
            <a:pPr marL="0" indent="0">
              <a:buNone/>
            </a:pPr>
            <a:r>
              <a:rPr lang="fr-FR" sz="1800" dirty="0">
                <a:latin typeface="+mj-lt"/>
              </a:rPr>
              <a:t>Les banques disposent encore de réserve excédentaire </a:t>
            </a:r>
          </a:p>
          <a:p>
            <a:pPr marL="0" indent="0">
              <a:buNone/>
            </a:pPr>
            <a:r>
              <a:rPr lang="fr-FR" sz="1800" dirty="0">
                <a:solidFill>
                  <a:srgbClr val="FF0000"/>
                </a:solidFill>
                <a:latin typeface="+mj-lt"/>
              </a:rPr>
              <a:t>Réserve excédentaire= 10 000- 23 125/4=</a:t>
            </a:r>
            <a:r>
              <a:rPr lang="fr-FR" sz="1800" u="sng" dirty="0">
                <a:solidFill>
                  <a:srgbClr val="FF0000"/>
                </a:solidFill>
                <a:latin typeface="+mj-lt"/>
              </a:rPr>
              <a:t>4218</a:t>
            </a:r>
            <a:r>
              <a:rPr lang="fr-FR" sz="1800" dirty="0">
                <a:solidFill>
                  <a:srgbClr val="FF0000"/>
                </a:solidFill>
                <a:latin typeface="+mj-lt"/>
              </a:rPr>
              <a:t>                 </a:t>
            </a:r>
            <a:r>
              <a:rPr lang="fr-FR" sz="1800" dirty="0">
                <a:latin typeface="+mj-lt"/>
              </a:rPr>
              <a:t>…/…</a:t>
            </a:r>
          </a:p>
          <a:p>
            <a:pPr marL="0" indent="0">
              <a:buNone/>
            </a:pPr>
            <a:r>
              <a:rPr lang="fr-FR" sz="2000" dirty="0">
                <a:latin typeface="+mj-lt"/>
              </a:rPr>
              <a:t>              </a:t>
            </a:r>
            <a:r>
              <a:rPr lang="fr-FR" sz="2000" u="sng" dirty="0">
                <a:latin typeface="+mj-lt"/>
              </a:rPr>
              <a:t>Bilan au terme de tous les cycles successifs de prêts et de dépôts</a:t>
            </a:r>
          </a:p>
          <a:p>
            <a:pPr marL="0" indent="0">
              <a:buNone/>
            </a:pPr>
            <a:r>
              <a:rPr lang="fr-FR" sz="2000" dirty="0">
                <a:latin typeface="+mj-lt"/>
              </a:rPr>
              <a:t>Pièces d’or (réserve)         </a:t>
            </a:r>
            <a:r>
              <a:rPr lang="fr-FR" sz="2000" dirty="0">
                <a:solidFill>
                  <a:srgbClr val="FF0000"/>
                </a:solidFill>
                <a:latin typeface="+mj-lt"/>
              </a:rPr>
              <a:t>10 000                                               </a:t>
            </a:r>
            <a:r>
              <a:rPr lang="fr-FR" sz="2000" dirty="0">
                <a:latin typeface="+mj-lt"/>
              </a:rPr>
              <a:t>Dépôts à vue     40 000</a:t>
            </a:r>
          </a:p>
          <a:p>
            <a:pPr marL="0" indent="0">
              <a:buNone/>
            </a:pPr>
            <a:r>
              <a:rPr lang="fr-FR" sz="2000" dirty="0">
                <a:latin typeface="+mj-lt"/>
              </a:rPr>
              <a:t>Prêts                                     30  000</a:t>
            </a:r>
          </a:p>
          <a:p>
            <a:pPr marL="0" indent="0">
              <a:buNone/>
            </a:pPr>
            <a:r>
              <a:rPr lang="fr-FR" sz="2000" dirty="0">
                <a:latin typeface="+mj-lt"/>
              </a:rPr>
              <a:t>Total                                      40 000                          Total                                         40 000</a:t>
            </a:r>
          </a:p>
          <a:p>
            <a:pPr marL="0" indent="0">
              <a:buNone/>
            </a:pPr>
            <a:endParaRPr lang="fr-FR" sz="2000" dirty="0">
              <a:latin typeface="+mj-lt"/>
            </a:endParaRPr>
          </a:p>
          <a:p>
            <a:pPr marL="0" indent="0" algn="just">
              <a:buNone/>
            </a:pPr>
            <a:r>
              <a:rPr lang="fr-FR" sz="2000" dirty="0">
                <a:solidFill>
                  <a:srgbClr val="FF0000"/>
                </a:solidFill>
                <a:latin typeface="+mj-lt"/>
              </a:rPr>
              <a:t>SYSTÈME A RESERVE FRACTIONNAIRE:  les réserves ne couvrent qu’1/4 des dépôts</a:t>
            </a:r>
            <a:endParaRPr lang="fr-FR" sz="2000" dirty="0">
              <a:latin typeface="+mj-lt"/>
            </a:endParaRPr>
          </a:p>
        </p:txBody>
      </p:sp>
      <p:cxnSp>
        <p:nvCxnSpPr>
          <p:cNvPr id="5" name="Connecteur droit 4"/>
          <p:cNvCxnSpPr/>
          <p:nvPr/>
        </p:nvCxnSpPr>
        <p:spPr>
          <a:xfrm>
            <a:off x="5048250" y="1254034"/>
            <a:ext cx="0" cy="2065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542925" y="2895600"/>
            <a:ext cx="853440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048250" y="4714875"/>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19100" y="5457825"/>
            <a:ext cx="841057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13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599" y="161925"/>
            <a:ext cx="11619411" cy="6460944"/>
          </a:xfrm>
        </p:spPr>
        <p:txBody>
          <a:bodyPr/>
          <a:lstStyle/>
          <a:p>
            <a:r>
              <a:rPr lang="fr-FR" b="1" dirty="0">
                <a:latin typeface="+mj-lt"/>
              </a:rPr>
              <a:t>Les banques créent de la monnaie lorsqu’elles accordent des crédits</a:t>
            </a:r>
          </a:p>
          <a:p>
            <a:pPr marL="0" indent="0">
              <a:buNone/>
            </a:pPr>
            <a:r>
              <a:rPr lang="fr-FR" sz="2400" dirty="0">
                <a:latin typeface="+mj-lt"/>
              </a:rPr>
              <a:t>Les crédits font les dépôts… La monnaie est créée quand un moyen de paiement apparaît au passif du bilan des banques (en dépôt à vue) en contrepartie d’une créance acquise par les banques et inscrite à leur actif.</a:t>
            </a:r>
            <a:endParaRPr lang="fr-FR" dirty="0">
              <a:latin typeface="+mj-lt"/>
            </a:endParaRPr>
          </a:p>
          <a:p>
            <a:pPr marL="0" indent="0">
              <a:buNone/>
            </a:pPr>
            <a:endParaRPr lang="fr-FR" sz="2400" dirty="0">
              <a:latin typeface="+mj-lt"/>
            </a:endParaRPr>
          </a:p>
          <a:p>
            <a:pPr marL="0" indent="0">
              <a:buNone/>
            </a:pPr>
            <a:endParaRPr lang="fr-FR" dirty="0">
              <a:latin typeface="+mj-lt"/>
            </a:endParaRPr>
          </a:p>
          <a:p>
            <a:pPr marL="0" indent="0">
              <a:buNone/>
            </a:pPr>
            <a:endParaRPr lang="fr-FR" dirty="0">
              <a:latin typeface="+mj-lt"/>
            </a:endParaRPr>
          </a:p>
          <a:p>
            <a:pPr marL="0" indent="0">
              <a:buNone/>
            </a:pPr>
            <a:endParaRPr lang="fr-FR" dirty="0">
              <a:latin typeface="+mj-lt"/>
            </a:endParaRPr>
          </a:p>
          <a:p>
            <a:pPr marL="0" indent="0">
              <a:buNone/>
            </a:pPr>
            <a:r>
              <a:rPr lang="fr-FR" sz="2400" dirty="0">
                <a:latin typeface="+mj-lt"/>
              </a:rPr>
              <a:t>…le remboursement des crédits détruit la monnaie initialement créée </a:t>
            </a:r>
          </a:p>
          <a:p>
            <a:pPr marL="0" indent="0">
              <a:buNone/>
            </a:pPr>
            <a:endParaRPr lang="fr-FR" dirty="0">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9" y="1802673"/>
            <a:ext cx="5029199" cy="195942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091" y="4571999"/>
            <a:ext cx="5656217" cy="2058761"/>
          </a:xfrm>
          <a:prstGeom prst="rect">
            <a:avLst/>
          </a:prstGeom>
        </p:spPr>
      </p:pic>
    </p:spTree>
    <p:extLst>
      <p:ext uri="{BB962C8B-B14F-4D97-AF65-F5344CB8AC3E}">
        <p14:creationId xmlns:p14="http://schemas.microsoft.com/office/powerpoint/2010/main" val="157764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1450"/>
            <a:ext cx="11035937" cy="6373041"/>
          </a:xfrm>
        </p:spPr>
        <p:txBody>
          <a:bodyPr/>
          <a:lstStyle/>
          <a:p>
            <a:r>
              <a:rPr lang="fr-FR" b="1" dirty="0">
                <a:latin typeface="+mj-lt"/>
              </a:rPr>
              <a:t>Autres voies de création monétaire par les banques</a:t>
            </a:r>
          </a:p>
          <a:p>
            <a:pPr marL="0" indent="0">
              <a:buNone/>
            </a:pPr>
            <a:r>
              <a:rPr lang="fr-FR" dirty="0">
                <a:latin typeface="+mj-lt"/>
              </a:rPr>
              <a:t>-L’achat d’actifs réels ou financiers (actions, obligations…) auprès des ANF</a:t>
            </a:r>
          </a:p>
          <a:p>
            <a:pPr marL="0" indent="0">
              <a:buNone/>
            </a:pPr>
            <a:r>
              <a:rPr lang="fr-FR" dirty="0">
                <a:latin typeface="+mj-lt"/>
              </a:rPr>
              <a:t>Exemple: la banque B achète un terrain à l’un de ses clients (X)</a:t>
            </a:r>
          </a:p>
          <a:p>
            <a:pPr marL="0" indent="0">
              <a:buNone/>
            </a:pPr>
            <a:endParaRPr lang="fr-FR" dirty="0">
              <a:latin typeface="+mj-lt"/>
            </a:endParaRPr>
          </a:p>
          <a:p>
            <a:pPr marL="0" indent="0">
              <a:buNone/>
            </a:pPr>
            <a:endParaRPr lang="fr-FR" dirty="0">
              <a:latin typeface="+mj-lt"/>
            </a:endParaRPr>
          </a:p>
          <a:p>
            <a:pPr marL="0" indent="0">
              <a:buNone/>
            </a:pPr>
            <a:endParaRPr lang="fr-FR" dirty="0">
              <a:latin typeface="+mj-lt"/>
            </a:endParaRPr>
          </a:p>
          <a:p>
            <a:pPr marL="0" indent="0">
              <a:buNone/>
            </a:pPr>
            <a:endParaRPr lang="fr-FR" dirty="0">
              <a:latin typeface="+mj-lt"/>
            </a:endParaRPr>
          </a:p>
          <a:p>
            <a:pPr>
              <a:buFontTx/>
              <a:buChar char="-"/>
            </a:pPr>
            <a:r>
              <a:rPr lang="fr-FR" dirty="0">
                <a:latin typeface="+mj-lt"/>
              </a:rPr>
              <a:t>Les clients déposent des devises auprès de la banque B</a:t>
            </a:r>
          </a:p>
          <a:p>
            <a:pPr marL="0" indent="0">
              <a:buNone/>
            </a:pPr>
            <a:endParaRPr lang="fr-FR" dirty="0">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68" y="2188331"/>
            <a:ext cx="7430537" cy="151468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438" y="4858712"/>
            <a:ext cx="7316221" cy="1513364"/>
          </a:xfrm>
          <a:prstGeom prst="rect">
            <a:avLst/>
          </a:prstGeom>
        </p:spPr>
      </p:pic>
    </p:spTree>
    <p:extLst>
      <p:ext uri="{BB962C8B-B14F-4D97-AF65-F5344CB8AC3E}">
        <p14:creationId xmlns:p14="http://schemas.microsoft.com/office/powerpoint/2010/main" val="90569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1" y="323850"/>
            <a:ext cx="11619410" cy="6272893"/>
          </a:xfrm>
        </p:spPr>
        <p:txBody>
          <a:bodyPr>
            <a:normAutofit lnSpcReduction="10000"/>
          </a:bodyPr>
          <a:lstStyle/>
          <a:p>
            <a:pPr marL="0" indent="0" algn="just">
              <a:buNone/>
            </a:pPr>
            <a:r>
              <a:rPr lang="fr-FR" u="sng" dirty="0">
                <a:latin typeface="+mj-lt"/>
              </a:rPr>
              <a:t>B/ Le rôle  monétaire de la BCE et du Trésor</a:t>
            </a:r>
          </a:p>
          <a:p>
            <a:pPr marL="0" indent="0" algn="just">
              <a:buNone/>
            </a:pPr>
            <a:endParaRPr lang="fr-FR" dirty="0">
              <a:latin typeface="+mj-lt"/>
            </a:endParaRPr>
          </a:p>
          <a:p>
            <a:pPr marL="0" indent="0" algn="just">
              <a:buNone/>
            </a:pPr>
            <a:r>
              <a:rPr lang="fr-FR" dirty="0">
                <a:latin typeface="+mj-lt"/>
              </a:rPr>
              <a:t>La Banque centrale crée exceptionnellement de la monnaie</a:t>
            </a:r>
            <a:endParaRPr lang="fr-FR" b="1" dirty="0">
              <a:latin typeface="+mj-lt"/>
            </a:endParaRPr>
          </a:p>
          <a:p>
            <a:pPr marL="0" indent="0" algn="just">
              <a:buNone/>
            </a:pPr>
            <a:endParaRPr lang="fr-FR" sz="2400" b="1" dirty="0">
              <a:latin typeface="+mj-lt"/>
            </a:endParaRPr>
          </a:p>
          <a:p>
            <a:pPr algn="just"/>
            <a:r>
              <a:rPr lang="fr-FR" sz="2400" b="1" dirty="0">
                <a:latin typeface="+mj-lt"/>
              </a:rPr>
              <a:t>La BCE met en circulation les billets</a:t>
            </a:r>
            <a:r>
              <a:rPr lang="fr-FR" sz="2400" dirty="0">
                <a:latin typeface="+mj-lt"/>
              </a:rPr>
              <a:t>. Création? Non. Ceci permet seulement de  remplacer les billets usagers (stock de billets inchangé) ou aux ANF de retirer des liquidités sur leurs comptes (il s’agit d’un simple transfert de monnaie scripturale en monnaie fiduciaire)</a:t>
            </a:r>
          </a:p>
          <a:p>
            <a:pPr algn="just"/>
            <a:r>
              <a:rPr lang="fr-FR" sz="2400" b="1" dirty="0">
                <a:latin typeface="+mj-lt"/>
              </a:rPr>
              <a:t>La BCE achète des devises </a:t>
            </a:r>
            <a:r>
              <a:rPr lang="fr-FR" sz="2400" dirty="0">
                <a:latin typeface="+mj-lt"/>
              </a:rPr>
              <a:t>apportées par les banques. Création? Non,  il s’agit d’un transfert de monnaie déjà comptabilisée lorsque les banques avaient acquises les devises.</a:t>
            </a:r>
          </a:p>
          <a:p>
            <a:pPr algn="just"/>
            <a:r>
              <a:rPr lang="fr-FR" sz="2400" b="1" dirty="0">
                <a:latin typeface="+mj-lt"/>
              </a:rPr>
              <a:t>La BCE met en circulation les pièces (achat au Trésor)</a:t>
            </a:r>
            <a:r>
              <a:rPr lang="fr-FR" sz="2400" dirty="0">
                <a:latin typeface="+mj-lt"/>
              </a:rPr>
              <a:t>. Création? Simple transfert de la  monnaie scripturale ou papier en pièces+ remplacement des pièces usagées</a:t>
            </a:r>
          </a:p>
          <a:p>
            <a:pPr algn="just"/>
            <a:r>
              <a:rPr lang="fr-FR" sz="2400" b="1" dirty="0">
                <a:latin typeface="+mj-lt"/>
              </a:rPr>
              <a:t>La BCE crée de la monnaie en achetant des titres publics. </a:t>
            </a:r>
            <a:r>
              <a:rPr lang="fr-FR" sz="2400" dirty="0">
                <a:latin typeface="+mj-lt"/>
              </a:rPr>
              <a:t>Création? Peut-être...Tout dépend de ce que les banques font des liquidités fournies par la banque centrale. S’ils les utilisent pour la spéculation ou les gardent en réserve il n’y pas de relance de la création monétaire.  Le but de la BCE est de sortir ces titres des banques pour qu’elles accordent plus de crédits…mais encore faut-il qu’une demande de crédits existent…</a:t>
            </a:r>
          </a:p>
        </p:txBody>
      </p:sp>
    </p:spTree>
    <p:extLst>
      <p:ext uri="{BB962C8B-B14F-4D97-AF65-F5344CB8AC3E}">
        <p14:creationId xmlns:p14="http://schemas.microsoft.com/office/powerpoint/2010/main" val="6820842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1410</Words>
  <Application>Microsoft Office PowerPoint</Application>
  <PresentationFormat>Grand écran</PresentationFormat>
  <Paragraphs>242</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Cambria Math</vt:lpstr>
      <vt:lpstr>Thème Office</vt:lpstr>
      <vt:lpstr>CREATION MONETAIRE ET POLITIQUE MONETAIRE</vt:lpstr>
      <vt:lpstr>I Les mécanismes de la création monétaire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MONETAIRE ET POLITIQUE MONETAIRE</dc:title>
  <dc:creator>denis Gouaux</dc:creator>
  <cp:lastModifiedBy>denis Gouaux</cp:lastModifiedBy>
  <cp:revision>94</cp:revision>
  <dcterms:created xsi:type="dcterms:W3CDTF">2016-02-15T20:39:45Z</dcterms:created>
  <dcterms:modified xsi:type="dcterms:W3CDTF">2016-02-29T19:05:30Z</dcterms:modified>
</cp:coreProperties>
</file>