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1" r:id="rId4"/>
    <p:sldId id="257" r:id="rId5"/>
    <p:sldId id="261" r:id="rId6"/>
    <p:sldId id="264" r:id="rId7"/>
    <p:sldId id="269" r:id="rId8"/>
    <p:sldId id="283" r:id="rId9"/>
    <p:sldId id="284" r:id="rId10"/>
    <p:sldId id="285" r:id="rId11"/>
    <p:sldId id="258" r:id="rId12"/>
    <p:sldId id="267" r:id="rId13"/>
    <p:sldId id="266" r:id="rId14"/>
    <p:sldId id="260" r:id="rId15"/>
    <p:sldId id="270" r:id="rId16"/>
    <p:sldId id="277" r:id="rId17"/>
    <p:sldId id="278" r:id="rId18"/>
    <p:sldId id="275" r:id="rId19"/>
    <p:sldId id="286" r:id="rId20"/>
    <p:sldId id="287" r:id="rId21"/>
    <p:sldId id="288" r:id="rId22"/>
    <p:sldId id="289" r:id="rId23"/>
    <p:sldId id="290" r:id="rId24"/>
    <p:sldId id="293" r:id="rId25"/>
    <p:sldId id="294" r:id="rId26"/>
    <p:sldId id="295" r:id="rId27"/>
    <p:sldId id="296" r:id="rId28"/>
    <p:sldId id="271" r:id="rId29"/>
    <p:sldId id="272" r:id="rId30"/>
    <p:sldId id="291" r:id="rId31"/>
    <p:sldId id="292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E45-CD33-4067-B8E3-626D6CEBF1B8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60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E45-CD33-4067-B8E3-626D6CEBF1B8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06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E45-CD33-4067-B8E3-626D6CEBF1B8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24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E45-CD33-4067-B8E3-626D6CEBF1B8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04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E45-CD33-4067-B8E3-626D6CEBF1B8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2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E45-CD33-4067-B8E3-626D6CEBF1B8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20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E45-CD33-4067-B8E3-626D6CEBF1B8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63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E45-CD33-4067-B8E3-626D6CEBF1B8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25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E45-CD33-4067-B8E3-626D6CEBF1B8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07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E45-CD33-4067-B8E3-626D6CEBF1B8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56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E45-CD33-4067-B8E3-626D6CEBF1B8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69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62E45-CD33-4067-B8E3-626D6CEBF1B8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16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1305" y="291550"/>
            <a:ext cx="11860695" cy="2372138"/>
          </a:xfrm>
        </p:spPr>
        <p:txBody>
          <a:bodyPr>
            <a:normAutofit fontScale="90000"/>
          </a:bodyPr>
          <a:lstStyle/>
          <a:p>
            <a:br>
              <a:rPr lang="fr-FR" sz="5300" b="1" dirty="0"/>
            </a:br>
            <a:br>
              <a:rPr lang="fr-FR" sz="5300" b="1" dirty="0"/>
            </a:br>
            <a:r>
              <a:rPr lang="fr-FR" sz="5300" b="1" dirty="0"/>
              <a:t>Le système monétaire international </a:t>
            </a:r>
            <a:br>
              <a:rPr lang="fr-FR" sz="5300" b="1" dirty="0"/>
            </a:br>
            <a:r>
              <a:rPr lang="fr-FR" sz="5300" b="1"/>
              <a:t> L’Euro</a:t>
            </a:r>
            <a:br>
              <a:rPr lang="fr-FR" sz="4000" b="1" dirty="0"/>
            </a:br>
            <a:br>
              <a:rPr lang="fr-FR" sz="4400" b="1" dirty="0"/>
            </a:br>
            <a:endParaRPr lang="fr-FR" sz="4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30" y="2663688"/>
            <a:ext cx="6684599" cy="305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87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51791"/>
            <a:ext cx="10515600" cy="5925172"/>
          </a:xfrm>
        </p:spPr>
        <p:txBody>
          <a:bodyPr/>
          <a:lstStyle/>
          <a:p>
            <a:r>
              <a:rPr lang="fr-FR" dirty="0" err="1"/>
              <a:t>Bretton</a:t>
            </a:r>
            <a:r>
              <a:rPr lang="fr-FR" dirty="0"/>
              <a:t> Woods 2?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-Libéralisation des mouvements de capitaux</a:t>
            </a:r>
          </a:p>
          <a:p>
            <a:pPr marL="0" indent="0">
              <a:buNone/>
            </a:pPr>
            <a:r>
              <a:rPr lang="fr-FR" dirty="0"/>
              <a:t>-Suppression des parités officielles (changes flottants)</a:t>
            </a:r>
          </a:p>
          <a:p>
            <a:pPr marL="0" indent="0">
              <a:buNone/>
            </a:pPr>
            <a:r>
              <a:rPr lang="fr-FR" dirty="0"/>
              <a:t>-La monnaie internationale dominante reste le dollar (60% PIB mondial contre 30% pour l’Euro) …ce qui déséquilibre l’économie mondiale…</a:t>
            </a:r>
          </a:p>
        </p:txBody>
      </p:sp>
    </p:spTree>
    <p:extLst>
      <p:ext uri="{BB962C8B-B14F-4D97-AF65-F5344CB8AC3E}">
        <p14:creationId xmlns:p14="http://schemas.microsoft.com/office/powerpoint/2010/main" val="3943891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65043"/>
            <a:ext cx="10515600" cy="591192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31" y="1404730"/>
            <a:ext cx="7156174" cy="446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3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29" y="792615"/>
            <a:ext cx="9964541" cy="4896533"/>
          </a:xfrm>
        </p:spPr>
      </p:pic>
      <p:sp>
        <p:nvSpPr>
          <p:cNvPr id="2" name="ZoneTexte 1"/>
          <p:cNvSpPr txBox="1"/>
          <p:nvPr/>
        </p:nvSpPr>
        <p:spPr>
          <a:xfrm>
            <a:off x="914400" y="159026"/>
            <a:ext cx="825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29 pays dont la monnaie flotte librement par rapport aux autres</a:t>
            </a:r>
          </a:p>
        </p:txBody>
      </p:sp>
    </p:spTree>
    <p:extLst>
      <p:ext uri="{BB962C8B-B14F-4D97-AF65-F5344CB8AC3E}">
        <p14:creationId xmlns:p14="http://schemas.microsoft.com/office/powerpoint/2010/main" val="569024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81" y="1825625"/>
            <a:ext cx="9215638" cy="4351338"/>
          </a:xfrm>
        </p:spPr>
      </p:pic>
      <p:sp>
        <p:nvSpPr>
          <p:cNvPr id="2" name="ZoneTexte 1"/>
          <p:cNvSpPr txBox="1"/>
          <p:nvPr/>
        </p:nvSpPr>
        <p:spPr>
          <a:xfrm>
            <a:off x="1683026" y="543339"/>
            <a:ext cx="760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25 pays qui fixent  « solidement » le cours de leur monnaie</a:t>
            </a:r>
          </a:p>
        </p:txBody>
      </p:sp>
    </p:spTree>
    <p:extLst>
      <p:ext uri="{BB962C8B-B14F-4D97-AF65-F5344CB8AC3E}">
        <p14:creationId xmlns:p14="http://schemas.microsoft.com/office/powerpoint/2010/main" val="3085073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15" y="838669"/>
            <a:ext cx="8564170" cy="4658375"/>
          </a:xfrm>
        </p:spPr>
      </p:pic>
    </p:spTree>
    <p:extLst>
      <p:ext uri="{BB962C8B-B14F-4D97-AF65-F5344CB8AC3E}">
        <p14:creationId xmlns:p14="http://schemas.microsoft.com/office/powerpoint/2010/main" val="2509748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L’EURO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1/Repères historiques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2/ Les avantages attendus de la monnaie unique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3/ Un bilan mitigé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8028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0" y="1338470"/>
            <a:ext cx="3037311" cy="3419059"/>
          </a:xfrm>
        </p:spPr>
      </p:pic>
      <p:sp>
        <p:nvSpPr>
          <p:cNvPr id="2" name="ZoneTexte 1"/>
          <p:cNvSpPr txBox="1"/>
          <p:nvPr/>
        </p:nvSpPr>
        <p:spPr>
          <a:xfrm>
            <a:off x="567280" y="172278"/>
            <a:ext cx="873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1. Repères historiques: quelques uns des pères fondateurs de la monnaie unique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719" y="709186"/>
            <a:ext cx="3993355" cy="25386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54" y="4051113"/>
            <a:ext cx="3407469" cy="20494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504" y="3654082"/>
            <a:ext cx="2226366" cy="251700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67280" y="4943061"/>
            <a:ext cx="2865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Jean Bodin (1529-1596)</a:t>
            </a:r>
          </a:p>
          <a:p>
            <a:pPr algn="ctr"/>
            <a:r>
              <a:rPr lang="fr-FR" dirty="0"/>
              <a:t>Théologien, juriste, économiste</a:t>
            </a:r>
          </a:p>
          <a:p>
            <a:pPr algn="ctr"/>
            <a:r>
              <a:rPr lang="fr-FR" dirty="0"/>
              <a:t>1576: Les 6 livres de la République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748968" y="3375251"/>
            <a:ext cx="433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1960: Rapport Werner           Système monétaire européen (1979-1993)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6038588" y="3468552"/>
            <a:ext cx="371061" cy="185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962400" y="6255026"/>
            <a:ext cx="36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1989: Rapport Delors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472586" y="6255026"/>
            <a:ext cx="312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        François Mitterrand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504" y="224633"/>
            <a:ext cx="2080657" cy="286532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9051235" y="3227748"/>
            <a:ext cx="254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Valéry Giscard d’Estaing</a:t>
            </a:r>
          </a:p>
        </p:txBody>
      </p:sp>
    </p:spTree>
    <p:extLst>
      <p:ext uri="{BB962C8B-B14F-4D97-AF65-F5344CB8AC3E}">
        <p14:creationId xmlns:p14="http://schemas.microsoft.com/office/powerpoint/2010/main" val="1831958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5" y="225083"/>
            <a:ext cx="8401877" cy="6632917"/>
          </a:xfrm>
        </p:spPr>
      </p:pic>
    </p:spTree>
    <p:extLst>
      <p:ext uri="{BB962C8B-B14F-4D97-AF65-F5344CB8AC3E}">
        <p14:creationId xmlns:p14="http://schemas.microsoft.com/office/powerpoint/2010/main" val="1877831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55" y="238539"/>
            <a:ext cx="6778645" cy="6268278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64" y="238539"/>
            <a:ext cx="2438740" cy="626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54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2/ Les avantages attendus de l’Euro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64998"/>
          </a:xfrm>
        </p:spPr>
        <p:txBody>
          <a:bodyPr>
            <a:normAutofit/>
          </a:bodyPr>
          <a:lstStyle/>
          <a:p>
            <a:pPr algn="just"/>
            <a:r>
              <a:rPr lang="fr-FR" b="1" dirty="0"/>
              <a:t>Avantages micro-économiques </a:t>
            </a:r>
            <a:r>
              <a:rPr lang="fr-FR" dirty="0"/>
              <a:t>:</a:t>
            </a:r>
            <a:r>
              <a:rPr lang="fr-FR" b="1" dirty="0"/>
              <a:t> </a:t>
            </a:r>
            <a:r>
              <a:rPr lang="fr-FR" dirty="0"/>
              <a:t>suppression des coûts de transactions, des risques de change et  de la spéculation.  Meilleure comparabilité des prix         + de concurrence     convergence des prix</a:t>
            </a:r>
          </a:p>
          <a:p>
            <a:pPr marL="0" indent="0" algn="just">
              <a:buNone/>
            </a:pPr>
            <a:endParaRPr lang="fr-FR" b="1" dirty="0"/>
          </a:p>
          <a:p>
            <a:pPr algn="just"/>
            <a:r>
              <a:rPr lang="fr-FR" b="1" dirty="0"/>
              <a:t>Avantages macro-économiques</a:t>
            </a:r>
            <a:r>
              <a:rPr lang="fr-FR" dirty="0"/>
              <a:t>: indépendance de la politique monétaire    crédibilité monétaire       des taux d’intérêt; suppression des crises de balances des paiements; « discipliner » les Etats-Unis; suppression des dévaluations compétitives entre pays européens.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b="1" dirty="0"/>
              <a:t>Avantages politiques </a:t>
            </a:r>
            <a:r>
              <a:rPr lang="fr-FR" dirty="0"/>
              <a:t>: renforcement du sentiment d’appartenance européen, première </a:t>
            </a:r>
            <a:r>
              <a:rPr lang="fr-FR" dirty="0" err="1"/>
              <a:t>étapee</a:t>
            </a:r>
            <a:r>
              <a:rPr lang="fr-FR" dirty="0"/>
              <a:t> vers l’union politique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4479234" y="2650434"/>
            <a:ext cx="463827" cy="145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7673009" y="2584173"/>
            <a:ext cx="212034" cy="145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2729947" y="4056926"/>
            <a:ext cx="198783" cy="132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1207621">
            <a:off x="6101400" y="3990665"/>
            <a:ext cx="569843" cy="132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79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8296"/>
            <a:ext cx="10515600" cy="589866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FR" dirty="0"/>
              <a:t>Définition du SMI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2. Les fonctions du SMI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3. Les configurations du SMI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4. L’évolution du SMI depuis 1870</a:t>
            </a:r>
          </a:p>
          <a:p>
            <a:pPr marL="514350" indent="-514350">
              <a:buAutoNum type="arabicPeriod"/>
            </a:pPr>
            <a:endParaRPr lang="fr-FR" dirty="0"/>
          </a:p>
          <a:p>
            <a:pPr marL="514350" indent="-514350"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6384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3/ Un bilan mitigé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b="1" dirty="0"/>
              <a:t>Inconvénients micro-économiques</a:t>
            </a:r>
            <a:r>
              <a:rPr lang="fr-FR" dirty="0"/>
              <a:t>: Relâchement des disciplines financières, budgétaires en raison de la confiance qu’inspire la monnaie unique et l’instauration d’une union des paiements (bulles spéculatives immobilières, déficits publics croissants); Concentration des richesses dans les régions européennes les plus avancées (effet d’agglomération).</a:t>
            </a:r>
            <a:endParaRPr lang="fr-FR" b="1" dirty="0"/>
          </a:p>
          <a:p>
            <a:pPr algn="just"/>
            <a:r>
              <a:rPr lang="fr-FR" b="1" dirty="0"/>
              <a:t>Inconvénients macro-économiques</a:t>
            </a:r>
            <a:r>
              <a:rPr lang="fr-FR" dirty="0"/>
              <a:t>: mise en concurrence directe des salariés européens,  incitation au rééquilibrage des déficits commerciaux par la baisse des salaires; absence de prêteur en dernier ressort pour les Etats de l’UEM; Application d’un taux d’intérêt unique à des économies différentes par leur taux d’inflation          tendance à la divergence des économies; Monnaie « sans souverain »: absence de politique budgétaire commune et de stratégie économique commune. </a:t>
            </a:r>
          </a:p>
          <a:p>
            <a:pPr algn="just"/>
            <a:r>
              <a:rPr lang="fr-FR" b="1" dirty="0"/>
              <a:t>Inconvénients politiques</a:t>
            </a:r>
            <a:r>
              <a:rPr lang="fr-FR" dirty="0"/>
              <a:t>: sentiment de perte de souveraineté perte de légitimité des élites; montées des tensions entre peuples européens</a:t>
            </a:r>
            <a:endParaRPr lang="fr-FR" b="1" dirty="0"/>
          </a:p>
        </p:txBody>
      </p:sp>
      <p:sp>
        <p:nvSpPr>
          <p:cNvPr id="4" name="Flèche droite 3"/>
          <p:cNvSpPr/>
          <p:nvPr/>
        </p:nvSpPr>
        <p:spPr>
          <a:xfrm>
            <a:off x="2531166" y="4333461"/>
            <a:ext cx="503583" cy="119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236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Une croissance économique globalement correcte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37" y="2086502"/>
            <a:ext cx="6087325" cy="3829584"/>
          </a:xfrm>
        </p:spPr>
      </p:pic>
    </p:spTree>
    <p:extLst>
      <p:ext uri="{BB962C8B-B14F-4D97-AF65-F5344CB8AC3E}">
        <p14:creationId xmlns:p14="http://schemas.microsoft.com/office/powerpoint/2010/main" val="1055293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Une convergence économique entre le Nord et le Sud de la zone Euro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22" y="2038870"/>
            <a:ext cx="6315956" cy="3924848"/>
          </a:xfrm>
        </p:spPr>
      </p:pic>
    </p:spTree>
    <p:extLst>
      <p:ext uri="{BB962C8B-B14F-4D97-AF65-F5344CB8AC3E}">
        <p14:creationId xmlns:p14="http://schemas.microsoft.com/office/powerpoint/2010/main" val="94250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La convergence des coûts salariaux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85" y="1891212"/>
            <a:ext cx="5763429" cy="4220164"/>
          </a:xfrm>
        </p:spPr>
      </p:pic>
    </p:spTree>
    <p:extLst>
      <p:ext uri="{BB962C8B-B14F-4D97-AF65-F5344CB8AC3E}">
        <p14:creationId xmlns:p14="http://schemas.microsoft.com/office/powerpoint/2010/main" val="2656806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Une forte rentabilité du capital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33" y="2296081"/>
            <a:ext cx="5439534" cy="3410426"/>
          </a:xfrm>
        </p:spPr>
      </p:pic>
    </p:spTree>
    <p:extLst>
      <p:ext uri="{BB962C8B-B14F-4D97-AF65-F5344CB8AC3E}">
        <p14:creationId xmlns:p14="http://schemas.microsoft.com/office/powerpoint/2010/main" val="2646426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L’Euro, une monnaie internationale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84" y="2496134"/>
            <a:ext cx="7211431" cy="3010320"/>
          </a:xfrm>
        </p:spPr>
      </p:pic>
    </p:spTree>
    <p:extLst>
      <p:ext uri="{BB962C8B-B14F-4D97-AF65-F5344CB8AC3E}">
        <p14:creationId xmlns:p14="http://schemas.microsoft.com/office/powerpoint/2010/main" val="2084470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Les inconvénients de l’Euro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b="1" dirty="0"/>
              <a:t>Inconvénients micro-économiques</a:t>
            </a:r>
            <a:r>
              <a:rPr lang="fr-FR" dirty="0"/>
              <a:t>: Relâchement des disciplines financières, budgétaires en raison de la confiance qu’inspire la monnaie unique et l’instauration d’une union des paiements (bulles spéculatives immobilières, déficits publics croissants); Concentration des richesses dans les régions européennes les plus avancées (effet d’agglomération).</a:t>
            </a:r>
            <a:endParaRPr lang="fr-FR" b="1" dirty="0"/>
          </a:p>
          <a:p>
            <a:pPr algn="just"/>
            <a:r>
              <a:rPr lang="fr-FR" b="1" dirty="0"/>
              <a:t>Inconvénients macro-économiques</a:t>
            </a:r>
            <a:r>
              <a:rPr lang="fr-FR" dirty="0"/>
              <a:t>: mise en concurrence directe des salariés européens,  incitation au rééquilibrage des déficits commerciaux par la baisse des salaires; absence de prêteur en dernier ressort pour les Etats de l’UEM; Application d’un taux d’intérêt unique à des économies différentes par leur taux d’inflation          tendance à la divergence des économies; Monnaie « sans souverain »: absence de politique budgétaire commune et de stratégie économique commune. </a:t>
            </a:r>
          </a:p>
          <a:p>
            <a:pPr algn="just"/>
            <a:r>
              <a:rPr lang="fr-FR" b="1" dirty="0"/>
              <a:t>Inconvénients politiques</a:t>
            </a:r>
            <a:r>
              <a:rPr lang="fr-FR" dirty="0"/>
              <a:t>: sentiment de perte de souveraineté perte de légitimité des élites; montées des tensions entre peuples européens</a:t>
            </a:r>
            <a:endParaRPr lang="fr-FR" b="1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9492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Que faire?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Réformer la zone Euro?  Dissoudre la zone euro?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5782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2" y="1046922"/>
            <a:ext cx="10389705" cy="5539407"/>
          </a:xfrm>
        </p:spPr>
      </p:pic>
      <p:sp>
        <p:nvSpPr>
          <p:cNvPr id="2" name="ZoneTexte 1"/>
          <p:cNvSpPr txBox="1"/>
          <p:nvPr/>
        </p:nvSpPr>
        <p:spPr>
          <a:xfrm>
            <a:off x="397565" y="212035"/>
            <a:ext cx="593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exemple de crise de balance des paiements: la zone Euro</a:t>
            </a:r>
          </a:p>
        </p:txBody>
      </p:sp>
    </p:spTree>
    <p:extLst>
      <p:ext uri="{BB962C8B-B14F-4D97-AF65-F5344CB8AC3E}">
        <p14:creationId xmlns:p14="http://schemas.microsoft.com/office/powerpoint/2010/main" val="1444073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20505"/>
            <a:ext cx="10336696" cy="6145338"/>
          </a:xfrm>
        </p:spPr>
      </p:pic>
    </p:spTree>
    <p:extLst>
      <p:ext uri="{BB962C8B-B14F-4D97-AF65-F5344CB8AC3E}">
        <p14:creationId xmlns:p14="http://schemas.microsoft.com/office/powerpoint/2010/main" val="425905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22" y="963126"/>
            <a:ext cx="5547330" cy="4107117"/>
          </a:xfrm>
        </p:spPr>
      </p:pic>
      <p:sp>
        <p:nvSpPr>
          <p:cNvPr id="5" name="Titre 1"/>
          <p:cNvSpPr>
            <a:spLocks noGrp="1"/>
          </p:cNvSpPr>
          <p:nvPr>
            <p:ph sz="half" idx="1"/>
          </p:nvPr>
        </p:nvSpPr>
        <p:spPr>
          <a:xfrm>
            <a:off x="877955" y="861391"/>
            <a:ext cx="5284305" cy="5739641"/>
          </a:xfrm>
        </p:spPr>
        <p:txBody>
          <a:bodyPr/>
          <a:lstStyle/>
          <a:p>
            <a:pPr marL="0" indent="0" algn="just">
              <a:buNone/>
            </a:pPr>
            <a:r>
              <a:rPr lang="fr-FR" b="1" dirty="0"/>
              <a:t>1. Définition du SMI</a:t>
            </a:r>
          </a:p>
          <a:p>
            <a:pPr marL="0" indent="0" algn="just">
              <a:buNone/>
            </a:pPr>
            <a:r>
              <a:rPr lang="fr-FR" sz="3200" dirty="0"/>
              <a:t> </a:t>
            </a:r>
            <a:r>
              <a:rPr lang="fr-FR" sz="3200" dirty="0">
                <a:latin typeface="+mj-lt"/>
              </a:rPr>
              <a:t>«</a:t>
            </a:r>
            <a:r>
              <a:rPr lang="fr-FR" sz="3200" i="1" dirty="0">
                <a:latin typeface="+mj-lt"/>
              </a:rPr>
              <a:t>L’ensemble des mécanismes qui gouvernent les interactions entre les monnaies, les instruments de crédit des différentes nations, et les moyens de règlement des biens et des services </a:t>
            </a:r>
            <a:r>
              <a:rPr lang="fr-FR" sz="3200" dirty="0">
                <a:latin typeface="+mj-lt"/>
              </a:rPr>
              <a:t>»</a:t>
            </a:r>
          </a:p>
          <a:p>
            <a:pPr marL="0" indent="0" algn="just">
              <a:buNone/>
            </a:pPr>
            <a:r>
              <a:rPr lang="fr-FR" sz="3200" dirty="0">
                <a:latin typeface="+mj-lt"/>
              </a:rPr>
              <a:t> Robert </a:t>
            </a:r>
            <a:r>
              <a:rPr lang="fr-FR" sz="3200" dirty="0" err="1">
                <a:latin typeface="+mj-lt"/>
              </a:rPr>
              <a:t>Mundell</a:t>
            </a:r>
            <a:r>
              <a:rPr lang="fr-FR" sz="3200" dirty="0">
                <a:latin typeface="+mj-lt"/>
              </a:rPr>
              <a:t> (1999)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77955" y="5420139"/>
            <a:ext cx="10686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+mj-lt"/>
              </a:rPr>
              <a:t>Ou plus simplement: Ensemble des règles relatives aux échanges de biens de services de capitaux entre pays qui utilisent des monnaies différentes.</a:t>
            </a:r>
          </a:p>
        </p:txBody>
      </p:sp>
    </p:spTree>
    <p:extLst>
      <p:ext uri="{BB962C8B-B14F-4D97-AF65-F5344CB8AC3E}">
        <p14:creationId xmlns:p14="http://schemas.microsoft.com/office/powerpoint/2010/main" val="3568396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863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51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49" y="278296"/>
            <a:ext cx="11635408" cy="6427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>
                <a:latin typeface="+mj-lt"/>
              </a:rPr>
              <a:t>2. Les fonctions du SMI</a:t>
            </a:r>
          </a:p>
          <a:p>
            <a:pPr marL="0" indent="0" algn="just">
              <a:buNone/>
            </a:pPr>
            <a:r>
              <a:rPr lang="fr-FR" sz="2000" dirty="0">
                <a:latin typeface="+mj-lt"/>
              </a:rPr>
              <a:t>Pour que les agents privés et publics  interagissent dans l’économie mondiale, le SMI doit remplir deux fonctions</a:t>
            </a:r>
          </a:p>
          <a:p>
            <a:pPr marL="0" indent="0" algn="just">
              <a:buNone/>
            </a:pPr>
            <a:endParaRPr lang="fr-FR" sz="2000" dirty="0">
              <a:latin typeface="+mj-lt"/>
            </a:endParaRPr>
          </a:p>
          <a:p>
            <a:pPr marL="0" indent="0" algn="just">
              <a:buNone/>
            </a:pPr>
            <a:endParaRPr lang="fr-FR" sz="2000" dirty="0">
              <a:latin typeface="+mj-lt"/>
            </a:endParaRPr>
          </a:p>
          <a:p>
            <a:pPr algn="just"/>
            <a:r>
              <a:rPr lang="fr-FR" sz="2000" b="1" dirty="0">
                <a:latin typeface="+mj-lt"/>
              </a:rPr>
              <a:t>Organiser l’échange des monnaies</a:t>
            </a:r>
          </a:p>
          <a:p>
            <a:pPr marL="0" indent="0" algn="just">
              <a:buNone/>
            </a:pPr>
            <a:r>
              <a:rPr lang="fr-FR" sz="2000" dirty="0">
                <a:latin typeface="+mj-lt"/>
              </a:rPr>
              <a:t>-Permettre que les monnaies soient convertibles entre elles dans les opérations commerciales et financières</a:t>
            </a:r>
          </a:p>
          <a:p>
            <a:pPr marL="0" indent="0" algn="just">
              <a:buNone/>
            </a:pPr>
            <a:r>
              <a:rPr lang="fr-FR" sz="2000" dirty="0">
                <a:latin typeface="+mj-lt"/>
              </a:rPr>
              <a:t>-Fixer le prix auquel les monnaies s’échangent entre-elles  (régime de change)</a:t>
            </a:r>
          </a:p>
          <a:p>
            <a:pPr algn="just"/>
            <a:endParaRPr lang="fr-FR" sz="2000" dirty="0">
              <a:latin typeface="+mj-lt"/>
            </a:endParaRPr>
          </a:p>
          <a:p>
            <a:pPr marL="0" indent="0" algn="just">
              <a:buNone/>
            </a:pPr>
            <a:endParaRPr lang="fr-FR" sz="2000" dirty="0">
              <a:latin typeface="+mj-lt"/>
            </a:endParaRPr>
          </a:p>
          <a:p>
            <a:pPr algn="just"/>
            <a:r>
              <a:rPr lang="fr-FR" sz="2000" b="1" dirty="0">
                <a:latin typeface="+mj-lt"/>
              </a:rPr>
              <a:t>Organiser l’alimentation du monde en liquidités internationales (« devises clés »)</a:t>
            </a:r>
          </a:p>
          <a:p>
            <a:pPr marL="0" indent="0" algn="just">
              <a:buNone/>
            </a:pPr>
            <a:r>
              <a:rPr lang="fr-FR" sz="2000" dirty="0">
                <a:latin typeface="+mj-lt"/>
              </a:rPr>
              <a:t>-Permettre de financer la croissance mondiale</a:t>
            </a:r>
          </a:p>
          <a:p>
            <a:pPr marL="0" indent="0" algn="just">
              <a:buNone/>
            </a:pPr>
            <a:r>
              <a:rPr lang="fr-FR" sz="2000" dirty="0">
                <a:latin typeface="+mj-lt"/>
              </a:rPr>
              <a:t>-Financer les déficits des balances des paiements</a:t>
            </a:r>
          </a:p>
          <a:p>
            <a:pPr marL="0" indent="0" algn="just">
              <a:buNone/>
            </a:pPr>
            <a:endParaRPr lang="fr-FR" sz="2000" dirty="0"/>
          </a:p>
          <a:p>
            <a:pPr marL="0" indent="0" algn="just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2" name="ZoneTexte 1"/>
          <p:cNvSpPr txBox="1"/>
          <p:nvPr/>
        </p:nvSpPr>
        <p:spPr>
          <a:xfrm>
            <a:off x="2312505" y="5645426"/>
            <a:ext cx="75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Déficit BP:  Déficits des échanges commerciaux + Entrées de  capitaux privés&lt;0 </a:t>
            </a:r>
          </a:p>
        </p:txBody>
      </p:sp>
    </p:spTree>
    <p:extLst>
      <p:ext uri="{BB962C8B-B14F-4D97-AF65-F5344CB8AC3E}">
        <p14:creationId xmlns:p14="http://schemas.microsoft.com/office/powerpoint/2010/main" val="310830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3 Les configurations du SMI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70991"/>
            <a:ext cx="10515600" cy="47059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>
                <a:latin typeface="+mj-lt"/>
              </a:rPr>
              <a:t>Les 3 objectifs valorisés par les Etats</a:t>
            </a:r>
          </a:p>
          <a:p>
            <a:pPr marL="0" indent="0" algn="just">
              <a:buNone/>
            </a:pPr>
            <a:endParaRPr lang="fr-FR" dirty="0">
              <a:latin typeface="+mj-lt"/>
            </a:endParaRPr>
          </a:p>
          <a:p>
            <a:pPr algn="just"/>
            <a:r>
              <a:rPr lang="fr-FR" b="1" dirty="0">
                <a:latin typeface="+mj-lt"/>
              </a:rPr>
              <a:t>Etre intégré au marché financier international </a:t>
            </a:r>
            <a:r>
              <a:rPr lang="fr-FR" dirty="0">
                <a:latin typeface="+mj-lt"/>
              </a:rPr>
              <a:t>: accéder aux capitaux au meilleur prix</a:t>
            </a:r>
          </a:p>
          <a:p>
            <a:pPr algn="just"/>
            <a:r>
              <a:rPr lang="fr-FR" b="1" dirty="0">
                <a:latin typeface="+mj-lt"/>
              </a:rPr>
              <a:t>Bénéficier de taux de changes stables</a:t>
            </a:r>
            <a:r>
              <a:rPr lang="fr-FR" dirty="0">
                <a:latin typeface="+mj-lt"/>
              </a:rPr>
              <a:t>: disposer d’un horizon économique clair</a:t>
            </a:r>
          </a:p>
          <a:p>
            <a:pPr algn="just"/>
            <a:r>
              <a:rPr lang="fr-FR" b="1" dirty="0">
                <a:latin typeface="+mj-lt"/>
              </a:rPr>
              <a:t>Disposer d’une politique monétaire autonome</a:t>
            </a:r>
            <a:r>
              <a:rPr lang="fr-FR" dirty="0">
                <a:latin typeface="+mj-lt"/>
              </a:rPr>
              <a:t>: fixer les  taux d’intérêt en fonction des besoins internes de son économie</a:t>
            </a:r>
          </a:p>
          <a:p>
            <a:endParaRPr lang="fr-FR" dirty="0">
              <a:latin typeface="+mj-lt"/>
            </a:endParaRPr>
          </a:p>
          <a:p>
            <a:pPr marL="0" indent="0">
              <a:buNone/>
            </a:pPr>
            <a:r>
              <a:rPr lang="fr-FR" dirty="0">
                <a:latin typeface="+mj-lt"/>
              </a:rPr>
              <a:t>….mais il n’est pas possible de remplir ces 3 objectifs simultanément</a:t>
            </a:r>
          </a:p>
        </p:txBody>
      </p:sp>
    </p:spTree>
    <p:extLst>
      <p:ext uri="{BB962C8B-B14F-4D97-AF65-F5344CB8AC3E}">
        <p14:creationId xmlns:p14="http://schemas.microsoft.com/office/powerpoint/2010/main" val="391075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795130"/>
            <a:ext cx="9236766" cy="5923722"/>
          </a:xfrm>
        </p:spPr>
      </p:pic>
    </p:spTree>
    <p:extLst>
      <p:ext uri="{BB962C8B-B14F-4D97-AF65-F5344CB8AC3E}">
        <p14:creationId xmlns:p14="http://schemas.microsoft.com/office/powerpoint/2010/main" val="33408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92" y="238539"/>
            <a:ext cx="7474226" cy="3551583"/>
          </a:xfrm>
        </p:spPr>
      </p:pic>
      <p:sp>
        <p:nvSpPr>
          <p:cNvPr id="7" name="ZoneTexte 6"/>
          <p:cNvSpPr txBox="1"/>
          <p:nvPr/>
        </p:nvSpPr>
        <p:spPr>
          <a:xfrm>
            <a:off x="145775" y="3935896"/>
            <a:ext cx="117944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dirty="0">
                <a:latin typeface="+mj-lt"/>
              </a:rPr>
              <a:t>Changes fixes +Politique monétaire autonome+ Liberté de circulation des capitaux= </a:t>
            </a:r>
            <a:r>
              <a:rPr lang="fr-FR" b="1" dirty="0">
                <a:latin typeface="+mj-lt"/>
              </a:rPr>
              <a:t> « </a:t>
            </a:r>
            <a:r>
              <a:rPr lang="fr-FR" b="1" dirty="0" err="1">
                <a:latin typeface="+mj-lt"/>
              </a:rPr>
              <a:t>Bretton</a:t>
            </a:r>
            <a:r>
              <a:rPr lang="fr-FR" b="1" dirty="0">
                <a:latin typeface="+mj-lt"/>
              </a:rPr>
              <a:t> Woods » (1944-1976)</a:t>
            </a:r>
          </a:p>
          <a:p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2. Changes fixes+ Politique monétaire autonome+ Liberté de circulation des capitaux= </a:t>
            </a:r>
            <a:r>
              <a:rPr lang="fr-FR" b="1" dirty="0">
                <a:latin typeface="+mj-lt"/>
              </a:rPr>
              <a:t> SMI actuel</a:t>
            </a:r>
          </a:p>
          <a:p>
            <a:pPr marL="342900" indent="-342900">
              <a:buAutoNum type="arabicPeriod"/>
            </a:pPr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3. Changes fixes+ Politique monétaire autonome + Liberté de circulation des capitaux= </a:t>
            </a:r>
            <a:r>
              <a:rPr lang="fr-FR" b="1" dirty="0">
                <a:latin typeface="+mj-lt"/>
              </a:rPr>
              <a:t>Etalon-or (1870-1933) ;   Union économique et monétaire depuis 1999</a:t>
            </a:r>
          </a:p>
          <a:p>
            <a:pPr marL="342900" indent="-342900">
              <a:buAutoNum type="arabicPeriod"/>
            </a:pP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 flipH="1" flipV="1">
            <a:off x="5194851" y="4060278"/>
            <a:ext cx="2067339" cy="2120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5194851" y="4060278"/>
            <a:ext cx="1815549" cy="2120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69843" y="4640818"/>
            <a:ext cx="1179443" cy="246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63825" y="4577113"/>
            <a:ext cx="1391481" cy="2731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974573" y="5123837"/>
            <a:ext cx="2796209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2080591" y="5103958"/>
            <a:ext cx="2584174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07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</a:t>
            </a:r>
            <a:r>
              <a:rPr lang="fr-FR" b="1" dirty="0"/>
              <a:t>. L’histoire du SMI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>
                <a:latin typeface="+mj-lt"/>
              </a:rPr>
              <a:t>L’étalon-Or (1870-1933)</a:t>
            </a:r>
          </a:p>
          <a:p>
            <a:pPr marL="0" indent="0" algn="just">
              <a:buNone/>
            </a:pPr>
            <a:r>
              <a:rPr lang="fr-FR" dirty="0">
                <a:latin typeface="+mj-lt"/>
              </a:rPr>
              <a:t>-Chaque Etat définit la valeur de sa monnaie par un poids en or</a:t>
            </a:r>
          </a:p>
          <a:p>
            <a:pPr marL="0" indent="0" algn="just">
              <a:buNone/>
            </a:pPr>
            <a:r>
              <a:rPr lang="fr-FR" dirty="0">
                <a:latin typeface="+mj-lt"/>
              </a:rPr>
              <a:t>-Les banques centrales assurent la libre convertibilité des monnaies en or</a:t>
            </a:r>
          </a:p>
          <a:p>
            <a:pPr marL="0" indent="0" algn="just">
              <a:buNone/>
            </a:pPr>
            <a:r>
              <a:rPr lang="fr-FR" dirty="0">
                <a:latin typeface="+mj-lt"/>
              </a:rPr>
              <a:t>-La liberté des mouvements internationaux de capitaux est assurée</a:t>
            </a:r>
          </a:p>
          <a:p>
            <a:pPr marL="0" indent="0" algn="just">
              <a:buNone/>
            </a:pPr>
            <a:endParaRPr lang="fr-FR" dirty="0">
              <a:latin typeface="+mj-lt"/>
            </a:endParaRPr>
          </a:p>
          <a:p>
            <a:pPr marL="0" indent="0" algn="just">
              <a:buNone/>
            </a:pPr>
            <a:r>
              <a:rPr lang="fr-FR" dirty="0">
                <a:latin typeface="+mj-lt"/>
              </a:rPr>
              <a:t>Avantage: pas d’inflation, Ajustement automatiques des balances des paiements</a:t>
            </a:r>
          </a:p>
          <a:p>
            <a:pPr marL="0" indent="0" algn="just">
              <a:buNone/>
            </a:pPr>
            <a:r>
              <a:rPr lang="fr-FR" dirty="0">
                <a:latin typeface="+mj-lt"/>
              </a:rPr>
              <a:t>Problème: perte d’autonomie de la politique monétaire, tendance déflationniste</a:t>
            </a:r>
          </a:p>
          <a:p>
            <a:pPr marL="0" indent="0">
              <a:buNone/>
            </a:pP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895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8296"/>
            <a:ext cx="10515600" cy="5898667"/>
          </a:xfrm>
        </p:spPr>
        <p:txBody>
          <a:bodyPr/>
          <a:lstStyle/>
          <a:p>
            <a:r>
              <a:rPr lang="fr-FR" b="1" dirty="0" err="1">
                <a:latin typeface="+mj-lt"/>
              </a:rPr>
              <a:t>Bretton</a:t>
            </a:r>
            <a:r>
              <a:rPr lang="fr-FR" b="1" dirty="0">
                <a:latin typeface="+mj-lt"/>
              </a:rPr>
              <a:t> Woods (1944-1976)</a:t>
            </a:r>
          </a:p>
          <a:p>
            <a:pPr marL="0" indent="0">
              <a:buNone/>
            </a:pPr>
            <a:r>
              <a:rPr lang="fr-FR" dirty="0">
                <a:latin typeface="+mj-lt"/>
              </a:rPr>
              <a:t>3 règles principales</a:t>
            </a:r>
          </a:p>
          <a:p>
            <a:pPr marL="0" indent="0">
              <a:buNone/>
            </a:pPr>
            <a:r>
              <a:rPr lang="fr-FR" dirty="0">
                <a:latin typeface="+mj-lt"/>
              </a:rPr>
              <a:t>-La valeur de chaque monnaie est déterminée par rapport au dollar (monnaie pivot), lequel est défini par rapport à l’or (1 dollar=888 mg d’or)</a:t>
            </a:r>
          </a:p>
          <a:p>
            <a:pPr marL="0" indent="0">
              <a:buNone/>
            </a:pPr>
            <a:r>
              <a:rPr lang="fr-FR" dirty="0">
                <a:latin typeface="+mj-lt"/>
              </a:rPr>
              <a:t>-Chaque pays s’engage à défendre la parité officielle vis-à-vis du dollar dans une bande de + ou – 1% autour de la parité</a:t>
            </a:r>
          </a:p>
          <a:p>
            <a:pPr marL="0" indent="0">
              <a:buNone/>
            </a:pPr>
            <a:r>
              <a:rPr lang="fr-FR" dirty="0">
                <a:latin typeface="+mj-lt"/>
              </a:rPr>
              <a:t>-Les pays peuvent modifier la parité (dévaluation/appréciation) pour résorber un déséquilibre fondamental de la BP et avec l’accord du FMI</a:t>
            </a:r>
          </a:p>
          <a:p>
            <a:pPr marL="0" indent="0">
              <a:buNone/>
            </a:pPr>
            <a:r>
              <a:rPr lang="fr-FR" dirty="0">
                <a:latin typeface="+mj-lt"/>
              </a:rPr>
              <a:t>-2 institutions : le FMI et la BIRD (banque internationale pour la reconstruction et le développement)ou Banque mondiale.</a:t>
            </a:r>
          </a:p>
          <a:p>
            <a:pPr marL="0" indent="0">
              <a:buNone/>
            </a:pPr>
            <a:r>
              <a:rPr lang="fr-FR" dirty="0">
                <a:latin typeface="+mj-lt"/>
              </a:rPr>
              <a:t>Problème: le paradoxe de TRIFFIN</a:t>
            </a:r>
          </a:p>
          <a:p>
            <a:pPr marL="0" indent="0">
              <a:buNone/>
            </a:pPr>
            <a:endParaRPr lang="fr-FR" dirty="0">
              <a:latin typeface="+mj-lt"/>
            </a:endParaRPr>
          </a:p>
          <a:p>
            <a:pPr marL="0" indent="0">
              <a:buNone/>
            </a:pP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11882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884</Words>
  <Application>Microsoft Office PowerPoint</Application>
  <PresentationFormat>Grand écran</PresentationFormat>
  <Paragraphs>98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Thème Office</vt:lpstr>
      <vt:lpstr>  Le système monétaire international   L’Euro  </vt:lpstr>
      <vt:lpstr>Présentation PowerPoint</vt:lpstr>
      <vt:lpstr>Présentation PowerPoint</vt:lpstr>
      <vt:lpstr>Présentation PowerPoint</vt:lpstr>
      <vt:lpstr>3 Les configurations du SMI</vt:lpstr>
      <vt:lpstr>Présentation PowerPoint</vt:lpstr>
      <vt:lpstr>Présentation PowerPoint</vt:lpstr>
      <vt:lpstr>4. L’histoire du SMI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L’EURO</vt:lpstr>
      <vt:lpstr>Présentation PowerPoint</vt:lpstr>
      <vt:lpstr>Présentation PowerPoint</vt:lpstr>
      <vt:lpstr>Présentation PowerPoint</vt:lpstr>
      <vt:lpstr>2/ Les avantages attendus de l’Euro</vt:lpstr>
      <vt:lpstr>3/ Un bilan mitigé</vt:lpstr>
      <vt:lpstr>Une croissance économique globalement correcte</vt:lpstr>
      <vt:lpstr>Une convergence économique entre le Nord et le Sud de la zone Euro</vt:lpstr>
      <vt:lpstr>La convergence des coûts salariaux</vt:lpstr>
      <vt:lpstr>Une forte rentabilité du capital </vt:lpstr>
      <vt:lpstr>L’Euro, une monnaie internationale</vt:lpstr>
      <vt:lpstr>Les inconvénients de l’Euro</vt:lpstr>
      <vt:lpstr>Que faire?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système monétaire international Evolution et débats actuels</dc:title>
  <dc:creator>denis Gouaux</dc:creator>
  <cp:lastModifiedBy>denis Gouaux</cp:lastModifiedBy>
  <cp:revision>46</cp:revision>
  <dcterms:created xsi:type="dcterms:W3CDTF">2016-03-09T15:53:20Z</dcterms:created>
  <dcterms:modified xsi:type="dcterms:W3CDTF">2016-03-23T09:59:56Z</dcterms:modified>
</cp:coreProperties>
</file>